
<file path=[Content_Types].xml><?xml version="1.0" encoding="utf-8"?>
<Types xmlns="http://schemas.openxmlformats.org/package/2006/content-types">
  <Default Extension="png" ContentType="image/png"/>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71"/>
  </p:notesMasterIdLst>
  <p:sldIdLst>
    <p:sldId id="595" r:id="rId2"/>
    <p:sldId id="578" r:id="rId3"/>
    <p:sldId id="500" r:id="rId4"/>
    <p:sldId id="555" r:id="rId5"/>
    <p:sldId id="616" r:id="rId6"/>
    <p:sldId id="501" r:id="rId7"/>
    <p:sldId id="464" r:id="rId8"/>
    <p:sldId id="587" r:id="rId9"/>
    <p:sldId id="466" r:id="rId10"/>
    <p:sldId id="617" r:id="rId11"/>
    <p:sldId id="268" r:id="rId12"/>
    <p:sldId id="588" r:id="rId13"/>
    <p:sldId id="582" r:id="rId14"/>
    <p:sldId id="603" r:id="rId15"/>
    <p:sldId id="589" r:id="rId16"/>
    <p:sldId id="556" r:id="rId17"/>
    <p:sldId id="602" r:id="rId18"/>
    <p:sldId id="597" r:id="rId19"/>
    <p:sldId id="586" r:id="rId20"/>
    <p:sldId id="601" r:id="rId21"/>
    <p:sldId id="474" r:id="rId22"/>
    <p:sldId id="605" r:id="rId23"/>
    <p:sldId id="417" r:id="rId24"/>
    <p:sldId id="607" r:id="rId25"/>
    <p:sldId id="606" r:id="rId26"/>
    <p:sldId id="456" r:id="rId27"/>
    <p:sldId id="458" r:id="rId28"/>
    <p:sldId id="599" r:id="rId29"/>
    <p:sldId id="615" r:id="rId30"/>
    <p:sldId id="609" r:id="rId31"/>
    <p:sldId id="610" r:id="rId32"/>
    <p:sldId id="611" r:id="rId33"/>
    <p:sldId id="612" r:id="rId34"/>
    <p:sldId id="613" r:id="rId35"/>
    <p:sldId id="614" r:id="rId36"/>
    <p:sldId id="389" r:id="rId37"/>
    <p:sldId id="390" r:id="rId38"/>
    <p:sldId id="488" r:id="rId39"/>
    <p:sldId id="278" r:id="rId40"/>
    <p:sldId id="591" r:id="rId41"/>
    <p:sldId id="281" r:id="rId42"/>
    <p:sldId id="503" r:id="rId43"/>
    <p:sldId id="424" r:id="rId44"/>
    <p:sldId id="295" r:id="rId45"/>
    <p:sldId id="497" r:id="rId46"/>
    <p:sldId id="499" r:id="rId47"/>
    <p:sldId id="564" r:id="rId48"/>
    <p:sldId id="565" r:id="rId49"/>
    <p:sldId id="566" r:id="rId50"/>
    <p:sldId id="567" r:id="rId51"/>
    <p:sldId id="568" r:id="rId52"/>
    <p:sldId id="546" r:id="rId53"/>
    <p:sldId id="430" r:id="rId54"/>
    <p:sldId id="369" r:id="rId55"/>
    <p:sldId id="370" r:id="rId56"/>
    <p:sldId id="549" r:id="rId57"/>
    <p:sldId id="366" r:id="rId58"/>
    <p:sldId id="512" r:id="rId59"/>
    <p:sldId id="513" r:id="rId60"/>
    <p:sldId id="514" r:id="rId61"/>
    <p:sldId id="541" r:id="rId62"/>
    <p:sldId id="618" r:id="rId63"/>
    <p:sldId id="619" r:id="rId64"/>
    <p:sldId id="620" r:id="rId65"/>
    <p:sldId id="621" r:id="rId66"/>
    <p:sldId id="381" r:id="rId67"/>
    <p:sldId id="382" r:id="rId68"/>
    <p:sldId id="383" r:id="rId69"/>
    <p:sldId id="600" r:id="rId7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91756" autoAdjust="0"/>
  </p:normalViewPr>
  <p:slideViewPr>
    <p:cSldViewPr>
      <p:cViewPr>
        <p:scale>
          <a:sx n="70" d="100"/>
          <a:sy n="70" d="100"/>
        </p:scale>
        <p:origin x="-75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94B25C-F23C-4642-8E12-A04A990CF1DC}" type="doc">
      <dgm:prSet loTypeId="urn:microsoft.com/office/officeart/2005/8/layout/hierarchy1" loCatId="hierarchy" qsTypeId="urn:microsoft.com/office/officeart/2005/8/quickstyle/simple1" qsCatId="simple" csTypeId="urn:microsoft.com/office/officeart/2005/8/colors/colorful1#1" csCatId="colorful" phldr="1"/>
      <dgm:spPr/>
      <dgm:t>
        <a:bodyPr/>
        <a:lstStyle/>
        <a:p>
          <a:endParaRPr lang="en-IN"/>
        </a:p>
      </dgm:t>
    </dgm:pt>
    <dgm:pt modelId="{244DBDE1-AE53-4C56-A161-98855CB14310}">
      <dgm:prSet phldrT="[Text]"/>
      <dgm:spPr/>
      <dgm:t>
        <a:bodyPr/>
        <a:lstStyle/>
        <a:p>
          <a:r>
            <a:rPr lang="en-US" dirty="0">
              <a:solidFill>
                <a:srgbClr val="002060"/>
              </a:solidFill>
              <a:latin typeface="Cambria" pitchFamily="18" charset="0"/>
            </a:rPr>
            <a:t>AS &amp; DC (MSME</a:t>
          </a:r>
          <a:r>
            <a:rPr lang="en-US" dirty="0">
              <a:latin typeface="Cambria" pitchFamily="18" charset="0"/>
            </a:rPr>
            <a:t>)</a:t>
          </a:r>
          <a:endParaRPr lang="en-IN" dirty="0">
            <a:latin typeface="Cambria" pitchFamily="18" charset="0"/>
          </a:endParaRPr>
        </a:p>
      </dgm:t>
    </dgm:pt>
    <dgm:pt modelId="{5DFD7D92-8E63-4C19-963D-4755BCC03822}" type="parTrans" cxnId="{7528DA2C-D2B3-41C0-B98B-9939041D5E6D}">
      <dgm:prSet/>
      <dgm:spPr/>
      <dgm:t>
        <a:bodyPr/>
        <a:lstStyle/>
        <a:p>
          <a:endParaRPr lang="en-IN"/>
        </a:p>
      </dgm:t>
    </dgm:pt>
    <dgm:pt modelId="{05CC98AC-E9CC-4E8A-A302-5A337FD63C7F}" type="sibTrans" cxnId="{7528DA2C-D2B3-41C0-B98B-9939041D5E6D}">
      <dgm:prSet/>
      <dgm:spPr/>
      <dgm:t>
        <a:bodyPr/>
        <a:lstStyle/>
        <a:p>
          <a:endParaRPr lang="en-IN"/>
        </a:p>
      </dgm:t>
    </dgm:pt>
    <dgm:pt modelId="{18A6C49E-0F0C-4680-B7A9-7DE6742255D4}">
      <dgm:prSet phldrT="[Text]"/>
      <dgm:spPr/>
      <dgm:t>
        <a:bodyPr/>
        <a:lstStyle/>
        <a:p>
          <a:r>
            <a:rPr lang="en-US" dirty="0">
              <a:solidFill>
                <a:srgbClr val="002060"/>
              </a:solidFill>
              <a:latin typeface="Cambria" pitchFamily="18" charset="0"/>
            </a:rPr>
            <a:t>MSME – DIs (30)</a:t>
          </a:r>
          <a:endParaRPr lang="en-IN" dirty="0">
            <a:solidFill>
              <a:srgbClr val="002060"/>
            </a:solidFill>
            <a:latin typeface="Cambria" pitchFamily="18" charset="0"/>
          </a:endParaRPr>
        </a:p>
      </dgm:t>
    </dgm:pt>
    <dgm:pt modelId="{55923E64-F4EE-4E57-8D69-F07001AACACF}" type="parTrans" cxnId="{0C87DDAA-34FD-4F7B-8D06-625260C2262C}">
      <dgm:prSet/>
      <dgm:spPr/>
      <dgm:t>
        <a:bodyPr/>
        <a:lstStyle/>
        <a:p>
          <a:endParaRPr lang="en-IN"/>
        </a:p>
      </dgm:t>
    </dgm:pt>
    <dgm:pt modelId="{4D705722-EB54-4E66-AF7F-9175744E5AF6}" type="sibTrans" cxnId="{0C87DDAA-34FD-4F7B-8D06-625260C2262C}">
      <dgm:prSet/>
      <dgm:spPr/>
      <dgm:t>
        <a:bodyPr/>
        <a:lstStyle/>
        <a:p>
          <a:endParaRPr lang="en-IN"/>
        </a:p>
      </dgm:t>
    </dgm:pt>
    <dgm:pt modelId="{4463579D-3A88-454C-A440-C79B8E6C74B2}">
      <dgm:prSet phldrT="[Text]"/>
      <dgm:spPr/>
      <dgm:t>
        <a:bodyPr/>
        <a:lstStyle/>
        <a:p>
          <a:r>
            <a:rPr lang="en-US" dirty="0">
              <a:solidFill>
                <a:srgbClr val="002060"/>
              </a:solidFill>
            </a:rPr>
            <a:t>Br. MSME – DIs(28)</a:t>
          </a:r>
          <a:endParaRPr lang="en-IN" dirty="0">
            <a:solidFill>
              <a:srgbClr val="002060"/>
            </a:solidFill>
          </a:endParaRPr>
        </a:p>
      </dgm:t>
    </dgm:pt>
    <dgm:pt modelId="{25AF92FB-1CF8-4A03-AE90-036B76D45C75}" type="parTrans" cxnId="{C78246D3-F55E-49B8-97AD-67E53174B9B8}">
      <dgm:prSet/>
      <dgm:spPr/>
      <dgm:t>
        <a:bodyPr/>
        <a:lstStyle/>
        <a:p>
          <a:endParaRPr lang="en-IN"/>
        </a:p>
      </dgm:t>
    </dgm:pt>
    <dgm:pt modelId="{E6AA807A-CBE0-4B93-AC48-56298C13EDC0}" type="sibTrans" cxnId="{C78246D3-F55E-49B8-97AD-67E53174B9B8}">
      <dgm:prSet/>
      <dgm:spPr/>
      <dgm:t>
        <a:bodyPr/>
        <a:lstStyle/>
        <a:p>
          <a:endParaRPr lang="en-IN"/>
        </a:p>
      </dgm:t>
    </dgm:pt>
    <dgm:pt modelId="{8C748018-2387-4E7B-A256-CF62DD8D8405}">
      <dgm:prSet phldrT="[Text]"/>
      <dgm:spPr/>
      <dgm:t>
        <a:bodyPr/>
        <a:lstStyle/>
        <a:p>
          <a:r>
            <a:rPr lang="en-US" dirty="0">
              <a:solidFill>
                <a:srgbClr val="002060"/>
              </a:solidFill>
              <a:latin typeface="Cambria" pitchFamily="18" charset="0"/>
            </a:rPr>
            <a:t>MSME – TI (2)</a:t>
          </a:r>
          <a:endParaRPr lang="en-IN" dirty="0">
            <a:solidFill>
              <a:srgbClr val="002060"/>
            </a:solidFill>
            <a:latin typeface="Cambria" pitchFamily="18" charset="0"/>
          </a:endParaRPr>
        </a:p>
      </dgm:t>
    </dgm:pt>
    <dgm:pt modelId="{18AC4BB0-27BF-4241-8329-193EC483E7F6}" type="parTrans" cxnId="{6560D48E-4361-469A-8B9C-F31C8D880740}">
      <dgm:prSet/>
      <dgm:spPr/>
      <dgm:t>
        <a:bodyPr/>
        <a:lstStyle/>
        <a:p>
          <a:endParaRPr lang="en-IN"/>
        </a:p>
      </dgm:t>
    </dgm:pt>
    <dgm:pt modelId="{917A60C1-3D10-4BA0-B8A5-A861F8A103EB}" type="sibTrans" cxnId="{6560D48E-4361-469A-8B9C-F31C8D880740}">
      <dgm:prSet/>
      <dgm:spPr/>
      <dgm:t>
        <a:bodyPr/>
        <a:lstStyle/>
        <a:p>
          <a:endParaRPr lang="en-IN"/>
        </a:p>
      </dgm:t>
    </dgm:pt>
    <dgm:pt modelId="{E133960B-C66C-40AA-AB57-02F5777FBE37}">
      <dgm:prSet/>
      <dgm:spPr/>
      <dgm:t>
        <a:bodyPr/>
        <a:lstStyle/>
        <a:p>
          <a:r>
            <a:rPr lang="en-US" dirty="0">
              <a:solidFill>
                <a:srgbClr val="002060"/>
              </a:solidFill>
              <a:latin typeface="Cambria" pitchFamily="18" charset="0"/>
            </a:rPr>
            <a:t>MSME – TCs (4)</a:t>
          </a:r>
          <a:endParaRPr lang="en-IN" dirty="0">
            <a:solidFill>
              <a:srgbClr val="002060"/>
            </a:solidFill>
            <a:latin typeface="Cambria" pitchFamily="18" charset="0"/>
          </a:endParaRPr>
        </a:p>
      </dgm:t>
    </dgm:pt>
    <dgm:pt modelId="{5B54E351-6FA8-4653-9720-260411912539}" type="parTrans" cxnId="{5BDD9296-2935-41F9-897C-7D6F57E8F1D5}">
      <dgm:prSet/>
      <dgm:spPr/>
      <dgm:t>
        <a:bodyPr/>
        <a:lstStyle/>
        <a:p>
          <a:endParaRPr lang="en-IN"/>
        </a:p>
      </dgm:t>
    </dgm:pt>
    <dgm:pt modelId="{EBF80C26-88B9-4EA3-95A5-D4161808CD18}" type="sibTrans" cxnId="{5BDD9296-2935-41F9-897C-7D6F57E8F1D5}">
      <dgm:prSet/>
      <dgm:spPr/>
      <dgm:t>
        <a:bodyPr/>
        <a:lstStyle/>
        <a:p>
          <a:endParaRPr lang="en-IN"/>
        </a:p>
      </dgm:t>
    </dgm:pt>
    <dgm:pt modelId="{C57A2CB7-1E98-4C8C-B54B-D7CFE5287DD8}">
      <dgm:prSet/>
      <dgm:spPr/>
      <dgm:t>
        <a:bodyPr/>
        <a:lstStyle/>
        <a:p>
          <a:r>
            <a:rPr lang="en-US" dirty="0">
              <a:solidFill>
                <a:srgbClr val="002060"/>
              </a:solidFill>
              <a:latin typeface="Cambria" pitchFamily="18" charset="0"/>
            </a:rPr>
            <a:t>HTDDTC</a:t>
          </a:r>
          <a:endParaRPr lang="en-IN" dirty="0">
            <a:solidFill>
              <a:srgbClr val="002060"/>
            </a:solidFill>
            <a:latin typeface="Cambria" pitchFamily="18" charset="0"/>
          </a:endParaRPr>
        </a:p>
      </dgm:t>
    </dgm:pt>
    <dgm:pt modelId="{6FCC7B38-8C3D-4966-9E16-13148E869376}" type="parTrans" cxnId="{51483305-F88A-457E-98DF-EBDEEDD1483A}">
      <dgm:prSet/>
      <dgm:spPr/>
      <dgm:t>
        <a:bodyPr/>
        <a:lstStyle/>
        <a:p>
          <a:endParaRPr lang="en-IN"/>
        </a:p>
      </dgm:t>
    </dgm:pt>
    <dgm:pt modelId="{81FDFEB5-8346-4432-98A9-A3E06F28D4C0}" type="sibTrans" cxnId="{51483305-F88A-457E-98DF-EBDEEDD1483A}">
      <dgm:prSet/>
      <dgm:spPr/>
      <dgm:t>
        <a:bodyPr/>
        <a:lstStyle/>
        <a:p>
          <a:endParaRPr lang="en-IN"/>
        </a:p>
      </dgm:t>
    </dgm:pt>
    <dgm:pt modelId="{C86F304B-C91A-4A07-AF88-7323BEB0FE12}">
      <dgm:prSet/>
      <dgm:spPr/>
      <dgm:t>
        <a:bodyPr/>
        <a:lstStyle/>
        <a:p>
          <a:r>
            <a:rPr lang="en-US" dirty="0">
              <a:solidFill>
                <a:srgbClr val="002060"/>
              </a:solidFill>
              <a:latin typeface="Cambria" pitchFamily="18" charset="0"/>
            </a:rPr>
            <a:t>Autonomous Bodies (18)</a:t>
          </a:r>
          <a:endParaRPr lang="en-IN" dirty="0">
            <a:solidFill>
              <a:srgbClr val="002060"/>
            </a:solidFill>
            <a:latin typeface="Cambria" pitchFamily="18" charset="0"/>
          </a:endParaRPr>
        </a:p>
      </dgm:t>
    </dgm:pt>
    <dgm:pt modelId="{EBA12B41-CCC9-4BBE-9EB3-DC35078E7D42}" type="parTrans" cxnId="{B5B6225D-3C19-455B-B01D-4502F4A89996}">
      <dgm:prSet/>
      <dgm:spPr/>
      <dgm:t>
        <a:bodyPr/>
        <a:lstStyle/>
        <a:p>
          <a:endParaRPr lang="en-IN"/>
        </a:p>
      </dgm:t>
    </dgm:pt>
    <dgm:pt modelId="{FE26943C-E7A3-4E27-A03E-B08367D0DE20}" type="sibTrans" cxnId="{B5B6225D-3C19-455B-B01D-4502F4A89996}">
      <dgm:prSet/>
      <dgm:spPr/>
      <dgm:t>
        <a:bodyPr/>
        <a:lstStyle/>
        <a:p>
          <a:endParaRPr lang="en-IN"/>
        </a:p>
      </dgm:t>
    </dgm:pt>
    <dgm:pt modelId="{D7141416-A016-4AA2-978B-D83C9041877B}">
      <dgm:prSet/>
      <dgm:spPr/>
      <dgm:t>
        <a:bodyPr/>
        <a:lstStyle/>
        <a:p>
          <a:r>
            <a:rPr lang="en-US" dirty="0">
              <a:solidFill>
                <a:srgbClr val="002060"/>
              </a:solidFill>
            </a:rPr>
            <a:t>MSME – </a:t>
          </a:r>
        </a:p>
        <a:p>
          <a:r>
            <a:rPr lang="en-US" dirty="0">
              <a:solidFill>
                <a:srgbClr val="002060"/>
              </a:solidFill>
            </a:rPr>
            <a:t>TS (7)</a:t>
          </a:r>
          <a:endParaRPr lang="en-IN" dirty="0">
            <a:solidFill>
              <a:srgbClr val="002060"/>
            </a:solidFill>
          </a:endParaRPr>
        </a:p>
      </dgm:t>
    </dgm:pt>
    <dgm:pt modelId="{CD0803E8-910E-445C-8EBB-94E0EE28E39D}" type="parTrans" cxnId="{1742E662-C9D1-480A-BEC6-17983C456B36}">
      <dgm:prSet/>
      <dgm:spPr/>
      <dgm:t>
        <a:bodyPr/>
        <a:lstStyle/>
        <a:p>
          <a:endParaRPr lang="en-IN"/>
        </a:p>
      </dgm:t>
    </dgm:pt>
    <dgm:pt modelId="{DDFBF495-973F-487B-8073-B3DD0C1F7ADD}" type="sibTrans" cxnId="{1742E662-C9D1-480A-BEC6-17983C456B36}">
      <dgm:prSet/>
      <dgm:spPr/>
      <dgm:t>
        <a:bodyPr/>
        <a:lstStyle/>
        <a:p>
          <a:endParaRPr lang="en-IN"/>
        </a:p>
      </dgm:t>
    </dgm:pt>
    <dgm:pt modelId="{E295591B-64B6-4E6C-B6FF-F5C90A1AA814}">
      <dgm:prSet/>
      <dgm:spPr/>
      <dgm:t>
        <a:bodyPr/>
        <a:lstStyle/>
        <a:p>
          <a:r>
            <a:rPr lang="en-US" dirty="0">
              <a:solidFill>
                <a:srgbClr val="002060"/>
              </a:solidFill>
            </a:rPr>
            <a:t>TR (10)</a:t>
          </a:r>
          <a:endParaRPr lang="en-IN" dirty="0">
            <a:solidFill>
              <a:srgbClr val="002060"/>
            </a:solidFill>
          </a:endParaRPr>
        </a:p>
      </dgm:t>
    </dgm:pt>
    <dgm:pt modelId="{B8C73AEE-3664-46D2-B3BC-521CA2695A56}" type="parTrans" cxnId="{944E2ED8-0105-4701-939B-F633B4E014EA}">
      <dgm:prSet/>
      <dgm:spPr/>
      <dgm:t>
        <a:bodyPr/>
        <a:lstStyle/>
        <a:p>
          <a:endParaRPr lang="en-IN"/>
        </a:p>
      </dgm:t>
    </dgm:pt>
    <dgm:pt modelId="{4156135C-041B-4B67-B58A-1E1579D4E9AC}" type="sibTrans" cxnId="{944E2ED8-0105-4701-939B-F633B4E014EA}">
      <dgm:prSet/>
      <dgm:spPr/>
      <dgm:t>
        <a:bodyPr/>
        <a:lstStyle/>
        <a:p>
          <a:endParaRPr lang="en-IN"/>
        </a:p>
      </dgm:t>
    </dgm:pt>
    <dgm:pt modelId="{FD5A081D-E570-412D-921A-34368670C2B7}">
      <dgm:prSet/>
      <dgm:spPr/>
      <dgm:t>
        <a:bodyPr/>
        <a:lstStyle/>
        <a:p>
          <a:r>
            <a:rPr lang="en-US" dirty="0">
              <a:solidFill>
                <a:srgbClr val="002060"/>
              </a:solidFill>
            </a:rPr>
            <a:t>TDCs (8)</a:t>
          </a:r>
          <a:endParaRPr lang="en-IN" dirty="0">
            <a:solidFill>
              <a:srgbClr val="002060"/>
            </a:solidFill>
          </a:endParaRPr>
        </a:p>
      </dgm:t>
    </dgm:pt>
    <dgm:pt modelId="{DAC2950E-A5F1-4C7B-A827-48162654821B}" type="parTrans" cxnId="{DAB8B31F-64B1-4C81-9E35-F24E63D3DC6E}">
      <dgm:prSet/>
      <dgm:spPr/>
      <dgm:t>
        <a:bodyPr/>
        <a:lstStyle/>
        <a:p>
          <a:endParaRPr lang="en-IN"/>
        </a:p>
      </dgm:t>
    </dgm:pt>
    <dgm:pt modelId="{DFA8E151-92EF-4E8A-BDF1-37FA7F97139F}" type="sibTrans" cxnId="{DAB8B31F-64B1-4C81-9E35-F24E63D3DC6E}">
      <dgm:prSet/>
      <dgm:spPr/>
      <dgm:t>
        <a:bodyPr/>
        <a:lstStyle/>
        <a:p>
          <a:endParaRPr lang="en-IN"/>
        </a:p>
      </dgm:t>
    </dgm:pt>
    <dgm:pt modelId="{0667BB3A-536C-4843-A26C-FEC9416C1FE8}">
      <dgm:prSet/>
      <dgm:spPr/>
      <dgm:t>
        <a:bodyPr/>
        <a:lstStyle/>
        <a:p>
          <a:r>
            <a:rPr lang="en-US" dirty="0">
              <a:solidFill>
                <a:srgbClr val="002060"/>
              </a:solidFill>
            </a:rPr>
            <a:t>TCSP (15) WB</a:t>
          </a:r>
        </a:p>
      </dgm:t>
    </dgm:pt>
    <dgm:pt modelId="{63422DCA-6D79-4945-B11E-9F8EAEB51477}" type="parTrans" cxnId="{E1C7F545-48CE-4543-B6C2-B6C76E3BCAFE}">
      <dgm:prSet/>
      <dgm:spPr/>
      <dgm:t>
        <a:bodyPr/>
        <a:lstStyle/>
        <a:p>
          <a:endParaRPr lang="en-US"/>
        </a:p>
      </dgm:t>
    </dgm:pt>
    <dgm:pt modelId="{6CEEE823-AF80-4095-B7B3-5324F78FA8DA}" type="sibTrans" cxnId="{E1C7F545-48CE-4543-B6C2-B6C76E3BCAFE}">
      <dgm:prSet/>
      <dgm:spPr/>
      <dgm:t>
        <a:bodyPr/>
        <a:lstStyle/>
        <a:p>
          <a:endParaRPr lang="en-US"/>
        </a:p>
      </dgm:t>
    </dgm:pt>
    <dgm:pt modelId="{725AB9FC-34C5-4F79-AD70-C53985AB9A83}" type="pres">
      <dgm:prSet presAssocID="{5D94B25C-F23C-4642-8E12-A04A990CF1DC}" presName="hierChild1" presStyleCnt="0">
        <dgm:presLayoutVars>
          <dgm:chPref val="1"/>
          <dgm:dir/>
          <dgm:animOne val="branch"/>
          <dgm:animLvl val="lvl"/>
          <dgm:resizeHandles/>
        </dgm:presLayoutVars>
      </dgm:prSet>
      <dgm:spPr/>
      <dgm:t>
        <a:bodyPr/>
        <a:lstStyle/>
        <a:p>
          <a:endParaRPr lang="en-IN"/>
        </a:p>
      </dgm:t>
    </dgm:pt>
    <dgm:pt modelId="{A97342FA-2385-405D-850B-075CC26CD9CD}" type="pres">
      <dgm:prSet presAssocID="{244DBDE1-AE53-4C56-A161-98855CB14310}" presName="hierRoot1" presStyleCnt="0"/>
      <dgm:spPr/>
    </dgm:pt>
    <dgm:pt modelId="{6445C2FD-0D3B-4E64-AC91-4E5163EC0CB1}" type="pres">
      <dgm:prSet presAssocID="{244DBDE1-AE53-4C56-A161-98855CB14310}" presName="composite" presStyleCnt="0"/>
      <dgm:spPr/>
    </dgm:pt>
    <dgm:pt modelId="{14EE9F56-B347-44FF-89D9-BAED683869B3}" type="pres">
      <dgm:prSet presAssocID="{244DBDE1-AE53-4C56-A161-98855CB14310}" presName="background" presStyleLbl="node0" presStyleIdx="0" presStyleCnt="1"/>
      <dgm:spPr/>
    </dgm:pt>
    <dgm:pt modelId="{D975489D-A3BC-4E67-AFBD-8E51A9DDC3EB}" type="pres">
      <dgm:prSet presAssocID="{244DBDE1-AE53-4C56-A161-98855CB14310}" presName="text" presStyleLbl="fgAcc0" presStyleIdx="0" presStyleCnt="1" custLinFactNeighborX="-982" custLinFactNeighborY="4640">
        <dgm:presLayoutVars>
          <dgm:chPref val="3"/>
        </dgm:presLayoutVars>
      </dgm:prSet>
      <dgm:spPr/>
      <dgm:t>
        <a:bodyPr/>
        <a:lstStyle/>
        <a:p>
          <a:endParaRPr lang="en-IN"/>
        </a:p>
      </dgm:t>
    </dgm:pt>
    <dgm:pt modelId="{BA292363-6F93-40EA-A2DC-D5C31CD64E47}" type="pres">
      <dgm:prSet presAssocID="{244DBDE1-AE53-4C56-A161-98855CB14310}" presName="hierChild2" presStyleCnt="0"/>
      <dgm:spPr/>
    </dgm:pt>
    <dgm:pt modelId="{B34011D4-3121-42FD-9F6E-40BF9CC1F148}" type="pres">
      <dgm:prSet presAssocID="{55923E64-F4EE-4E57-8D69-F07001AACACF}" presName="Name10" presStyleLbl="parChTrans1D2" presStyleIdx="0" presStyleCnt="5"/>
      <dgm:spPr/>
      <dgm:t>
        <a:bodyPr/>
        <a:lstStyle/>
        <a:p>
          <a:endParaRPr lang="en-IN"/>
        </a:p>
      </dgm:t>
    </dgm:pt>
    <dgm:pt modelId="{940EFBC3-59DC-4897-89ED-D154B00A10E1}" type="pres">
      <dgm:prSet presAssocID="{18A6C49E-0F0C-4680-B7A9-7DE6742255D4}" presName="hierRoot2" presStyleCnt="0"/>
      <dgm:spPr/>
    </dgm:pt>
    <dgm:pt modelId="{24AED293-F0F8-4D11-8E24-7BF0C1C70A6C}" type="pres">
      <dgm:prSet presAssocID="{18A6C49E-0F0C-4680-B7A9-7DE6742255D4}" presName="composite2" presStyleCnt="0"/>
      <dgm:spPr/>
    </dgm:pt>
    <dgm:pt modelId="{970C6C62-A6CB-4146-BE15-186E33DE0A7D}" type="pres">
      <dgm:prSet presAssocID="{18A6C49E-0F0C-4680-B7A9-7DE6742255D4}" presName="background2" presStyleLbl="node2" presStyleIdx="0" presStyleCnt="5"/>
      <dgm:spPr/>
    </dgm:pt>
    <dgm:pt modelId="{D27FE54F-FD5B-48AF-9A2F-F6B6985D64F1}" type="pres">
      <dgm:prSet presAssocID="{18A6C49E-0F0C-4680-B7A9-7DE6742255D4}" presName="text2" presStyleLbl="fgAcc2" presStyleIdx="0" presStyleCnt="5" custLinFactNeighborY="3093">
        <dgm:presLayoutVars>
          <dgm:chPref val="3"/>
        </dgm:presLayoutVars>
      </dgm:prSet>
      <dgm:spPr/>
      <dgm:t>
        <a:bodyPr/>
        <a:lstStyle/>
        <a:p>
          <a:endParaRPr lang="en-IN"/>
        </a:p>
      </dgm:t>
    </dgm:pt>
    <dgm:pt modelId="{93D6CAE6-6A1E-42D3-9198-2FE9FFE8E9CE}" type="pres">
      <dgm:prSet presAssocID="{18A6C49E-0F0C-4680-B7A9-7DE6742255D4}" presName="hierChild3" presStyleCnt="0"/>
      <dgm:spPr/>
    </dgm:pt>
    <dgm:pt modelId="{70E2369C-3212-4AA0-82A0-95F9E8B3440B}" type="pres">
      <dgm:prSet presAssocID="{25AF92FB-1CF8-4A03-AE90-036B76D45C75}" presName="Name17" presStyleLbl="parChTrans1D3" presStyleIdx="0" presStyleCnt="4"/>
      <dgm:spPr/>
      <dgm:t>
        <a:bodyPr/>
        <a:lstStyle/>
        <a:p>
          <a:endParaRPr lang="en-IN"/>
        </a:p>
      </dgm:t>
    </dgm:pt>
    <dgm:pt modelId="{94A17F57-9B21-48FF-93BB-F28AE0C48BDF}" type="pres">
      <dgm:prSet presAssocID="{4463579D-3A88-454C-A440-C79B8E6C74B2}" presName="hierRoot3" presStyleCnt="0"/>
      <dgm:spPr/>
    </dgm:pt>
    <dgm:pt modelId="{83885553-BA69-422B-9BC0-C99845F281A8}" type="pres">
      <dgm:prSet presAssocID="{4463579D-3A88-454C-A440-C79B8E6C74B2}" presName="composite3" presStyleCnt="0"/>
      <dgm:spPr/>
    </dgm:pt>
    <dgm:pt modelId="{111ACD29-16BD-4015-B0C5-C670776B0472}" type="pres">
      <dgm:prSet presAssocID="{4463579D-3A88-454C-A440-C79B8E6C74B2}" presName="background3" presStyleLbl="node3" presStyleIdx="0" presStyleCnt="4"/>
      <dgm:spPr/>
    </dgm:pt>
    <dgm:pt modelId="{2879BC5C-7CFF-4753-B89C-1A4EFCE1664E}" type="pres">
      <dgm:prSet presAssocID="{4463579D-3A88-454C-A440-C79B8E6C74B2}" presName="text3" presStyleLbl="fgAcc3" presStyleIdx="0" presStyleCnt="4" custLinFactNeighborY="3093">
        <dgm:presLayoutVars>
          <dgm:chPref val="3"/>
        </dgm:presLayoutVars>
      </dgm:prSet>
      <dgm:spPr/>
      <dgm:t>
        <a:bodyPr/>
        <a:lstStyle/>
        <a:p>
          <a:endParaRPr lang="en-IN"/>
        </a:p>
      </dgm:t>
    </dgm:pt>
    <dgm:pt modelId="{13575200-6478-48BB-9E63-C38E521408F0}" type="pres">
      <dgm:prSet presAssocID="{4463579D-3A88-454C-A440-C79B8E6C74B2}" presName="hierChild4" presStyleCnt="0"/>
      <dgm:spPr/>
    </dgm:pt>
    <dgm:pt modelId="{EEFE9A2B-E954-4C3E-8633-0BA541D38804}" type="pres">
      <dgm:prSet presAssocID="{18AC4BB0-27BF-4241-8329-193EC483E7F6}" presName="Name10" presStyleLbl="parChTrans1D2" presStyleIdx="1" presStyleCnt="5"/>
      <dgm:spPr/>
      <dgm:t>
        <a:bodyPr/>
        <a:lstStyle/>
        <a:p>
          <a:endParaRPr lang="en-IN"/>
        </a:p>
      </dgm:t>
    </dgm:pt>
    <dgm:pt modelId="{5EF91E64-D10A-4284-B512-00D7B05FBD2C}" type="pres">
      <dgm:prSet presAssocID="{8C748018-2387-4E7B-A256-CF62DD8D8405}" presName="hierRoot2" presStyleCnt="0"/>
      <dgm:spPr/>
    </dgm:pt>
    <dgm:pt modelId="{CC0495FF-BEBB-4726-BE51-B147AC047A4D}" type="pres">
      <dgm:prSet presAssocID="{8C748018-2387-4E7B-A256-CF62DD8D8405}" presName="composite2" presStyleCnt="0"/>
      <dgm:spPr/>
    </dgm:pt>
    <dgm:pt modelId="{5DC6624E-1748-4088-8A49-2114EE4BD3F8}" type="pres">
      <dgm:prSet presAssocID="{8C748018-2387-4E7B-A256-CF62DD8D8405}" presName="background2" presStyleLbl="node2" presStyleIdx="1" presStyleCnt="5"/>
      <dgm:spPr/>
    </dgm:pt>
    <dgm:pt modelId="{CB924A33-78F8-422E-B837-3C59B06179F9}" type="pres">
      <dgm:prSet presAssocID="{8C748018-2387-4E7B-A256-CF62DD8D8405}" presName="text2" presStyleLbl="fgAcc2" presStyleIdx="1" presStyleCnt="5" custLinFactNeighborY="3093">
        <dgm:presLayoutVars>
          <dgm:chPref val="3"/>
        </dgm:presLayoutVars>
      </dgm:prSet>
      <dgm:spPr/>
      <dgm:t>
        <a:bodyPr/>
        <a:lstStyle/>
        <a:p>
          <a:endParaRPr lang="en-IN"/>
        </a:p>
      </dgm:t>
    </dgm:pt>
    <dgm:pt modelId="{35D7D885-FE3F-4723-9916-D5E530235B54}" type="pres">
      <dgm:prSet presAssocID="{8C748018-2387-4E7B-A256-CF62DD8D8405}" presName="hierChild3" presStyleCnt="0"/>
      <dgm:spPr/>
    </dgm:pt>
    <dgm:pt modelId="{27CD1979-6A15-4F01-8A03-4B993A3C17B4}" type="pres">
      <dgm:prSet presAssocID="{5B54E351-6FA8-4653-9720-260411912539}" presName="Name10" presStyleLbl="parChTrans1D2" presStyleIdx="2" presStyleCnt="5"/>
      <dgm:spPr/>
      <dgm:t>
        <a:bodyPr/>
        <a:lstStyle/>
        <a:p>
          <a:endParaRPr lang="en-IN"/>
        </a:p>
      </dgm:t>
    </dgm:pt>
    <dgm:pt modelId="{6DCD4092-7790-4E6F-81F7-5EA4399DC044}" type="pres">
      <dgm:prSet presAssocID="{E133960B-C66C-40AA-AB57-02F5777FBE37}" presName="hierRoot2" presStyleCnt="0"/>
      <dgm:spPr/>
    </dgm:pt>
    <dgm:pt modelId="{C6C5131D-67CD-46B3-9530-BD1B51BBA4DE}" type="pres">
      <dgm:prSet presAssocID="{E133960B-C66C-40AA-AB57-02F5777FBE37}" presName="composite2" presStyleCnt="0"/>
      <dgm:spPr/>
    </dgm:pt>
    <dgm:pt modelId="{CFA0D3D8-AEC9-4242-B373-139A38B24D69}" type="pres">
      <dgm:prSet presAssocID="{E133960B-C66C-40AA-AB57-02F5777FBE37}" presName="background2" presStyleLbl="node2" presStyleIdx="2" presStyleCnt="5"/>
      <dgm:spPr/>
    </dgm:pt>
    <dgm:pt modelId="{52806FEB-4DDD-4B35-BC2A-ECD6AF6A3426}" type="pres">
      <dgm:prSet presAssocID="{E133960B-C66C-40AA-AB57-02F5777FBE37}" presName="text2" presStyleLbl="fgAcc2" presStyleIdx="2" presStyleCnt="5" custLinFactNeighborY="3093">
        <dgm:presLayoutVars>
          <dgm:chPref val="3"/>
        </dgm:presLayoutVars>
      </dgm:prSet>
      <dgm:spPr/>
      <dgm:t>
        <a:bodyPr/>
        <a:lstStyle/>
        <a:p>
          <a:endParaRPr lang="en-IN"/>
        </a:p>
      </dgm:t>
    </dgm:pt>
    <dgm:pt modelId="{8535DBD4-B748-4CB8-8C7F-459FB3DBC1E0}" type="pres">
      <dgm:prSet presAssocID="{E133960B-C66C-40AA-AB57-02F5777FBE37}" presName="hierChild3" presStyleCnt="0"/>
      <dgm:spPr/>
    </dgm:pt>
    <dgm:pt modelId="{248256CB-9030-4FAF-8EB1-B068805DA985}" type="pres">
      <dgm:prSet presAssocID="{CD0803E8-910E-445C-8EBB-94E0EE28E39D}" presName="Name17" presStyleLbl="parChTrans1D3" presStyleIdx="1" presStyleCnt="4"/>
      <dgm:spPr/>
      <dgm:t>
        <a:bodyPr/>
        <a:lstStyle/>
        <a:p>
          <a:endParaRPr lang="en-IN"/>
        </a:p>
      </dgm:t>
    </dgm:pt>
    <dgm:pt modelId="{C781BBC1-CE5E-4836-9AAF-1524BDED34C0}" type="pres">
      <dgm:prSet presAssocID="{D7141416-A016-4AA2-978B-D83C9041877B}" presName="hierRoot3" presStyleCnt="0"/>
      <dgm:spPr/>
    </dgm:pt>
    <dgm:pt modelId="{3336BAD6-D166-4C24-8171-D92A1C69883E}" type="pres">
      <dgm:prSet presAssocID="{D7141416-A016-4AA2-978B-D83C9041877B}" presName="composite3" presStyleCnt="0"/>
      <dgm:spPr/>
    </dgm:pt>
    <dgm:pt modelId="{09F8C848-156D-4AD5-B293-68081EE63AE6}" type="pres">
      <dgm:prSet presAssocID="{D7141416-A016-4AA2-978B-D83C9041877B}" presName="background3" presStyleLbl="node3" presStyleIdx="1" presStyleCnt="4"/>
      <dgm:spPr/>
    </dgm:pt>
    <dgm:pt modelId="{6EB68631-FCDA-4E64-B70F-F03DFC9B11BB}" type="pres">
      <dgm:prSet presAssocID="{D7141416-A016-4AA2-978B-D83C9041877B}" presName="text3" presStyleLbl="fgAcc3" presStyleIdx="1" presStyleCnt="4" custLinFactNeighborY="3093">
        <dgm:presLayoutVars>
          <dgm:chPref val="3"/>
        </dgm:presLayoutVars>
      </dgm:prSet>
      <dgm:spPr/>
      <dgm:t>
        <a:bodyPr/>
        <a:lstStyle/>
        <a:p>
          <a:endParaRPr lang="en-IN"/>
        </a:p>
      </dgm:t>
    </dgm:pt>
    <dgm:pt modelId="{D8BC0E49-9CC5-4FC6-9E30-F3A9CF2AF670}" type="pres">
      <dgm:prSet presAssocID="{D7141416-A016-4AA2-978B-D83C9041877B}" presName="hierChild4" presStyleCnt="0"/>
      <dgm:spPr/>
    </dgm:pt>
    <dgm:pt modelId="{0240FD39-D0A5-4CA1-A75D-AF79385BA814}" type="pres">
      <dgm:prSet presAssocID="{6FCC7B38-8C3D-4966-9E16-13148E869376}" presName="Name10" presStyleLbl="parChTrans1D2" presStyleIdx="3" presStyleCnt="5"/>
      <dgm:spPr/>
      <dgm:t>
        <a:bodyPr/>
        <a:lstStyle/>
        <a:p>
          <a:endParaRPr lang="en-IN"/>
        </a:p>
      </dgm:t>
    </dgm:pt>
    <dgm:pt modelId="{F640A619-1E6A-4E91-B3CD-94E87A72D4E9}" type="pres">
      <dgm:prSet presAssocID="{C57A2CB7-1E98-4C8C-B54B-D7CFE5287DD8}" presName="hierRoot2" presStyleCnt="0"/>
      <dgm:spPr/>
    </dgm:pt>
    <dgm:pt modelId="{5B395844-A4A0-4A01-A782-D5D52FECCB11}" type="pres">
      <dgm:prSet presAssocID="{C57A2CB7-1E98-4C8C-B54B-D7CFE5287DD8}" presName="composite2" presStyleCnt="0"/>
      <dgm:spPr/>
    </dgm:pt>
    <dgm:pt modelId="{240CBE00-BF8A-445F-9449-C3DA70D4F17C}" type="pres">
      <dgm:prSet presAssocID="{C57A2CB7-1E98-4C8C-B54B-D7CFE5287DD8}" presName="background2" presStyleLbl="node2" presStyleIdx="3" presStyleCnt="5"/>
      <dgm:spPr/>
    </dgm:pt>
    <dgm:pt modelId="{58283B00-A379-4B35-8D07-3885A12E9E06}" type="pres">
      <dgm:prSet presAssocID="{C57A2CB7-1E98-4C8C-B54B-D7CFE5287DD8}" presName="text2" presStyleLbl="fgAcc2" presStyleIdx="3" presStyleCnt="5" custLinFactNeighborY="3093">
        <dgm:presLayoutVars>
          <dgm:chPref val="3"/>
        </dgm:presLayoutVars>
      </dgm:prSet>
      <dgm:spPr/>
      <dgm:t>
        <a:bodyPr/>
        <a:lstStyle/>
        <a:p>
          <a:endParaRPr lang="en-IN"/>
        </a:p>
      </dgm:t>
    </dgm:pt>
    <dgm:pt modelId="{E8FED320-B8DB-49E6-B77E-9DEDCB8715C7}" type="pres">
      <dgm:prSet presAssocID="{C57A2CB7-1E98-4C8C-B54B-D7CFE5287DD8}" presName="hierChild3" presStyleCnt="0"/>
      <dgm:spPr/>
    </dgm:pt>
    <dgm:pt modelId="{675142A4-0893-4ECA-85B0-B33D7E752F78}" type="pres">
      <dgm:prSet presAssocID="{EBA12B41-CCC9-4BBE-9EB3-DC35078E7D42}" presName="Name10" presStyleLbl="parChTrans1D2" presStyleIdx="4" presStyleCnt="5"/>
      <dgm:spPr/>
      <dgm:t>
        <a:bodyPr/>
        <a:lstStyle/>
        <a:p>
          <a:endParaRPr lang="en-IN"/>
        </a:p>
      </dgm:t>
    </dgm:pt>
    <dgm:pt modelId="{6C86FB16-6F5B-4A97-90E2-C40DB73A1900}" type="pres">
      <dgm:prSet presAssocID="{C86F304B-C91A-4A07-AF88-7323BEB0FE12}" presName="hierRoot2" presStyleCnt="0"/>
      <dgm:spPr/>
    </dgm:pt>
    <dgm:pt modelId="{A74E831D-C2E0-4974-A764-ED2E14757C82}" type="pres">
      <dgm:prSet presAssocID="{C86F304B-C91A-4A07-AF88-7323BEB0FE12}" presName="composite2" presStyleCnt="0"/>
      <dgm:spPr/>
    </dgm:pt>
    <dgm:pt modelId="{A3C4D977-954A-482C-BF9C-05934AF05A0A}" type="pres">
      <dgm:prSet presAssocID="{C86F304B-C91A-4A07-AF88-7323BEB0FE12}" presName="background2" presStyleLbl="node2" presStyleIdx="4" presStyleCnt="5"/>
      <dgm:spPr/>
    </dgm:pt>
    <dgm:pt modelId="{2577CADC-4BCA-4370-ACC8-768D62E563F6}" type="pres">
      <dgm:prSet presAssocID="{C86F304B-C91A-4A07-AF88-7323BEB0FE12}" presName="text2" presStyleLbl="fgAcc2" presStyleIdx="4" presStyleCnt="5" custLinFactNeighborY="3093">
        <dgm:presLayoutVars>
          <dgm:chPref val="3"/>
        </dgm:presLayoutVars>
      </dgm:prSet>
      <dgm:spPr/>
      <dgm:t>
        <a:bodyPr/>
        <a:lstStyle/>
        <a:p>
          <a:endParaRPr lang="en-IN"/>
        </a:p>
      </dgm:t>
    </dgm:pt>
    <dgm:pt modelId="{6FD5E618-5700-4768-A9EB-1FDE2BDC07BA}" type="pres">
      <dgm:prSet presAssocID="{C86F304B-C91A-4A07-AF88-7323BEB0FE12}" presName="hierChild3" presStyleCnt="0"/>
      <dgm:spPr/>
    </dgm:pt>
    <dgm:pt modelId="{2D10E582-399D-40DE-9483-04410CD9BCAB}" type="pres">
      <dgm:prSet presAssocID="{B8C73AEE-3664-46D2-B3BC-521CA2695A56}" presName="Name17" presStyleLbl="parChTrans1D3" presStyleIdx="2" presStyleCnt="4"/>
      <dgm:spPr/>
      <dgm:t>
        <a:bodyPr/>
        <a:lstStyle/>
        <a:p>
          <a:endParaRPr lang="en-IN"/>
        </a:p>
      </dgm:t>
    </dgm:pt>
    <dgm:pt modelId="{04C2A2AE-CC20-48BE-BDA7-9B30C63EFBF4}" type="pres">
      <dgm:prSet presAssocID="{E295591B-64B6-4E6C-B6FF-F5C90A1AA814}" presName="hierRoot3" presStyleCnt="0"/>
      <dgm:spPr/>
    </dgm:pt>
    <dgm:pt modelId="{845054F8-6822-42CA-8279-6FF82C95ED3E}" type="pres">
      <dgm:prSet presAssocID="{E295591B-64B6-4E6C-B6FF-F5C90A1AA814}" presName="composite3" presStyleCnt="0"/>
      <dgm:spPr/>
    </dgm:pt>
    <dgm:pt modelId="{1C2CA6B8-C56A-4083-A445-DB6A9F1011AD}" type="pres">
      <dgm:prSet presAssocID="{E295591B-64B6-4E6C-B6FF-F5C90A1AA814}" presName="background3" presStyleLbl="node3" presStyleIdx="2" presStyleCnt="4"/>
      <dgm:spPr/>
    </dgm:pt>
    <dgm:pt modelId="{5A4E5802-6B27-4904-AF93-C6D8F83472E8}" type="pres">
      <dgm:prSet presAssocID="{E295591B-64B6-4E6C-B6FF-F5C90A1AA814}" presName="text3" presStyleLbl="fgAcc3" presStyleIdx="2" presStyleCnt="4" custLinFactNeighborY="3093">
        <dgm:presLayoutVars>
          <dgm:chPref val="3"/>
        </dgm:presLayoutVars>
      </dgm:prSet>
      <dgm:spPr/>
      <dgm:t>
        <a:bodyPr/>
        <a:lstStyle/>
        <a:p>
          <a:endParaRPr lang="en-IN"/>
        </a:p>
      </dgm:t>
    </dgm:pt>
    <dgm:pt modelId="{CA2227C1-F6A5-46DF-A7BA-0DDF9FA1F234}" type="pres">
      <dgm:prSet presAssocID="{E295591B-64B6-4E6C-B6FF-F5C90A1AA814}" presName="hierChild4" presStyleCnt="0"/>
      <dgm:spPr/>
    </dgm:pt>
    <dgm:pt modelId="{A585B408-08F4-4754-8DA1-5F2DEF0F19B0}" type="pres">
      <dgm:prSet presAssocID="{63422DCA-6D79-4945-B11E-9F8EAEB51477}" presName="Name23" presStyleLbl="parChTrans1D4" presStyleIdx="0" presStyleCnt="1"/>
      <dgm:spPr/>
      <dgm:t>
        <a:bodyPr/>
        <a:lstStyle/>
        <a:p>
          <a:endParaRPr lang="en-IN"/>
        </a:p>
      </dgm:t>
    </dgm:pt>
    <dgm:pt modelId="{0D14469C-4A8F-4CCF-A536-CEBB2AD5DCBA}" type="pres">
      <dgm:prSet presAssocID="{0667BB3A-536C-4843-A26C-FEC9416C1FE8}" presName="hierRoot4" presStyleCnt="0"/>
      <dgm:spPr/>
    </dgm:pt>
    <dgm:pt modelId="{B1160706-FA2E-4FFA-946D-2F4060FFA181}" type="pres">
      <dgm:prSet presAssocID="{0667BB3A-536C-4843-A26C-FEC9416C1FE8}" presName="composite4" presStyleCnt="0"/>
      <dgm:spPr/>
    </dgm:pt>
    <dgm:pt modelId="{67F8600D-2B3F-4C9E-A8DD-ABEF5AE0AC5D}" type="pres">
      <dgm:prSet presAssocID="{0667BB3A-536C-4843-A26C-FEC9416C1FE8}" presName="background4" presStyleLbl="node4" presStyleIdx="0" presStyleCnt="1"/>
      <dgm:spPr/>
    </dgm:pt>
    <dgm:pt modelId="{142FA3A2-35E5-4A68-9770-6FCB8FD77F05}" type="pres">
      <dgm:prSet presAssocID="{0667BB3A-536C-4843-A26C-FEC9416C1FE8}" presName="text4" presStyleLbl="fgAcc4" presStyleIdx="0" presStyleCnt="1" custLinFactNeighborY="3093">
        <dgm:presLayoutVars>
          <dgm:chPref val="3"/>
        </dgm:presLayoutVars>
      </dgm:prSet>
      <dgm:spPr/>
      <dgm:t>
        <a:bodyPr/>
        <a:lstStyle/>
        <a:p>
          <a:endParaRPr lang="en-IN"/>
        </a:p>
      </dgm:t>
    </dgm:pt>
    <dgm:pt modelId="{B8BB27B8-D8E8-4448-9078-09FA10C8B980}" type="pres">
      <dgm:prSet presAssocID="{0667BB3A-536C-4843-A26C-FEC9416C1FE8}" presName="hierChild5" presStyleCnt="0"/>
      <dgm:spPr/>
    </dgm:pt>
    <dgm:pt modelId="{267824DC-8950-42FB-ABFF-FC28753CCFA1}" type="pres">
      <dgm:prSet presAssocID="{DAC2950E-A5F1-4C7B-A827-48162654821B}" presName="Name17" presStyleLbl="parChTrans1D3" presStyleIdx="3" presStyleCnt="4"/>
      <dgm:spPr/>
      <dgm:t>
        <a:bodyPr/>
        <a:lstStyle/>
        <a:p>
          <a:endParaRPr lang="en-IN"/>
        </a:p>
      </dgm:t>
    </dgm:pt>
    <dgm:pt modelId="{A1B6862B-36ED-4F5C-9E02-41C25BD1D4E6}" type="pres">
      <dgm:prSet presAssocID="{FD5A081D-E570-412D-921A-34368670C2B7}" presName="hierRoot3" presStyleCnt="0"/>
      <dgm:spPr/>
    </dgm:pt>
    <dgm:pt modelId="{5CC582C2-6B57-42AD-9883-0857E181DE0B}" type="pres">
      <dgm:prSet presAssocID="{FD5A081D-E570-412D-921A-34368670C2B7}" presName="composite3" presStyleCnt="0"/>
      <dgm:spPr/>
    </dgm:pt>
    <dgm:pt modelId="{EED65CA5-0D50-4471-884D-59BD713785C6}" type="pres">
      <dgm:prSet presAssocID="{FD5A081D-E570-412D-921A-34368670C2B7}" presName="background3" presStyleLbl="node3" presStyleIdx="3" presStyleCnt="4"/>
      <dgm:spPr/>
    </dgm:pt>
    <dgm:pt modelId="{5B400213-1A0D-47CE-8332-E98C7D69063A}" type="pres">
      <dgm:prSet presAssocID="{FD5A081D-E570-412D-921A-34368670C2B7}" presName="text3" presStyleLbl="fgAcc3" presStyleIdx="3" presStyleCnt="4" custLinFactNeighborY="3093">
        <dgm:presLayoutVars>
          <dgm:chPref val="3"/>
        </dgm:presLayoutVars>
      </dgm:prSet>
      <dgm:spPr/>
      <dgm:t>
        <a:bodyPr/>
        <a:lstStyle/>
        <a:p>
          <a:endParaRPr lang="en-IN"/>
        </a:p>
      </dgm:t>
    </dgm:pt>
    <dgm:pt modelId="{909FD0BC-3330-460F-A08D-99634526CC2F}" type="pres">
      <dgm:prSet presAssocID="{FD5A081D-E570-412D-921A-34368670C2B7}" presName="hierChild4" presStyleCnt="0"/>
      <dgm:spPr/>
    </dgm:pt>
  </dgm:ptLst>
  <dgm:cxnLst>
    <dgm:cxn modelId="{402F9022-12DA-4213-87EA-6392349951EF}" type="presOf" srcId="{18A6C49E-0F0C-4680-B7A9-7DE6742255D4}" destId="{D27FE54F-FD5B-48AF-9A2F-F6B6985D64F1}" srcOrd="0" destOrd="0" presId="urn:microsoft.com/office/officeart/2005/8/layout/hierarchy1"/>
    <dgm:cxn modelId="{E1C7F545-48CE-4543-B6C2-B6C76E3BCAFE}" srcId="{E295591B-64B6-4E6C-B6FF-F5C90A1AA814}" destId="{0667BB3A-536C-4843-A26C-FEC9416C1FE8}" srcOrd="0" destOrd="0" parTransId="{63422DCA-6D79-4945-B11E-9F8EAEB51477}" sibTransId="{6CEEE823-AF80-4095-B7B3-5324F78FA8DA}"/>
    <dgm:cxn modelId="{B5B6225D-3C19-455B-B01D-4502F4A89996}" srcId="{244DBDE1-AE53-4C56-A161-98855CB14310}" destId="{C86F304B-C91A-4A07-AF88-7323BEB0FE12}" srcOrd="4" destOrd="0" parTransId="{EBA12B41-CCC9-4BBE-9EB3-DC35078E7D42}" sibTransId="{FE26943C-E7A3-4E27-A03E-B08367D0DE20}"/>
    <dgm:cxn modelId="{7A5EF8D1-0DFC-4E2D-8487-1AC5ECC76973}" type="presOf" srcId="{4463579D-3A88-454C-A440-C79B8E6C74B2}" destId="{2879BC5C-7CFF-4753-B89C-1A4EFCE1664E}" srcOrd="0" destOrd="0" presId="urn:microsoft.com/office/officeart/2005/8/layout/hierarchy1"/>
    <dgm:cxn modelId="{EBAF18E4-B8EC-465F-A7F4-87DA892693AC}" type="presOf" srcId="{244DBDE1-AE53-4C56-A161-98855CB14310}" destId="{D975489D-A3BC-4E67-AFBD-8E51A9DDC3EB}" srcOrd="0" destOrd="0" presId="urn:microsoft.com/office/officeart/2005/8/layout/hierarchy1"/>
    <dgm:cxn modelId="{8687242A-C587-4E59-B531-6B0724CC4FC8}" type="presOf" srcId="{0667BB3A-536C-4843-A26C-FEC9416C1FE8}" destId="{142FA3A2-35E5-4A68-9770-6FCB8FD77F05}" srcOrd="0" destOrd="0" presId="urn:microsoft.com/office/officeart/2005/8/layout/hierarchy1"/>
    <dgm:cxn modelId="{4FC3597A-BD58-491E-A706-70BADB4B1F9F}" type="presOf" srcId="{B8C73AEE-3664-46D2-B3BC-521CA2695A56}" destId="{2D10E582-399D-40DE-9483-04410CD9BCAB}" srcOrd="0" destOrd="0" presId="urn:microsoft.com/office/officeart/2005/8/layout/hierarchy1"/>
    <dgm:cxn modelId="{2BA1E5A5-087A-4CEF-99DE-D3B665AEC79D}" type="presOf" srcId="{8C748018-2387-4E7B-A256-CF62DD8D8405}" destId="{CB924A33-78F8-422E-B837-3C59B06179F9}" srcOrd="0" destOrd="0" presId="urn:microsoft.com/office/officeart/2005/8/layout/hierarchy1"/>
    <dgm:cxn modelId="{51483305-F88A-457E-98DF-EBDEEDD1483A}" srcId="{244DBDE1-AE53-4C56-A161-98855CB14310}" destId="{C57A2CB7-1E98-4C8C-B54B-D7CFE5287DD8}" srcOrd="3" destOrd="0" parTransId="{6FCC7B38-8C3D-4966-9E16-13148E869376}" sibTransId="{81FDFEB5-8346-4432-98A9-A3E06F28D4C0}"/>
    <dgm:cxn modelId="{B91CEB9B-9F1A-4439-B852-6B16D202742F}" type="presOf" srcId="{55923E64-F4EE-4E57-8D69-F07001AACACF}" destId="{B34011D4-3121-42FD-9F6E-40BF9CC1F148}" srcOrd="0" destOrd="0" presId="urn:microsoft.com/office/officeart/2005/8/layout/hierarchy1"/>
    <dgm:cxn modelId="{EABED441-09F9-4802-92D3-147631BF5DBA}" type="presOf" srcId="{5B54E351-6FA8-4653-9720-260411912539}" destId="{27CD1979-6A15-4F01-8A03-4B993A3C17B4}" srcOrd="0" destOrd="0" presId="urn:microsoft.com/office/officeart/2005/8/layout/hierarchy1"/>
    <dgm:cxn modelId="{ADBEC75C-4643-4CD6-8141-3791DFEA5DFE}" type="presOf" srcId="{D7141416-A016-4AA2-978B-D83C9041877B}" destId="{6EB68631-FCDA-4E64-B70F-F03DFC9B11BB}" srcOrd="0" destOrd="0" presId="urn:microsoft.com/office/officeart/2005/8/layout/hierarchy1"/>
    <dgm:cxn modelId="{C78246D3-F55E-49B8-97AD-67E53174B9B8}" srcId="{18A6C49E-0F0C-4680-B7A9-7DE6742255D4}" destId="{4463579D-3A88-454C-A440-C79B8E6C74B2}" srcOrd="0" destOrd="0" parTransId="{25AF92FB-1CF8-4A03-AE90-036B76D45C75}" sibTransId="{E6AA807A-CBE0-4B93-AC48-56298C13EDC0}"/>
    <dgm:cxn modelId="{4A15F61E-93C5-42FF-81D9-5AE023D09A87}" type="presOf" srcId="{EBA12B41-CCC9-4BBE-9EB3-DC35078E7D42}" destId="{675142A4-0893-4ECA-85B0-B33D7E752F78}" srcOrd="0" destOrd="0" presId="urn:microsoft.com/office/officeart/2005/8/layout/hierarchy1"/>
    <dgm:cxn modelId="{5BDD9296-2935-41F9-897C-7D6F57E8F1D5}" srcId="{244DBDE1-AE53-4C56-A161-98855CB14310}" destId="{E133960B-C66C-40AA-AB57-02F5777FBE37}" srcOrd="2" destOrd="0" parTransId="{5B54E351-6FA8-4653-9720-260411912539}" sibTransId="{EBF80C26-88B9-4EA3-95A5-D4161808CD18}"/>
    <dgm:cxn modelId="{7528DA2C-D2B3-41C0-B98B-9939041D5E6D}" srcId="{5D94B25C-F23C-4642-8E12-A04A990CF1DC}" destId="{244DBDE1-AE53-4C56-A161-98855CB14310}" srcOrd="0" destOrd="0" parTransId="{5DFD7D92-8E63-4C19-963D-4755BCC03822}" sibTransId="{05CC98AC-E9CC-4E8A-A302-5A337FD63C7F}"/>
    <dgm:cxn modelId="{F4268894-A1DA-47F4-8C09-2C30EFF752AA}" type="presOf" srcId="{18AC4BB0-27BF-4241-8329-193EC483E7F6}" destId="{EEFE9A2B-E954-4C3E-8633-0BA541D38804}" srcOrd="0" destOrd="0" presId="urn:microsoft.com/office/officeart/2005/8/layout/hierarchy1"/>
    <dgm:cxn modelId="{3D144DA5-43D8-4542-BC1A-139A53B17152}" type="presOf" srcId="{25AF92FB-1CF8-4A03-AE90-036B76D45C75}" destId="{70E2369C-3212-4AA0-82A0-95F9E8B3440B}" srcOrd="0" destOrd="0" presId="urn:microsoft.com/office/officeart/2005/8/layout/hierarchy1"/>
    <dgm:cxn modelId="{AC784F38-D0DC-4766-98A1-43D94CD877EA}" type="presOf" srcId="{CD0803E8-910E-445C-8EBB-94E0EE28E39D}" destId="{248256CB-9030-4FAF-8EB1-B068805DA985}" srcOrd="0" destOrd="0" presId="urn:microsoft.com/office/officeart/2005/8/layout/hierarchy1"/>
    <dgm:cxn modelId="{524FB9C8-36B6-4D52-AF56-A5C4BF69FD31}" type="presOf" srcId="{DAC2950E-A5F1-4C7B-A827-48162654821B}" destId="{267824DC-8950-42FB-ABFF-FC28753CCFA1}" srcOrd="0" destOrd="0" presId="urn:microsoft.com/office/officeart/2005/8/layout/hierarchy1"/>
    <dgm:cxn modelId="{DAB8B31F-64B1-4C81-9E35-F24E63D3DC6E}" srcId="{C86F304B-C91A-4A07-AF88-7323BEB0FE12}" destId="{FD5A081D-E570-412D-921A-34368670C2B7}" srcOrd="1" destOrd="0" parTransId="{DAC2950E-A5F1-4C7B-A827-48162654821B}" sibTransId="{DFA8E151-92EF-4E8A-BDF1-37FA7F97139F}"/>
    <dgm:cxn modelId="{E19B2CA2-50F8-4B1C-ADAA-7553CE33C9F3}" type="presOf" srcId="{5D94B25C-F23C-4642-8E12-A04A990CF1DC}" destId="{725AB9FC-34C5-4F79-AD70-C53985AB9A83}" srcOrd="0" destOrd="0" presId="urn:microsoft.com/office/officeart/2005/8/layout/hierarchy1"/>
    <dgm:cxn modelId="{85ED02D5-6E8B-4848-80E7-6B9A03339AF3}" type="presOf" srcId="{E133960B-C66C-40AA-AB57-02F5777FBE37}" destId="{52806FEB-4DDD-4B35-BC2A-ECD6AF6A3426}" srcOrd="0" destOrd="0" presId="urn:microsoft.com/office/officeart/2005/8/layout/hierarchy1"/>
    <dgm:cxn modelId="{A6D48F19-8CF9-45BD-A120-ECB8E2675740}" type="presOf" srcId="{FD5A081D-E570-412D-921A-34368670C2B7}" destId="{5B400213-1A0D-47CE-8332-E98C7D69063A}" srcOrd="0" destOrd="0" presId="urn:microsoft.com/office/officeart/2005/8/layout/hierarchy1"/>
    <dgm:cxn modelId="{80797233-5D73-4683-A41D-2AD15FAB0785}" type="presOf" srcId="{6FCC7B38-8C3D-4966-9E16-13148E869376}" destId="{0240FD39-D0A5-4CA1-A75D-AF79385BA814}" srcOrd="0" destOrd="0" presId="urn:microsoft.com/office/officeart/2005/8/layout/hierarchy1"/>
    <dgm:cxn modelId="{A58DF511-3E90-4ECB-A631-02F5957C0018}" type="presOf" srcId="{C57A2CB7-1E98-4C8C-B54B-D7CFE5287DD8}" destId="{58283B00-A379-4B35-8D07-3885A12E9E06}" srcOrd="0" destOrd="0" presId="urn:microsoft.com/office/officeart/2005/8/layout/hierarchy1"/>
    <dgm:cxn modelId="{1742E662-C9D1-480A-BEC6-17983C456B36}" srcId="{E133960B-C66C-40AA-AB57-02F5777FBE37}" destId="{D7141416-A016-4AA2-978B-D83C9041877B}" srcOrd="0" destOrd="0" parTransId="{CD0803E8-910E-445C-8EBB-94E0EE28E39D}" sibTransId="{DDFBF495-973F-487B-8073-B3DD0C1F7ADD}"/>
    <dgm:cxn modelId="{6560D48E-4361-469A-8B9C-F31C8D880740}" srcId="{244DBDE1-AE53-4C56-A161-98855CB14310}" destId="{8C748018-2387-4E7B-A256-CF62DD8D8405}" srcOrd="1" destOrd="0" parTransId="{18AC4BB0-27BF-4241-8329-193EC483E7F6}" sibTransId="{917A60C1-3D10-4BA0-B8A5-A861F8A103EB}"/>
    <dgm:cxn modelId="{4F13E1B6-CDD8-44C5-B69F-DE9779B20C1E}" type="presOf" srcId="{C86F304B-C91A-4A07-AF88-7323BEB0FE12}" destId="{2577CADC-4BCA-4370-ACC8-768D62E563F6}" srcOrd="0" destOrd="0" presId="urn:microsoft.com/office/officeart/2005/8/layout/hierarchy1"/>
    <dgm:cxn modelId="{B4B377E2-C9CD-4E3D-907A-BB890915E133}" type="presOf" srcId="{63422DCA-6D79-4945-B11E-9F8EAEB51477}" destId="{A585B408-08F4-4754-8DA1-5F2DEF0F19B0}" srcOrd="0" destOrd="0" presId="urn:microsoft.com/office/officeart/2005/8/layout/hierarchy1"/>
    <dgm:cxn modelId="{944E2ED8-0105-4701-939B-F633B4E014EA}" srcId="{C86F304B-C91A-4A07-AF88-7323BEB0FE12}" destId="{E295591B-64B6-4E6C-B6FF-F5C90A1AA814}" srcOrd="0" destOrd="0" parTransId="{B8C73AEE-3664-46D2-B3BC-521CA2695A56}" sibTransId="{4156135C-041B-4B67-B58A-1E1579D4E9AC}"/>
    <dgm:cxn modelId="{55E7A132-E28A-4DA4-9053-543E37CB4B62}" type="presOf" srcId="{E295591B-64B6-4E6C-B6FF-F5C90A1AA814}" destId="{5A4E5802-6B27-4904-AF93-C6D8F83472E8}" srcOrd="0" destOrd="0" presId="urn:microsoft.com/office/officeart/2005/8/layout/hierarchy1"/>
    <dgm:cxn modelId="{0C87DDAA-34FD-4F7B-8D06-625260C2262C}" srcId="{244DBDE1-AE53-4C56-A161-98855CB14310}" destId="{18A6C49E-0F0C-4680-B7A9-7DE6742255D4}" srcOrd="0" destOrd="0" parTransId="{55923E64-F4EE-4E57-8D69-F07001AACACF}" sibTransId="{4D705722-EB54-4E66-AF7F-9175744E5AF6}"/>
    <dgm:cxn modelId="{D5CF0443-A2CF-4157-A66D-8B4AEB11A987}" type="presParOf" srcId="{725AB9FC-34C5-4F79-AD70-C53985AB9A83}" destId="{A97342FA-2385-405D-850B-075CC26CD9CD}" srcOrd="0" destOrd="0" presId="urn:microsoft.com/office/officeart/2005/8/layout/hierarchy1"/>
    <dgm:cxn modelId="{E17818EE-8D89-4616-AFCE-C54CD064DC35}" type="presParOf" srcId="{A97342FA-2385-405D-850B-075CC26CD9CD}" destId="{6445C2FD-0D3B-4E64-AC91-4E5163EC0CB1}" srcOrd="0" destOrd="0" presId="urn:microsoft.com/office/officeart/2005/8/layout/hierarchy1"/>
    <dgm:cxn modelId="{F5D8D1CA-3DC8-4DDF-81F8-194640672795}" type="presParOf" srcId="{6445C2FD-0D3B-4E64-AC91-4E5163EC0CB1}" destId="{14EE9F56-B347-44FF-89D9-BAED683869B3}" srcOrd="0" destOrd="0" presId="urn:microsoft.com/office/officeart/2005/8/layout/hierarchy1"/>
    <dgm:cxn modelId="{F64167EC-D909-43F5-A589-6695E4FF6069}" type="presParOf" srcId="{6445C2FD-0D3B-4E64-AC91-4E5163EC0CB1}" destId="{D975489D-A3BC-4E67-AFBD-8E51A9DDC3EB}" srcOrd="1" destOrd="0" presId="urn:microsoft.com/office/officeart/2005/8/layout/hierarchy1"/>
    <dgm:cxn modelId="{E1FB6E1D-9125-4B14-BFCE-AA95AF4BA2EB}" type="presParOf" srcId="{A97342FA-2385-405D-850B-075CC26CD9CD}" destId="{BA292363-6F93-40EA-A2DC-D5C31CD64E47}" srcOrd="1" destOrd="0" presId="urn:microsoft.com/office/officeart/2005/8/layout/hierarchy1"/>
    <dgm:cxn modelId="{84C43B8E-4730-4170-B452-E612B9FEAF7B}" type="presParOf" srcId="{BA292363-6F93-40EA-A2DC-D5C31CD64E47}" destId="{B34011D4-3121-42FD-9F6E-40BF9CC1F148}" srcOrd="0" destOrd="0" presId="urn:microsoft.com/office/officeart/2005/8/layout/hierarchy1"/>
    <dgm:cxn modelId="{F8B05423-A9F7-4174-A0B6-5BC58B4DEB49}" type="presParOf" srcId="{BA292363-6F93-40EA-A2DC-D5C31CD64E47}" destId="{940EFBC3-59DC-4897-89ED-D154B00A10E1}" srcOrd="1" destOrd="0" presId="urn:microsoft.com/office/officeart/2005/8/layout/hierarchy1"/>
    <dgm:cxn modelId="{93B638ED-F100-461F-91EA-CE90F478347D}" type="presParOf" srcId="{940EFBC3-59DC-4897-89ED-D154B00A10E1}" destId="{24AED293-F0F8-4D11-8E24-7BF0C1C70A6C}" srcOrd="0" destOrd="0" presId="urn:microsoft.com/office/officeart/2005/8/layout/hierarchy1"/>
    <dgm:cxn modelId="{0A6E3374-A57F-409B-A1C8-637DDC15A55F}" type="presParOf" srcId="{24AED293-F0F8-4D11-8E24-7BF0C1C70A6C}" destId="{970C6C62-A6CB-4146-BE15-186E33DE0A7D}" srcOrd="0" destOrd="0" presId="urn:microsoft.com/office/officeart/2005/8/layout/hierarchy1"/>
    <dgm:cxn modelId="{048FC5DA-545E-4047-A0C1-A4EB4C348559}" type="presParOf" srcId="{24AED293-F0F8-4D11-8E24-7BF0C1C70A6C}" destId="{D27FE54F-FD5B-48AF-9A2F-F6B6985D64F1}" srcOrd="1" destOrd="0" presId="urn:microsoft.com/office/officeart/2005/8/layout/hierarchy1"/>
    <dgm:cxn modelId="{CE6002F4-E473-47E3-B64E-2C3E66150A92}" type="presParOf" srcId="{940EFBC3-59DC-4897-89ED-D154B00A10E1}" destId="{93D6CAE6-6A1E-42D3-9198-2FE9FFE8E9CE}" srcOrd="1" destOrd="0" presId="urn:microsoft.com/office/officeart/2005/8/layout/hierarchy1"/>
    <dgm:cxn modelId="{6BDD49C3-16C5-4E98-8E21-5597AA2C177F}" type="presParOf" srcId="{93D6CAE6-6A1E-42D3-9198-2FE9FFE8E9CE}" destId="{70E2369C-3212-4AA0-82A0-95F9E8B3440B}" srcOrd="0" destOrd="0" presId="urn:microsoft.com/office/officeart/2005/8/layout/hierarchy1"/>
    <dgm:cxn modelId="{127FEA7B-1D0A-404C-8E8F-68943DFDB738}" type="presParOf" srcId="{93D6CAE6-6A1E-42D3-9198-2FE9FFE8E9CE}" destId="{94A17F57-9B21-48FF-93BB-F28AE0C48BDF}" srcOrd="1" destOrd="0" presId="urn:microsoft.com/office/officeart/2005/8/layout/hierarchy1"/>
    <dgm:cxn modelId="{420A2358-1D19-4C22-951E-E3239AD1E6CE}" type="presParOf" srcId="{94A17F57-9B21-48FF-93BB-F28AE0C48BDF}" destId="{83885553-BA69-422B-9BC0-C99845F281A8}" srcOrd="0" destOrd="0" presId="urn:microsoft.com/office/officeart/2005/8/layout/hierarchy1"/>
    <dgm:cxn modelId="{CDF50275-485F-4B6B-AF99-8720F78726D6}" type="presParOf" srcId="{83885553-BA69-422B-9BC0-C99845F281A8}" destId="{111ACD29-16BD-4015-B0C5-C670776B0472}" srcOrd="0" destOrd="0" presId="urn:microsoft.com/office/officeart/2005/8/layout/hierarchy1"/>
    <dgm:cxn modelId="{92AA91D2-0842-4E3C-BE0A-82050B1F9488}" type="presParOf" srcId="{83885553-BA69-422B-9BC0-C99845F281A8}" destId="{2879BC5C-7CFF-4753-B89C-1A4EFCE1664E}" srcOrd="1" destOrd="0" presId="urn:microsoft.com/office/officeart/2005/8/layout/hierarchy1"/>
    <dgm:cxn modelId="{979F1CA0-D266-463D-84E5-C659C04E4D4D}" type="presParOf" srcId="{94A17F57-9B21-48FF-93BB-F28AE0C48BDF}" destId="{13575200-6478-48BB-9E63-C38E521408F0}" srcOrd="1" destOrd="0" presId="urn:microsoft.com/office/officeart/2005/8/layout/hierarchy1"/>
    <dgm:cxn modelId="{1A54E769-D6E3-40A1-BDAE-8946A6703B77}" type="presParOf" srcId="{BA292363-6F93-40EA-A2DC-D5C31CD64E47}" destId="{EEFE9A2B-E954-4C3E-8633-0BA541D38804}" srcOrd="2" destOrd="0" presId="urn:microsoft.com/office/officeart/2005/8/layout/hierarchy1"/>
    <dgm:cxn modelId="{8B43E5FE-5C0F-4F3D-9037-AC168A21B56C}" type="presParOf" srcId="{BA292363-6F93-40EA-A2DC-D5C31CD64E47}" destId="{5EF91E64-D10A-4284-B512-00D7B05FBD2C}" srcOrd="3" destOrd="0" presId="urn:microsoft.com/office/officeart/2005/8/layout/hierarchy1"/>
    <dgm:cxn modelId="{A843B792-893F-41ED-98CD-85BF46177D7C}" type="presParOf" srcId="{5EF91E64-D10A-4284-B512-00D7B05FBD2C}" destId="{CC0495FF-BEBB-4726-BE51-B147AC047A4D}" srcOrd="0" destOrd="0" presId="urn:microsoft.com/office/officeart/2005/8/layout/hierarchy1"/>
    <dgm:cxn modelId="{D9D140D0-3AAB-4F32-9125-9426200B9506}" type="presParOf" srcId="{CC0495FF-BEBB-4726-BE51-B147AC047A4D}" destId="{5DC6624E-1748-4088-8A49-2114EE4BD3F8}" srcOrd="0" destOrd="0" presId="urn:microsoft.com/office/officeart/2005/8/layout/hierarchy1"/>
    <dgm:cxn modelId="{BE2E15B7-17F9-47B2-A4AC-8AB2675210BF}" type="presParOf" srcId="{CC0495FF-BEBB-4726-BE51-B147AC047A4D}" destId="{CB924A33-78F8-422E-B837-3C59B06179F9}" srcOrd="1" destOrd="0" presId="urn:microsoft.com/office/officeart/2005/8/layout/hierarchy1"/>
    <dgm:cxn modelId="{34A90525-E247-473A-9DE9-4191291A67C7}" type="presParOf" srcId="{5EF91E64-D10A-4284-B512-00D7B05FBD2C}" destId="{35D7D885-FE3F-4723-9916-D5E530235B54}" srcOrd="1" destOrd="0" presId="urn:microsoft.com/office/officeart/2005/8/layout/hierarchy1"/>
    <dgm:cxn modelId="{FB1A791E-313F-42F5-A9B4-11FA9240796D}" type="presParOf" srcId="{BA292363-6F93-40EA-A2DC-D5C31CD64E47}" destId="{27CD1979-6A15-4F01-8A03-4B993A3C17B4}" srcOrd="4" destOrd="0" presId="urn:microsoft.com/office/officeart/2005/8/layout/hierarchy1"/>
    <dgm:cxn modelId="{137397D6-EF66-43AD-96C5-CC0B1B3B8A2F}" type="presParOf" srcId="{BA292363-6F93-40EA-A2DC-D5C31CD64E47}" destId="{6DCD4092-7790-4E6F-81F7-5EA4399DC044}" srcOrd="5" destOrd="0" presId="urn:microsoft.com/office/officeart/2005/8/layout/hierarchy1"/>
    <dgm:cxn modelId="{00D7988D-FCD4-4C84-8557-6FEADEB8861F}" type="presParOf" srcId="{6DCD4092-7790-4E6F-81F7-5EA4399DC044}" destId="{C6C5131D-67CD-46B3-9530-BD1B51BBA4DE}" srcOrd="0" destOrd="0" presId="urn:microsoft.com/office/officeart/2005/8/layout/hierarchy1"/>
    <dgm:cxn modelId="{655A34D7-4044-4E93-A5EE-07AB04DFD7F2}" type="presParOf" srcId="{C6C5131D-67CD-46B3-9530-BD1B51BBA4DE}" destId="{CFA0D3D8-AEC9-4242-B373-139A38B24D69}" srcOrd="0" destOrd="0" presId="urn:microsoft.com/office/officeart/2005/8/layout/hierarchy1"/>
    <dgm:cxn modelId="{A94A74DD-4575-4FCC-B746-04C85F31752C}" type="presParOf" srcId="{C6C5131D-67CD-46B3-9530-BD1B51BBA4DE}" destId="{52806FEB-4DDD-4B35-BC2A-ECD6AF6A3426}" srcOrd="1" destOrd="0" presId="urn:microsoft.com/office/officeart/2005/8/layout/hierarchy1"/>
    <dgm:cxn modelId="{73DEB072-1DBA-4383-905C-35D4F860759B}" type="presParOf" srcId="{6DCD4092-7790-4E6F-81F7-5EA4399DC044}" destId="{8535DBD4-B748-4CB8-8C7F-459FB3DBC1E0}" srcOrd="1" destOrd="0" presId="urn:microsoft.com/office/officeart/2005/8/layout/hierarchy1"/>
    <dgm:cxn modelId="{2F5F63D9-C47A-4822-926F-AFB33434B9B2}" type="presParOf" srcId="{8535DBD4-B748-4CB8-8C7F-459FB3DBC1E0}" destId="{248256CB-9030-4FAF-8EB1-B068805DA985}" srcOrd="0" destOrd="0" presId="urn:microsoft.com/office/officeart/2005/8/layout/hierarchy1"/>
    <dgm:cxn modelId="{AEB14EB6-0DE9-4F5A-BC37-BCE5339B44F5}" type="presParOf" srcId="{8535DBD4-B748-4CB8-8C7F-459FB3DBC1E0}" destId="{C781BBC1-CE5E-4836-9AAF-1524BDED34C0}" srcOrd="1" destOrd="0" presId="urn:microsoft.com/office/officeart/2005/8/layout/hierarchy1"/>
    <dgm:cxn modelId="{054EE766-1846-41FC-9A3B-403DE23C6E24}" type="presParOf" srcId="{C781BBC1-CE5E-4836-9AAF-1524BDED34C0}" destId="{3336BAD6-D166-4C24-8171-D92A1C69883E}" srcOrd="0" destOrd="0" presId="urn:microsoft.com/office/officeart/2005/8/layout/hierarchy1"/>
    <dgm:cxn modelId="{B5F05FE2-6962-4AB3-A514-0859F138B779}" type="presParOf" srcId="{3336BAD6-D166-4C24-8171-D92A1C69883E}" destId="{09F8C848-156D-4AD5-B293-68081EE63AE6}" srcOrd="0" destOrd="0" presId="urn:microsoft.com/office/officeart/2005/8/layout/hierarchy1"/>
    <dgm:cxn modelId="{F8F9B806-7EBD-4610-9B00-C95EBFDB1289}" type="presParOf" srcId="{3336BAD6-D166-4C24-8171-D92A1C69883E}" destId="{6EB68631-FCDA-4E64-B70F-F03DFC9B11BB}" srcOrd="1" destOrd="0" presId="urn:microsoft.com/office/officeart/2005/8/layout/hierarchy1"/>
    <dgm:cxn modelId="{689C8570-BA27-4CD6-87BF-B860F6ECEE5A}" type="presParOf" srcId="{C781BBC1-CE5E-4836-9AAF-1524BDED34C0}" destId="{D8BC0E49-9CC5-4FC6-9E30-F3A9CF2AF670}" srcOrd="1" destOrd="0" presId="urn:microsoft.com/office/officeart/2005/8/layout/hierarchy1"/>
    <dgm:cxn modelId="{D89B8846-8DE2-4B86-9F0F-010276262B69}" type="presParOf" srcId="{BA292363-6F93-40EA-A2DC-D5C31CD64E47}" destId="{0240FD39-D0A5-4CA1-A75D-AF79385BA814}" srcOrd="6" destOrd="0" presId="urn:microsoft.com/office/officeart/2005/8/layout/hierarchy1"/>
    <dgm:cxn modelId="{3410E587-531A-4446-BE82-8FC4499F9ABF}" type="presParOf" srcId="{BA292363-6F93-40EA-A2DC-D5C31CD64E47}" destId="{F640A619-1E6A-4E91-B3CD-94E87A72D4E9}" srcOrd="7" destOrd="0" presId="urn:microsoft.com/office/officeart/2005/8/layout/hierarchy1"/>
    <dgm:cxn modelId="{9FF7BB57-89DF-499D-99DC-D14CE81A88C6}" type="presParOf" srcId="{F640A619-1E6A-4E91-B3CD-94E87A72D4E9}" destId="{5B395844-A4A0-4A01-A782-D5D52FECCB11}" srcOrd="0" destOrd="0" presId="urn:microsoft.com/office/officeart/2005/8/layout/hierarchy1"/>
    <dgm:cxn modelId="{AEA27F31-2374-4280-AECF-2AA8960F53AF}" type="presParOf" srcId="{5B395844-A4A0-4A01-A782-D5D52FECCB11}" destId="{240CBE00-BF8A-445F-9449-C3DA70D4F17C}" srcOrd="0" destOrd="0" presId="urn:microsoft.com/office/officeart/2005/8/layout/hierarchy1"/>
    <dgm:cxn modelId="{740FB61B-06A9-4099-B740-AF41E9612DA0}" type="presParOf" srcId="{5B395844-A4A0-4A01-A782-D5D52FECCB11}" destId="{58283B00-A379-4B35-8D07-3885A12E9E06}" srcOrd="1" destOrd="0" presId="urn:microsoft.com/office/officeart/2005/8/layout/hierarchy1"/>
    <dgm:cxn modelId="{93DE6B4A-C64A-4063-9869-A4B3D06984A5}" type="presParOf" srcId="{F640A619-1E6A-4E91-B3CD-94E87A72D4E9}" destId="{E8FED320-B8DB-49E6-B77E-9DEDCB8715C7}" srcOrd="1" destOrd="0" presId="urn:microsoft.com/office/officeart/2005/8/layout/hierarchy1"/>
    <dgm:cxn modelId="{694E3E3C-D5A7-4B28-9285-85E306EF8FF6}" type="presParOf" srcId="{BA292363-6F93-40EA-A2DC-D5C31CD64E47}" destId="{675142A4-0893-4ECA-85B0-B33D7E752F78}" srcOrd="8" destOrd="0" presId="urn:microsoft.com/office/officeart/2005/8/layout/hierarchy1"/>
    <dgm:cxn modelId="{7EB2957A-F7F8-4022-8F51-4929E9C8DFC7}" type="presParOf" srcId="{BA292363-6F93-40EA-A2DC-D5C31CD64E47}" destId="{6C86FB16-6F5B-4A97-90E2-C40DB73A1900}" srcOrd="9" destOrd="0" presId="urn:microsoft.com/office/officeart/2005/8/layout/hierarchy1"/>
    <dgm:cxn modelId="{B70BA2B3-E306-4B1B-870B-2573FD7D4C54}" type="presParOf" srcId="{6C86FB16-6F5B-4A97-90E2-C40DB73A1900}" destId="{A74E831D-C2E0-4974-A764-ED2E14757C82}" srcOrd="0" destOrd="0" presId="urn:microsoft.com/office/officeart/2005/8/layout/hierarchy1"/>
    <dgm:cxn modelId="{BAAEF5EB-9B3D-4646-8030-1F1A72251BAF}" type="presParOf" srcId="{A74E831D-C2E0-4974-A764-ED2E14757C82}" destId="{A3C4D977-954A-482C-BF9C-05934AF05A0A}" srcOrd="0" destOrd="0" presId="urn:microsoft.com/office/officeart/2005/8/layout/hierarchy1"/>
    <dgm:cxn modelId="{C68FBB78-34F0-43DB-8455-F1371157E27C}" type="presParOf" srcId="{A74E831D-C2E0-4974-A764-ED2E14757C82}" destId="{2577CADC-4BCA-4370-ACC8-768D62E563F6}" srcOrd="1" destOrd="0" presId="urn:microsoft.com/office/officeart/2005/8/layout/hierarchy1"/>
    <dgm:cxn modelId="{271DDF97-3EAE-4ABB-9DD1-350327CB3C10}" type="presParOf" srcId="{6C86FB16-6F5B-4A97-90E2-C40DB73A1900}" destId="{6FD5E618-5700-4768-A9EB-1FDE2BDC07BA}" srcOrd="1" destOrd="0" presId="urn:microsoft.com/office/officeart/2005/8/layout/hierarchy1"/>
    <dgm:cxn modelId="{39541373-5A79-4B7B-88A3-FBAF6B9FC81F}" type="presParOf" srcId="{6FD5E618-5700-4768-A9EB-1FDE2BDC07BA}" destId="{2D10E582-399D-40DE-9483-04410CD9BCAB}" srcOrd="0" destOrd="0" presId="urn:microsoft.com/office/officeart/2005/8/layout/hierarchy1"/>
    <dgm:cxn modelId="{EFED0A6E-E681-4A83-8F0A-BA4592EEA165}" type="presParOf" srcId="{6FD5E618-5700-4768-A9EB-1FDE2BDC07BA}" destId="{04C2A2AE-CC20-48BE-BDA7-9B30C63EFBF4}" srcOrd="1" destOrd="0" presId="urn:microsoft.com/office/officeart/2005/8/layout/hierarchy1"/>
    <dgm:cxn modelId="{865370F1-4651-4F89-9C2C-4BC7A8FF6D04}" type="presParOf" srcId="{04C2A2AE-CC20-48BE-BDA7-9B30C63EFBF4}" destId="{845054F8-6822-42CA-8279-6FF82C95ED3E}" srcOrd="0" destOrd="0" presId="urn:microsoft.com/office/officeart/2005/8/layout/hierarchy1"/>
    <dgm:cxn modelId="{10A73F5A-6121-4F9D-AC4B-D898282C7AFE}" type="presParOf" srcId="{845054F8-6822-42CA-8279-6FF82C95ED3E}" destId="{1C2CA6B8-C56A-4083-A445-DB6A9F1011AD}" srcOrd="0" destOrd="0" presId="urn:microsoft.com/office/officeart/2005/8/layout/hierarchy1"/>
    <dgm:cxn modelId="{6CF0BCB9-8DB1-4B30-A461-E4DBE2600B7A}" type="presParOf" srcId="{845054F8-6822-42CA-8279-6FF82C95ED3E}" destId="{5A4E5802-6B27-4904-AF93-C6D8F83472E8}" srcOrd="1" destOrd="0" presId="urn:microsoft.com/office/officeart/2005/8/layout/hierarchy1"/>
    <dgm:cxn modelId="{83B67C48-8FFE-4D1D-BF8A-4F4384F6C6DE}" type="presParOf" srcId="{04C2A2AE-CC20-48BE-BDA7-9B30C63EFBF4}" destId="{CA2227C1-F6A5-46DF-A7BA-0DDF9FA1F234}" srcOrd="1" destOrd="0" presId="urn:microsoft.com/office/officeart/2005/8/layout/hierarchy1"/>
    <dgm:cxn modelId="{409F3E1C-2B18-4F45-BFC3-791E29701BF3}" type="presParOf" srcId="{CA2227C1-F6A5-46DF-A7BA-0DDF9FA1F234}" destId="{A585B408-08F4-4754-8DA1-5F2DEF0F19B0}" srcOrd="0" destOrd="0" presId="urn:microsoft.com/office/officeart/2005/8/layout/hierarchy1"/>
    <dgm:cxn modelId="{04FF9F7A-8082-4BA6-BD3B-04E298324434}" type="presParOf" srcId="{CA2227C1-F6A5-46DF-A7BA-0DDF9FA1F234}" destId="{0D14469C-4A8F-4CCF-A536-CEBB2AD5DCBA}" srcOrd="1" destOrd="0" presId="urn:microsoft.com/office/officeart/2005/8/layout/hierarchy1"/>
    <dgm:cxn modelId="{911D23EA-B356-4DC3-97AD-212011A594CE}" type="presParOf" srcId="{0D14469C-4A8F-4CCF-A536-CEBB2AD5DCBA}" destId="{B1160706-FA2E-4FFA-946D-2F4060FFA181}" srcOrd="0" destOrd="0" presId="urn:microsoft.com/office/officeart/2005/8/layout/hierarchy1"/>
    <dgm:cxn modelId="{CA013E4E-7812-4ECE-B6D4-7A393A7D0A66}" type="presParOf" srcId="{B1160706-FA2E-4FFA-946D-2F4060FFA181}" destId="{67F8600D-2B3F-4C9E-A8DD-ABEF5AE0AC5D}" srcOrd="0" destOrd="0" presId="urn:microsoft.com/office/officeart/2005/8/layout/hierarchy1"/>
    <dgm:cxn modelId="{A2FFFF51-418F-4CE6-A43E-C1B7EE1E162D}" type="presParOf" srcId="{B1160706-FA2E-4FFA-946D-2F4060FFA181}" destId="{142FA3A2-35E5-4A68-9770-6FCB8FD77F05}" srcOrd="1" destOrd="0" presId="urn:microsoft.com/office/officeart/2005/8/layout/hierarchy1"/>
    <dgm:cxn modelId="{01CF9D87-9D19-4D48-8477-73131D3E5B08}" type="presParOf" srcId="{0D14469C-4A8F-4CCF-A536-CEBB2AD5DCBA}" destId="{B8BB27B8-D8E8-4448-9078-09FA10C8B980}" srcOrd="1" destOrd="0" presId="urn:microsoft.com/office/officeart/2005/8/layout/hierarchy1"/>
    <dgm:cxn modelId="{2B72B968-8942-4438-AC57-32C628F2B43B}" type="presParOf" srcId="{6FD5E618-5700-4768-A9EB-1FDE2BDC07BA}" destId="{267824DC-8950-42FB-ABFF-FC28753CCFA1}" srcOrd="2" destOrd="0" presId="urn:microsoft.com/office/officeart/2005/8/layout/hierarchy1"/>
    <dgm:cxn modelId="{80581927-D0F5-4D3E-B884-589A9A77FA42}" type="presParOf" srcId="{6FD5E618-5700-4768-A9EB-1FDE2BDC07BA}" destId="{A1B6862B-36ED-4F5C-9E02-41C25BD1D4E6}" srcOrd="3" destOrd="0" presId="urn:microsoft.com/office/officeart/2005/8/layout/hierarchy1"/>
    <dgm:cxn modelId="{4E577DB8-44ED-4D0E-83FD-C7E00E94C945}" type="presParOf" srcId="{A1B6862B-36ED-4F5C-9E02-41C25BD1D4E6}" destId="{5CC582C2-6B57-42AD-9883-0857E181DE0B}" srcOrd="0" destOrd="0" presId="urn:microsoft.com/office/officeart/2005/8/layout/hierarchy1"/>
    <dgm:cxn modelId="{E5498591-84DC-43C6-9887-35F37B537295}" type="presParOf" srcId="{5CC582C2-6B57-42AD-9883-0857E181DE0B}" destId="{EED65CA5-0D50-4471-884D-59BD713785C6}" srcOrd="0" destOrd="0" presId="urn:microsoft.com/office/officeart/2005/8/layout/hierarchy1"/>
    <dgm:cxn modelId="{6B7F0F09-D68D-4225-865B-326D6C10AFD2}" type="presParOf" srcId="{5CC582C2-6B57-42AD-9883-0857E181DE0B}" destId="{5B400213-1A0D-47CE-8332-E98C7D69063A}" srcOrd="1" destOrd="0" presId="urn:microsoft.com/office/officeart/2005/8/layout/hierarchy1"/>
    <dgm:cxn modelId="{9DD284A1-B9A1-4E2F-9B2D-BDFF31F7D790}" type="presParOf" srcId="{A1B6862B-36ED-4F5C-9E02-41C25BD1D4E6}" destId="{909FD0BC-3330-460F-A08D-99634526CC2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AC3B6B-9026-447A-A3EE-B73E22F72773}"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en-IN"/>
        </a:p>
      </dgm:t>
    </dgm:pt>
    <dgm:pt modelId="{43E02175-45D8-4B76-B651-51942F244CC3}">
      <dgm:prSet phldrT="[Text]" custT="1"/>
      <dgm:spPr/>
      <dgm:t>
        <a:bodyPr/>
        <a:lstStyle/>
        <a:p>
          <a:r>
            <a:rPr lang="en-IN" sz="2400" b="1" dirty="0">
              <a:solidFill>
                <a:schemeClr val="bg1"/>
              </a:solidFill>
              <a:latin typeface="Gabriola" pitchFamily="82" charset="0"/>
              <a:cs typeface="Gisha" pitchFamily="34" charset="-79"/>
            </a:rPr>
            <a:t>MSEs will be facilitated by tender sets free of cost</a:t>
          </a:r>
          <a:endParaRPr lang="en-IN" sz="2400" dirty="0">
            <a:solidFill>
              <a:schemeClr val="bg1"/>
            </a:solidFill>
            <a:latin typeface="Gabriola" pitchFamily="82" charset="0"/>
          </a:endParaRPr>
        </a:p>
      </dgm:t>
    </dgm:pt>
    <dgm:pt modelId="{AF20B4DD-15AC-4744-BE54-9A6EC3857285}" type="parTrans" cxnId="{D97C209A-7D2E-431B-BA18-A98189C746CB}">
      <dgm:prSet/>
      <dgm:spPr/>
      <dgm:t>
        <a:bodyPr/>
        <a:lstStyle/>
        <a:p>
          <a:endParaRPr lang="en-IN"/>
        </a:p>
      </dgm:t>
    </dgm:pt>
    <dgm:pt modelId="{B8AF159A-D997-43E7-AE79-6C9244E054BD}" type="sibTrans" cxnId="{D97C209A-7D2E-431B-BA18-A98189C746CB}">
      <dgm:prSet/>
      <dgm:spPr/>
      <dgm:t>
        <a:bodyPr/>
        <a:lstStyle/>
        <a:p>
          <a:endParaRPr lang="en-IN"/>
        </a:p>
      </dgm:t>
    </dgm:pt>
    <dgm:pt modelId="{44237A71-6E15-4648-871D-AB3B7D71007C}">
      <dgm:prSet phldrT="[Text]" custT="1"/>
      <dgm:spPr/>
      <dgm:t>
        <a:bodyPr/>
        <a:lstStyle/>
        <a:p>
          <a:r>
            <a:rPr lang="en-IN" sz="2400" b="1" dirty="0">
              <a:solidFill>
                <a:schemeClr val="bg1"/>
              </a:solidFill>
              <a:latin typeface="Gabriola" pitchFamily="82" charset="0"/>
              <a:cs typeface="Gisha" pitchFamily="34" charset="-79"/>
            </a:rPr>
            <a:t>Exempting MSEs from payment of earnest money</a:t>
          </a:r>
          <a:endParaRPr lang="en-IN" sz="2400" dirty="0">
            <a:solidFill>
              <a:schemeClr val="bg1"/>
            </a:solidFill>
            <a:latin typeface="Gabriola" pitchFamily="82" charset="0"/>
          </a:endParaRPr>
        </a:p>
      </dgm:t>
    </dgm:pt>
    <dgm:pt modelId="{41625103-1356-467E-930E-FCF0F2573E01}" type="parTrans" cxnId="{4AF2F52E-7841-405A-AF26-E6262CA7A36D}">
      <dgm:prSet/>
      <dgm:spPr/>
      <dgm:t>
        <a:bodyPr/>
        <a:lstStyle/>
        <a:p>
          <a:endParaRPr lang="en-IN"/>
        </a:p>
      </dgm:t>
    </dgm:pt>
    <dgm:pt modelId="{7E8EE487-A52E-408E-B60A-D80E39F1C4E7}" type="sibTrans" cxnId="{4AF2F52E-7841-405A-AF26-E6262CA7A36D}">
      <dgm:prSet/>
      <dgm:spPr/>
      <dgm:t>
        <a:bodyPr/>
        <a:lstStyle/>
        <a:p>
          <a:endParaRPr lang="en-IN"/>
        </a:p>
      </dgm:t>
    </dgm:pt>
    <dgm:pt modelId="{0566DB34-E918-482C-93AD-E4B2A0F24959}">
      <dgm:prSet phldrT="[Text]" custT="1"/>
      <dgm:spPr/>
      <dgm:t>
        <a:bodyPr/>
        <a:lstStyle/>
        <a:p>
          <a:r>
            <a:rPr lang="en-IN" sz="2400" b="1" dirty="0">
              <a:solidFill>
                <a:srgbClr val="002060"/>
              </a:solidFill>
              <a:latin typeface="Gabriola" pitchFamily="82" charset="0"/>
              <a:cs typeface="Gisha" pitchFamily="34" charset="-79"/>
            </a:rPr>
            <a:t>Adopting e-procurement to bring in transparency in tendering process</a:t>
          </a:r>
          <a:endParaRPr lang="en-IN" sz="2400" dirty="0">
            <a:solidFill>
              <a:srgbClr val="002060"/>
            </a:solidFill>
            <a:latin typeface="Gabriola" pitchFamily="82" charset="0"/>
          </a:endParaRPr>
        </a:p>
      </dgm:t>
    </dgm:pt>
    <dgm:pt modelId="{47D77D99-0FA9-488A-8B26-918FC377E56B}" type="parTrans" cxnId="{9DFCC236-7DBB-4520-840E-DD6A354F0C3A}">
      <dgm:prSet/>
      <dgm:spPr/>
      <dgm:t>
        <a:bodyPr/>
        <a:lstStyle/>
        <a:p>
          <a:endParaRPr lang="en-IN"/>
        </a:p>
      </dgm:t>
    </dgm:pt>
    <dgm:pt modelId="{55BB6B5F-BB16-4E26-A33F-F35275B44CD5}" type="sibTrans" cxnId="{9DFCC236-7DBB-4520-840E-DD6A354F0C3A}">
      <dgm:prSet/>
      <dgm:spPr/>
      <dgm:t>
        <a:bodyPr/>
        <a:lstStyle/>
        <a:p>
          <a:endParaRPr lang="en-IN"/>
        </a:p>
      </dgm:t>
    </dgm:pt>
    <dgm:pt modelId="{76491DAD-E8BC-42DD-B820-C1049F376BD6}">
      <dgm:prSet custT="1"/>
      <dgm:spPr/>
      <dgm:t>
        <a:bodyPr/>
        <a:lstStyle/>
        <a:p>
          <a:r>
            <a:rPr lang="en-IN" sz="2400" b="1" dirty="0" smtClean="0">
              <a:solidFill>
                <a:srgbClr val="002060"/>
              </a:solidFill>
              <a:latin typeface="Gabriola" pitchFamily="82" charset="0"/>
            </a:rPr>
            <a:t>358items </a:t>
          </a:r>
          <a:r>
            <a:rPr lang="en-IN" sz="2400" b="1" dirty="0">
              <a:solidFill>
                <a:srgbClr val="002060"/>
              </a:solidFill>
              <a:latin typeface="Gabriola" pitchFamily="82" charset="0"/>
            </a:rPr>
            <a:t>are reserved for exclusive procurement from MSE’s</a:t>
          </a:r>
        </a:p>
      </dgm:t>
    </dgm:pt>
    <dgm:pt modelId="{6A6CBF28-9BE3-4394-9E61-187FBE3C2D0D}" type="parTrans" cxnId="{BB96E187-7A36-4634-8D71-041D7342B28C}">
      <dgm:prSet/>
      <dgm:spPr/>
      <dgm:t>
        <a:bodyPr/>
        <a:lstStyle/>
        <a:p>
          <a:endParaRPr lang="en-IN"/>
        </a:p>
      </dgm:t>
    </dgm:pt>
    <dgm:pt modelId="{97542EEF-8DCD-4D4D-A897-6C3AF57AC3C4}" type="sibTrans" cxnId="{BB96E187-7A36-4634-8D71-041D7342B28C}">
      <dgm:prSet/>
      <dgm:spPr/>
      <dgm:t>
        <a:bodyPr/>
        <a:lstStyle/>
        <a:p>
          <a:endParaRPr lang="en-IN"/>
        </a:p>
      </dgm:t>
    </dgm:pt>
    <dgm:pt modelId="{1470FE43-7395-413A-A9DD-B998D24748BC}" type="pres">
      <dgm:prSet presAssocID="{40AC3B6B-9026-447A-A3EE-B73E22F72773}" presName="linear" presStyleCnt="0">
        <dgm:presLayoutVars>
          <dgm:dir/>
          <dgm:animLvl val="lvl"/>
          <dgm:resizeHandles val="exact"/>
        </dgm:presLayoutVars>
      </dgm:prSet>
      <dgm:spPr/>
      <dgm:t>
        <a:bodyPr/>
        <a:lstStyle/>
        <a:p>
          <a:endParaRPr lang="en-IN"/>
        </a:p>
      </dgm:t>
    </dgm:pt>
    <dgm:pt modelId="{6637DE35-55E6-4A81-8C0C-E402C14CEBAB}" type="pres">
      <dgm:prSet presAssocID="{43E02175-45D8-4B76-B651-51942F244CC3}" presName="parentLin" presStyleCnt="0"/>
      <dgm:spPr/>
    </dgm:pt>
    <dgm:pt modelId="{555CCBF7-1AA6-435B-B6E8-67127505EE70}" type="pres">
      <dgm:prSet presAssocID="{43E02175-45D8-4B76-B651-51942F244CC3}" presName="parentLeftMargin" presStyleLbl="node1" presStyleIdx="0" presStyleCnt="4"/>
      <dgm:spPr/>
      <dgm:t>
        <a:bodyPr/>
        <a:lstStyle/>
        <a:p>
          <a:endParaRPr lang="en-IN"/>
        </a:p>
      </dgm:t>
    </dgm:pt>
    <dgm:pt modelId="{CE429588-5645-4636-8B68-8835FEE1E0FE}" type="pres">
      <dgm:prSet presAssocID="{43E02175-45D8-4B76-B651-51942F244CC3}" presName="parentText" presStyleLbl="node1" presStyleIdx="0" presStyleCnt="4" custScaleX="126390" custScaleY="170490" custLinFactNeighborX="-20246" custLinFactNeighborY="2674">
        <dgm:presLayoutVars>
          <dgm:chMax val="0"/>
          <dgm:bulletEnabled val="1"/>
        </dgm:presLayoutVars>
      </dgm:prSet>
      <dgm:spPr/>
      <dgm:t>
        <a:bodyPr/>
        <a:lstStyle/>
        <a:p>
          <a:endParaRPr lang="en-IN"/>
        </a:p>
      </dgm:t>
    </dgm:pt>
    <dgm:pt modelId="{0C96CE0D-4F9F-4BD0-AD82-9A91BD19226E}" type="pres">
      <dgm:prSet presAssocID="{43E02175-45D8-4B76-B651-51942F244CC3}" presName="negativeSpace" presStyleCnt="0"/>
      <dgm:spPr/>
    </dgm:pt>
    <dgm:pt modelId="{5B5EF930-A25B-4077-A376-F478D16D46EF}" type="pres">
      <dgm:prSet presAssocID="{43E02175-45D8-4B76-B651-51942F244CC3}" presName="childText" presStyleLbl="conFgAcc1" presStyleIdx="0" presStyleCnt="4">
        <dgm:presLayoutVars>
          <dgm:bulletEnabled val="1"/>
        </dgm:presLayoutVars>
      </dgm:prSet>
      <dgm:spPr/>
    </dgm:pt>
    <dgm:pt modelId="{A1785651-07E2-43F7-965C-B6FAE1E20CE8}" type="pres">
      <dgm:prSet presAssocID="{B8AF159A-D997-43E7-AE79-6C9244E054BD}" presName="spaceBetweenRectangles" presStyleCnt="0"/>
      <dgm:spPr/>
    </dgm:pt>
    <dgm:pt modelId="{46742F49-B821-4ED2-99D1-B683D18938BB}" type="pres">
      <dgm:prSet presAssocID="{44237A71-6E15-4648-871D-AB3B7D71007C}" presName="parentLin" presStyleCnt="0"/>
      <dgm:spPr/>
    </dgm:pt>
    <dgm:pt modelId="{25ED3616-F188-413E-876B-D9E2A8CB0A60}" type="pres">
      <dgm:prSet presAssocID="{44237A71-6E15-4648-871D-AB3B7D71007C}" presName="parentLeftMargin" presStyleLbl="node1" presStyleIdx="0" presStyleCnt="4"/>
      <dgm:spPr/>
      <dgm:t>
        <a:bodyPr/>
        <a:lstStyle/>
        <a:p>
          <a:endParaRPr lang="en-IN"/>
        </a:p>
      </dgm:t>
    </dgm:pt>
    <dgm:pt modelId="{0BC32CA6-5AD6-45B1-B5EF-B38246B6B855}" type="pres">
      <dgm:prSet presAssocID="{44237A71-6E15-4648-871D-AB3B7D71007C}" presName="parentText" presStyleLbl="node1" presStyleIdx="1" presStyleCnt="4" custScaleX="125871" custScaleY="116966">
        <dgm:presLayoutVars>
          <dgm:chMax val="0"/>
          <dgm:bulletEnabled val="1"/>
        </dgm:presLayoutVars>
      </dgm:prSet>
      <dgm:spPr/>
      <dgm:t>
        <a:bodyPr/>
        <a:lstStyle/>
        <a:p>
          <a:endParaRPr lang="en-IN"/>
        </a:p>
      </dgm:t>
    </dgm:pt>
    <dgm:pt modelId="{F1A1C848-DA1C-4B7F-94B6-7A72C02DDF14}" type="pres">
      <dgm:prSet presAssocID="{44237A71-6E15-4648-871D-AB3B7D71007C}" presName="negativeSpace" presStyleCnt="0"/>
      <dgm:spPr/>
    </dgm:pt>
    <dgm:pt modelId="{B2108986-035F-443B-937D-49CDBFF2B9F0}" type="pres">
      <dgm:prSet presAssocID="{44237A71-6E15-4648-871D-AB3B7D71007C}" presName="childText" presStyleLbl="conFgAcc1" presStyleIdx="1" presStyleCnt="4">
        <dgm:presLayoutVars>
          <dgm:bulletEnabled val="1"/>
        </dgm:presLayoutVars>
      </dgm:prSet>
      <dgm:spPr/>
    </dgm:pt>
    <dgm:pt modelId="{CA5260E5-0107-427D-BCBA-B2E6CF108B18}" type="pres">
      <dgm:prSet presAssocID="{7E8EE487-A52E-408E-B60A-D80E39F1C4E7}" presName="spaceBetweenRectangles" presStyleCnt="0"/>
      <dgm:spPr/>
    </dgm:pt>
    <dgm:pt modelId="{1D4E396D-3774-485E-AA8C-939ED6A65F9D}" type="pres">
      <dgm:prSet presAssocID="{0566DB34-E918-482C-93AD-E4B2A0F24959}" presName="parentLin" presStyleCnt="0"/>
      <dgm:spPr/>
    </dgm:pt>
    <dgm:pt modelId="{0621C666-DE30-4ECD-8FB2-856D2003795D}" type="pres">
      <dgm:prSet presAssocID="{0566DB34-E918-482C-93AD-E4B2A0F24959}" presName="parentLeftMargin" presStyleLbl="node1" presStyleIdx="1" presStyleCnt="4"/>
      <dgm:spPr/>
      <dgm:t>
        <a:bodyPr/>
        <a:lstStyle/>
        <a:p>
          <a:endParaRPr lang="en-IN"/>
        </a:p>
      </dgm:t>
    </dgm:pt>
    <dgm:pt modelId="{FE046DDA-5F90-45E0-B356-8110F23EE8B4}" type="pres">
      <dgm:prSet presAssocID="{0566DB34-E918-482C-93AD-E4B2A0F24959}" presName="parentText" presStyleLbl="node1" presStyleIdx="2" presStyleCnt="4" custScaleX="126391" custScaleY="154312">
        <dgm:presLayoutVars>
          <dgm:chMax val="0"/>
          <dgm:bulletEnabled val="1"/>
        </dgm:presLayoutVars>
      </dgm:prSet>
      <dgm:spPr/>
      <dgm:t>
        <a:bodyPr/>
        <a:lstStyle/>
        <a:p>
          <a:endParaRPr lang="en-IN"/>
        </a:p>
      </dgm:t>
    </dgm:pt>
    <dgm:pt modelId="{C8E117FA-3D49-4BD0-B696-84C0AE10C93B}" type="pres">
      <dgm:prSet presAssocID="{0566DB34-E918-482C-93AD-E4B2A0F24959}" presName="negativeSpace" presStyleCnt="0"/>
      <dgm:spPr/>
    </dgm:pt>
    <dgm:pt modelId="{D1B4A23A-0E28-48DF-9DA8-AE0C1AA21781}" type="pres">
      <dgm:prSet presAssocID="{0566DB34-E918-482C-93AD-E4B2A0F24959}" presName="childText" presStyleLbl="conFgAcc1" presStyleIdx="2" presStyleCnt="4">
        <dgm:presLayoutVars>
          <dgm:bulletEnabled val="1"/>
        </dgm:presLayoutVars>
      </dgm:prSet>
      <dgm:spPr/>
    </dgm:pt>
    <dgm:pt modelId="{308D4409-39BF-4755-A3D9-57DB0AADFCA6}" type="pres">
      <dgm:prSet presAssocID="{55BB6B5F-BB16-4E26-A33F-F35275B44CD5}" presName="spaceBetweenRectangles" presStyleCnt="0"/>
      <dgm:spPr/>
    </dgm:pt>
    <dgm:pt modelId="{112E5706-B6DA-43C4-9A26-70786FE614F8}" type="pres">
      <dgm:prSet presAssocID="{76491DAD-E8BC-42DD-B820-C1049F376BD6}" presName="parentLin" presStyleCnt="0"/>
      <dgm:spPr/>
    </dgm:pt>
    <dgm:pt modelId="{38BE411B-D4CA-43FB-BF2C-AA19AA664402}" type="pres">
      <dgm:prSet presAssocID="{76491DAD-E8BC-42DD-B820-C1049F376BD6}" presName="parentLeftMargin" presStyleLbl="node1" presStyleIdx="2" presStyleCnt="4"/>
      <dgm:spPr/>
      <dgm:t>
        <a:bodyPr/>
        <a:lstStyle/>
        <a:p>
          <a:endParaRPr lang="en-IN"/>
        </a:p>
      </dgm:t>
    </dgm:pt>
    <dgm:pt modelId="{CB5C22E3-0B7F-4D23-801E-20E42203E12C}" type="pres">
      <dgm:prSet presAssocID="{76491DAD-E8BC-42DD-B820-C1049F376BD6}" presName="parentText" presStyleLbl="node1" presStyleIdx="3" presStyleCnt="4" custScaleX="125077" custScaleY="137131">
        <dgm:presLayoutVars>
          <dgm:chMax val="0"/>
          <dgm:bulletEnabled val="1"/>
        </dgm:presLayoutVars>
      </dgm:prSet>
      <dgm:spPr/>
      <dgm:t>
        <a:bodyPr/>
        <a:lstStyle/>
        <a:p>
          <a:endParaRPr lang="en-IN"/>
        </a:p>
      </dgm:t>
    </dgm:pt>
    <dgm:pt modelId="{034B7F76-8516-47BC-804D-4BEDC9310F61}" type="pres">
      <dgm:prSet presAssocID="{76491DAD-E8BC-42DD-B820-C1049F376BD6}" presName="negativeSpace" presStyleCnt="0"/>
      <dgm:spPr/>
    </dgm:pt>
    <dgm:pt modelId="{B50A3084-495F-47ED-A75E-2395F53855DB}" type="pres">
      <dgm:prSet presAssocID="{76491DAD-E8BC-42DD-B820-C1049F376BD6}" presName="childText" presStyleLbl="conFgAcc1" presStyleIdx="3" presStyleCnt="4">
        <dgm:presLayoutVars>
          <dgm:bulletEnabled val="1"/>
        </dgm:presLayoutVars>
      </dgm:prSet>
      <dgm:spPr/>
    </dgm:pt>
  </dgm:ptLst>
  <dgm:cxnLst>
    <dgm:cxn modelId="{4627D48E-6D28-4166-BC96-EE7F5D82614A}" type="presOf" srcId="{76491DAD-E8BC-42DD-B820-C1049F376BD6}" destId="{CB5C22E3-0B7F-4D23-801E-20E42203E12C}" srcOrd="1" destOrd="0" presId="urn:microsoft.com/office/officeart/2005/8/layout/list1"/>
    <dgm:cxn modelId="{E48F5FF1-24F2-4B57-9383-86083A7F3EF2}" type="presOf" srcId="{0566DB34-E918-482C-93AD-E4B2A0F24959}" destId="{FE046DDA-5F90-45E0-B356-8110F23EE8B4}" srcOrd="1" destOrd="0" presId="urn:microsoft.com/office/officeart/2005/8/layout/list1"/>
    <dgm:cxn modelId="{2DFEE91D-D758-4C7D-9807-938CF679B546}" type="presOf" srcId="{44237A71-6E15-4648-871D-AB3B7D71007C}" destId="{25ED3616-F188-413E-876B-D9E2A8CB0A60}" srcOrd="0" destOrd="0" presId="urn:microsoft.com/office/officeart/2005/8/layout/list1"/>
    <dgm:cxn modelId="{D97C209A-7D2E-431B-BA18-A98189C746CB}" srcId="{40AC3B6B-9026-447A-A3EE-B73E22F72773}" destId="{43E02175-45D8-4B76-B651-51942F244CC3}" srcOrd="0" destOrd="0" parTransId="{AF20B4DD-15AC-4744-BE54-9A6EC3857285}" sibTransId="{B8AF159A-D997-43E7-AE79-6C9244E054BD}"/>
    <dgm:cxn modelId="{4AF2F52E-7841-405A-AF26-E6262CA7A36D}" srcId="{40AC3B6B-9026-447A-A3EE-B73E22F72773}" destId="{44237A71-6E15-4648-871D-AB3B7D71007C}" srcOrd="1" destOrd="0" parTransId="{41625103-1356-467E-930E-FCF0F2573E01}" sibTransId="{7E8EE487-A52E-408E-B60A-D80E39F1C4E7}"/>
    <dgm:cxn modelId="{7D2A94F5-0AED-488B-9BBE-9E8705B3E5F2}" type="presOf" srcId="{44237A71-6E15-4648-871D-AB3B7D71007C}" destId="{0BC32CA6-5AD6-45B1-B5EF-B38246B6B855}" srcOrd="1" destOrd="0" presId="urn:microsoft.com/office/officeart/2005/8/layout/list1"/>
    <dgm:cxn modelId="{9DFCC236-7DBB-4520-840E-DD6A354F0C3A}" srcId="{40AC3B6B-9026-447A-A3EE-B73E22F72773}" destId="{0566DB34-E918-482C-93AD-E4B2A0F24959}" srcOrd="2" destOrd="0" parTransId="{47D77D99-0FA9-488A-8B26-918FC377E56B}" sibTransId="{55BB6B5F-BB16-4E26-A33F-F35275B44CD5}"/>
    <dgm:cxn modelId="{3D5A6181-8F7B-41E5-A9FE-ABAB7B54188C}" type="presOf" srcId="{76491DAD-E8BC-42DD-B820-C1049F376BD6}" destId="{38BE411B-D4CA-43FB-BF2C-AA19AA664402}" srcOrd="0" destOrd="0" presId="urn:microsoft.com/office/officeart/2005/8/layout/list1"/>
    <dgm:cxn modelId="{4D97BCF1-7D86-4F48-9D5D-9E7240CC47C2}" type="presOf" srcId="{43E02175-45D8-4B76-B651-51942F244CC3}" destId="{555CCBF7-1AA6-435B-B6E8-67127505EE70}" srcOrd="0" destOrd="0" presId="urn:microsoft.com/office/officeart/2005/8/layout/list1"/>
    <dgm:cxn modelId="{D15673D2-EF48-44FF-8665-467C7A6A4BAD}" type="presOf" srcId="{43E02175-45D8-4B76-B651-51942F244CC3}" destId="{CE429588-5645-4636-8B68-8835FEE1E0FE}" srcOrd="1" destOrd="0" presId="urn:microsoft.com/office/officeart/2005/8/layout/list1"/>
    <dgm:cxn modelId="{754F24D1-A91F-4FA5-A219-ADBAE4A61787}" type="presOf" srcId="{0566DB34-E918-482C-93AD-E4B2A0F24959}" destId="{0621C666-DE30-4ECD-8FB2-856D2003795D}" srcOrd="0" destOrd="0" presId="urn:microsoft.com/office/officeart/2005/8/layout/list1"/>
    <dgm:cxn modelId="{BB96E187-7A36-4634-8D71-041D7342B28C}" srcId="{40AC3B6B-9026-447A-A3EE-B73E22F72773}" destId="{76491DAD-E8BC-42DD-B820-C1049F376BD6}" srcOrd="3" destOrd="0" parTransId="{6A6CBF28-9BE3-4394-9E61-187FBE3C2D0D}" sibTransId="{97542EEF-8DCD-4D4D-A897-6C3AF57AC3C4}"/>
    <dgm:cxn modelId="{180B31C5-1FDA-410C-9CFD-A3B54DB10805}" type="presOf" srcId="{40AC3B6B-9026-447A-A3EE-B73E22F72773}" destId="{1470FE43-7395-413A-A9DD-B998D24748BC}" srcOrd="0" destOrd="0" presId="urn:microsoft.com/office/officeart/2005/8/layout/list1"/>
    <dgm:cxn modelId="{7DB6EEC1-0F43-41CE-A3E7-01A7EB8D261E}" type="presParOf" srcId="{1470FE43-7395-413A-A9DD-B998D24748BC}" destId="{6637DE35-55E6-4A81-8C0C-E402C14CEBAB}" srcOrd="0" destOrd="0" presId="urn:microsoft.com/office/officeart/2005/8/layout/list1"/>
    <dgm:cxn modelId="{AA68A662-5A36-4C3F-AB63-4DA7FF2B7D1D}" type="presParOf" srcId="{6637DE35-55E6-4A81-8C0C-E402C14CEBAB}" destId="{555CCBF7-1AA6-435B-B6E8-67127505EE70}" srcOrd="0" destOrd="0" presId="urn:microsoft.com/office/officeart/2005/8/layout/list1"/>
    <dgm:cxn modelId="{31D4B6F8-06B6-4850-9C3F-194E13C98205}" type="presParOf" srcId="{6637DE35-55E6-4A81-8C0C-E402C14CEBAB}" destId="{CE429588-5645-4636-8B68-8835FEE1E0FE}" srcOrd="1" destOrd="0" presId="urn:microsoft.com/office/officeart/2005/8/layout/list1"/>
    <dgm:cxn modelId="{D66B9BAD-E02B-45EA-8113-EFCA2C34551D}" type="presParOf" srcId="{1470FE43-7395-413A-A9DD-B998D24748BC}" destId="{0C96CE0D-4F9F-4BD0-AD82-9A91BD19226E}" srcOrd="1" destOrd="0" presId="urn:microsoft.com/office/officeart/2005/8/layout/list1"/>
    <dgm:cxn modelId="{64EAFE32-EFD5-43A2-80A1-FB19786710BA}" type="presParOf" srcId="{1470FE43-7395-413A-A9DD-B998D24748BC}" destId="{5B5EF930-A25B-4077-A376-F478D16D46EF}" srcOrd="2" destOrd="0" presId="urn:microsoft.com/office/officeart/2005/8/layout/list1"/>
    <dgm:cxn modelId="{BB96FBD9-4EFF-4A2E-88A8-4482BB5B50C0}" type="presParOf" srcId="{1470FE43-7395-413A-A9DD-B998D24748BC}" destId="{A1785651-07E2-43F7-965C-B6FAE1E20CE8}" srcOrd="3" destOrd="0" presId="urn:microsoft.com/office/officeart/2005/8/layout/list1"/>
    <dgm:cxn modelId="{FE2BF0DC-1A89-464C-998E-2C1355987391}" type="presParOf" srcId="{1470FE43-7395-413A-A9DD-B998D24748BC}" destId="{46742F49-B821-4ED2-99D1-B683D18938BB}" srcOrd="4" destOrd="0" presId="urn:microsoft.com/office/officeart/2005/8/layout/list1"/>
    <dgm:cxn modelId="{A150C87F-2A6E-4BF5-A6D9-C4C8A78FC97C}" type="presParOf" srcId="{46742F49-B821-4ED2-99D1-B683D18938BB}" destId="{25ED3616-F188-413E-876B-D9E2A8CB0A60}" srcOrd="0" destOrd="0" presId="urn:microsoft.com/office/officeart/2005/8/layout/list1"/>
    <dgm:cxn modelId="{629956FB-BFC5-4766-82F2-7230F9435067}" type="presParOf" srcId="{46742F49-B821-4ED2-99D1-B683D18938BB}" destId="{0BC32CA6-5AD6-45B1-B5EF-B38246B6B855}" srcOrd="1" destOrd="0" presId="urn:microsoft.com/office/officeart/2005/8/layout/list1"/>
    <dgm:cxn modelId="{A6CE47A0-49DD-4B88-8C0A-EDBF25D0CFD5}" type="presParOf" srcId="{1470FE43-7395-413A-A9DD-B998D24748BC}" destId="{F1A1C848-DA1C-4B7F-94B6-7A72C02DDF14}" srcOrd="5" destOrd="0" presId="urn:microsoft.com/office/officeart/2005/8/layout/list1"/>
    <dgm:cxn modelId="{C6D41163-187C-494E-8E21-99B7A5CA906F}" type="presParOf" srcId="{1470FE43-7395-413A-A9DD-B998D24748BC}" destId="{B2108986-035F-443B-937D-49CDBFF2B9F0}" srcOrd="6" destOrd="0" presId="urn:microsoft.com/office/officeart/2005/8/layout/list1"/>
    <dgm:cxn modelId="{EC90AC91-70A0-411C-956F-D87C630AF1F7}" type="presParOf" srcId="{1470FE43-7395-413A-A9DD-B998D24748BC}" destId="{CA5260E5-0107-427D-BCBA-B2E6CF108B18}" srcOrd="7" destOrd="0" presId="urn:microsoft.com/office/officeart/2005/8/layout/list1"/>
    <dgm:cxn modelId="{A1388570-D308-4A80-A5C6-A73F93F142F8}" type="presParOf" srcId="{1470FE43-7395-413A-A9DD-B998D24748BC}" destId="{1D4E396D-3774-485E-AA8C-939ED6A65F9D}" srcOrd="8" destOrd="0" presId="urn:microsoft.com/office/officeart/2005/8/layout/list1"/>
    <dgm:cxn modelId="{61E95B24-D258-4D02-9F24-5C94E9CE5399}" type="presParOf" srcId="{1D4E396D-3774-485E-AA8C-939ED6A65F9D}" destId="{0621C666-DE30-4ECD-8FB2-856D2003795D}" srcOrd="0" destOrd="0" presId="urn:microsoft.com/office/officeart/2005/8/layout/list1"/>
    <dgm:cxn modelId="{C473B7E5-6158-4B7E-AFEB-9F6BB59DFCD4}" type="presParOf" srcId="{1D4E396D-3774-485E-AA8C-939ED6A65F9D}" destId="{FE046DDA-5F90-45E0-B356-8110F23EE8B4}" srcOrd="1" destOrd="0" presId="urn:microsoft.com/office/officeart/2005/8/layout/list1"/>
    <dgm:cxn modelId="{7AFF3644-8BBF-4647-9A58-C9A7C78B5705}" type="presParOf" srcId="{1470FE43-7395-413A-A9DD-B998D24748BC}" destId="{C8E117FA-3D49-4BD0-B696-84C0AE10C93B}" srcOrd="9" destOrd="0" presId="urn:microsoft.com/office/officeart/2005/8/layout/list1"/>
    <dgm:cxn modelId="{DD0FCA20-1554-4FD7-B127-BD657F6D181E}" type="presParOf" srcId="{1470FE43-7395-413A-A9DD-B998D24748BC}" destId="{D1B4A23A-0E28-48DF-9DA8-AE0C1AA21781}" srcOrd="10" destOrd="0" presId="urn:microsoft.com/office/officeart/2005/8/layout/list1"/>
    <dgm:cxn modelId="{760488CA-A637-41DD-A9A4-CC2FF6A67AB9}" type="presParOf" srcId="{1470FE43-7395-413A-A9DD-B998D24748BC}" destId="{308D4409-39BF-4755-A3D9-57DB0AADFCA6}" srcOrd="11" destOrd="0" presId="urn:microsoft.com/office/officeart/2005/8/layout/list1"/>
    <dgm:cxn modelId="{44DAF6C9-0847-4014-9573-5A17660E316D}" type="presParOf" srcId="{1470FE43-7395-413A-A9DD-B998D24748BC}" destId="{112E5706-B6DA-43C4-9A26-70786FE614F8}" srcOrd="12" destOrd="0" presId="urn:microsoft.com/office/officeart/2005/8/layout/list1"/>
    <dgm:cxn modelId="{F52BC203-B545-4998-8D10-F595CEC20093}" type="presParOf" srcId="{112E5706-B6DA-43C4-9A26-70786FE614F8}" destId="{38BE411B-D4CA-43FB-BF2C-AA19AA664402}" srcOrd="0" destOrd="0" presId="urn:microsoft.com/office/officeart/2005/8/layout/list1"/>
    <dgm:cxn modelId="{CFA040F7-A3A0-4E40-A286-1E72DC07F82E}" type="presParOf" srcId="{112E5706-B6DA-43C4-9A26-70786FE614F8}" destId="{CB5C22E3-0B7F-4D23-801E-20E42203E12C}" srcOrd="1" destOrd="0" presId="urn:microsoft.com/office/officeart/2005/8/layout/list1"/>
    <dgm:cxn modelId="{AE2FFE2A-4861-461A-9911-9AA75DBAC993}" type="presParOf" srcId="{1470FE43-7395-413A-A9DD-B998D24748BC}" destId="{034B7F76-8516-47BC-804D-4BEDC9310F61}" srcOrd="13" destOrd="0" presId="urn:microsoft.com/office/officeart/2005/8/layout/list1"/>
    <dgm:cxn modelId="{3F9B8733-15EC-43CE-B8CA-7E77B0FC614B}" type="presParOf" srcId="{1470FE43-7395-413A-A9DD-B998D24748BC}" destId="{B50A3084-495F-47ED-A75E-2395F53855D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F64D20-6DF2-4503-93A7-41048BF4A16B}"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n-IN"/>
        </a:p>
      </dgm:t>
    </dgm:pt>
    <dgm:pt modelId="{218E3E22-6336-4849-AD8D-924BEE8F1490}">
      <dgm:prSet phldrT="[Text]"/>
      <dgm:spPr>
        <a:solidFill>
          <a:schemeClr val="accent2">
            <a:lumMod val="60000"/>
            <a:lumOff val="40000"/>
          </a:schemeClr>
        </a:solidFill>
      </dgm:spPr>
      <dgm:t>
        <a:bodyPr/>
        <a:lstStyle/>
        <a:p>
          <a:r>
            <a:rPr lang="en-IN" dirty="0"/>
            <a:t>Sellers</a:t>
          </a:r>
        </a:p>
      </dgm:t>
    </dgm:pt>
    <dgm:pt modelId="{A99A1C15-3668-43DE-B27B-0B1B9BCCF2D5}" type="parTrans" cxnId="{DACE796A-D2EC-49BE-A134-339D3B0EBCC0}">
      <dgm:prSet/>
      <dgm:spPr/>
      <dgm:t>
        <a:bodyPr/>
        <a:lstStyle/>
        <a:p>
          <a:endParaRPr lang="en-IN"/>
        </a:p>
      </dgm:t>
    </dgm:pt>
    <dgm:pt modelId="{4205E2A4-8BB4-4FE6-B7D0-8328038C56F9}" type="sibTrans" cxnId="{DACE796A-D2EC-49BE-A134-339D3B0EBCC0}">
      <dgm:prSet/>
      <dgm:spPr/>
      <dgm:t>
        <a:bodyPr/>
        <a:lstStyle/>
        <a:p>
          <a:endParaRPr lang="en-IN"/>
        </a:p>
      </dgm:t>
    </dgm:pt>
    <dgm:pt modelId="{D2807C18-020C-44E8-8E79-06F0C2FB6003}">
      <dgm:prSet phldrT="[Text]"/>
      <dgm:spPr>
        <a:solidFill>
          <a:schemeClr val="accent6">
            <a:lumMod val="75000"/>
          </a:schemeClr>
        </a:solidFill>
      </dgm:spPr>
      <dgm:t>
        <a:bodyPr/>
        <a:lstStyle/>
        <a:p>
          <a:r>
            <a:rPr lang="en-IN" dirty="0"/>
            <a:t>Financiers</a:t>
          </a:r>
        </a:p>
      </dgm:t>
    </dgm:pt>
    <dgm:pt modelId="{3A7A1D52-F46F-42E1-B179-AD6D1030C8D1}" type="parTrans" cxnId="{A39598C8-13A9-4036-AE76-ED4562720728}">
      <dgm:prSet/>
      <dgm:spPr/>
      <dgm:t>
        <a:bodyPr/>
        <a:lstStyle/>
        <a:p>
          <a:endParaRPr lang="en-IN"/>
        </a:p>
      </dgm:t>
    </dgm:pt>
    <dgm:pt modelId="{3292EFFB-CE31-449A-9C3C-8C9C3814F914}" type="sibTrans" cxnId="{A39598C8-13A9-4036-AE76-ED4562720728}">
      <dgm:prSet/>
      <dgm:spPr/>
      <dgm:t>
        <a:bodyPr/>
        <a:lstStyle/>
        <a:p>
          <a:endParaRPr lang="en-IN"/>
        </a:p>
      </dgm:t>
    </dgm:pt>
    <dgm:pt modelId="{252880DE-A355-4919-8022-F76ACBA4B540}">
      <dgm:prSet phldrT="[Text]"/>
      <dgm:spPr>
        <a:solidFill>
          <a:srgbClr val="FFC000"/>
        </a:solidFill>
      </dgm:spPr>
      <dgm:t>
        <a:bodyPr/>
        <a:lstStyle/>
        <a:p>
          <a:r>
            <a:rPr lang="en-IN" dirty="0"/>
            <a:t>Participants</a:t>
          </a:r>
        </a:p>
      </dgm:t>
    </dgm:pt>
    <dgm:pt modelId="{8232FD03-28AD-46FC-B704-1902870AF36B}" type="parTrans" cxnId="{D239558E-2276-4C7F-B565-8C10E0EF658B}">
      <dgm:prSet/>
      <dgm:spPr/>
      <dgm:t>
        <a:bodyPr/>
        <a:lstStyle/>
        <a:p>
          <a:endParaRPr lang="en-IN"/>
        </a:p>
      </dgm:t>
    </dgm:pt>
    <dgm:pt modelId="{FDDD0B49-1599-4C17-9EE5-2AE0F79E5DB2}" type="sibTrans" cxnId="{D239558E-2276-4C7F-B565-8C10E0EF658B}">
      <dgm:prSet/>
      <dgm:spPr/>
      <dgm:t>
        <a:bodyPr/>
        <a:lstStyle/>
        <a:p>
          <a:endParaRPr lang="en-IN"/>
        </a:p>
      </dgm:t>
    </dgm:pt>
    <dgm:pt modelId="{AA2C5EB6-BB18-4AEF-922F-FA92700332BF}">
      <dgm:prSet phldrT="[Text]"/>
      <dgm:spPr>
        <a:solidFill>
          <a:schemeClr val="accent3">
            <a:lumMod val="75000"/>
          </a:schemeClr>
        </a:solidFill>
      </dgm:spPr>
      <dgm:t>
        <a:bodyPr/>
        <a:lstStyle/>
        <a:p>
          <a:r>
            <a:rPr lang="en-IN" dirty="0"/>
            <a:t>Buyers </a:t>
          </a:r>
        </a:p>
      </dgm:t>
    </dgm:pt>
    <dgm:pt modelId="{618CC1C8-A1CE-44D8-A29F-E8C879E20717}" type="parTrans" cxnId="{A857A409-C03F-4548-8B1A-802299CB6C0A}">
      <dgm:prSet/>
      <dgm:spPr/>
      <dgm:t>
        <a:bodyPr/>
        <a:lstStyle/>
        <a:p>
          <a:endParaRPr lang="en-IN"/>
        </a:p>
      </dgm:t>
    </dgm:pt>
    <dgm:pt modelId="{39A9096D-3E58-40F4-92AE-FB7290C0DF07}" type="sibTrans" cxnId="{A857A409-C03F-4548-8B1A-802299CB6C0A}">
      <dgm:prSet/>
      <dgm:spPr/>
      <dgm:t>
        <a:bodyPr/>
        <a:lstStyle/>
        <a:p>
          <a:endParaRPr lang="en-IN"/>
        </a:p>
      </dgm:t>
    </dgm:pt>
    <dgm:pt modelId="{969D9387-C68C-48D2-8430-3944DCA5619E}" type="pres">
      <dgm:prSet presAssocID="{E4F64D20-6DF2-4503-93A7-41048BF4A16B}" presName="compositeShape" presStyleCnt="0">
        <dgm:presLayoutVars>
          <dgm:chMax val="9"/>
          <dgm:dir/>
          <dgm:resizeHandles val="exact"/>
        </dgm:presLayoutVars>
      </dgm:prSet>
      <dgm:spPr/>
      <dgm:t>
        <a:bodyPr/>
        <a:lstStyle/>
        <a:p>
          <a:endParaRPr lang="en-IN"/>
        </a:p>
      </dgm:t>
    </dgm:pt>
    <dgm:pt modelId="{2C84A4DA-2DDB-44BF-B63B-82866A345CB2}" type="pres">
      <dgm:prSet presAssocID="{E4F64D20-6DF2-4503-93A7-41048BF4A16B}" presName="triangle1" presStyleLbl="node1" presStyleIdx="0" presStyleCnt="4">
        <dgm:presLayoutVars>
          <dgm:bulletEnabled val="1"/>
        </dgm:presLayoutVars>
      </dgm:prSet>
      <dgm:spPr/>
      <dgm:t>
        <a:bodyPr/>
        <a:lstStyle/>
        <a:p>
          <a:endParaRPr lang="en-IN"/>
        </a:p>
      </dgm:t>
    </dgm:pt>
    <dgm:pt modelId="{4343FCF8-0ECF-4DDE-AADB-11FD1C2DA5AF}" type="pres">
      <dgm:prSet presAssocID="{E4F64D20-6DF2-4503-93A7-41048BF4A16B}" presName="triangle2" presStyleLbl="node1" presStyleIdx="1" presStyleCnt="4">
        <dgm:presLayoutVars>
          <dgm:bulletEnabled val="1"/>
        </dgm:presLayoutVars>
      </dgm:prSet>
      <dgm:spPr/>
      <dgm:t>
        <a:bodyPr/>
        <a:lstStyle/>
        <a:p>
          <a:endParaRPr lang="en-IN"/>
        </a:p>
      </dgm:t>
    </dgm:pt>
    <dgm:pt modelId="{129EBE4B-FF10-475E-8FED-0C9C18442749}" type="pres">
      <dgm:prSet presAssocID="{E4F64D20-6DF2-4503-93A7-41048BF4A16B}" presName="triangle3" presStyleLbl="node1" presStyleIdx="2" presStyleCnt="4">
        <dgm:presLayoutVars>
          <dgm:bulletEnabled val="1"/>
        </dgm:presLayoutVars>
      </dgm:prSet>
      <dgm:spPr/>
      <dgm:t>
        <a:bodyPr/>
        <a:lstStyle/>
        <a:p>
          <a:endParaRPr lang="en-IN"/>
        </a:p>
      </dgm:t>
    </dgm:pt>
    <dgm:pt modelId="{0B4D00FE-EA01-42D4-9A70-AB3400FF23E4}" type="pres">
      <dgm:prSet presAssocID="{E4F64D20-6DF2-4503-93A7-41048BF4A16B}" presName="triangle4" presStyleLbl="node1" presStyleIdx="3" presStyleCnt="4">
        <dgm:presLayoutVars>
          <dgm:bulletEnabled val="1"/>
        </dgm:presLayoutVars>
      </dgm:prSet>
      <dgm:spPr/>
      <dgm:t>
        <a:bodyPr/>
        <a:lstStyle/>
        <a:p>
          <a:endParaRPr lang="en-IN"/>
        </a:p>
      </dgm:t>
    </dgm:pt>
  </dgm:ptLst>
  <dgm:cxnLst>
    <dgm:cxn modelId="{D239558E-2276-4C7F-B565-8C10E0EF658B}" srcId="{E4F64D20-6DF2-4503-93A7-41048BF4A16B}" destId="{252880DE-A355-4919-8022-F76ACBA4B540}" srcOrd="2" destOrd="0" parTransId="{8232FD03-28AD-46FC-B704-1902870AF36B}" sibTransId="{FDDD0B49-1599-4C17-9EE5-2AE0F79E5DB2}"/>
    <dgm:cxn modelId="{7A31370B-8225-4504-912E-E598BD2E6B40}" type="presOf" srcId="{AA2C5EB6-BB18-4AEF-922F-FA92700332BF}" destId="{0B4D00FE-EA01-42D4-9A70-AB3400FF23E4}" srcOrd="0" destOrd="0" presId="urn:microsoft.com/office/officeart/2005/8/layout/pyramid4"/>
    <dgm:cxn modelId="{95D8227A-F91E-4555-9D52-A14E0B044704}" type="presOf" srcId="{D2807C18-020C-44E8-8E79-06F0C2FB6003}" destId="{4343FCF8-0ECF-4DDE-AADB-11FD1C2DA5AF}" srcOrd="0" destOrd="0" presId="urn:microsoft.com/office/officeart/2005/8/layout/pyramid4"/>
    <dgm:cxn modelId="{B5B51476-74D0-4C1D-8406-67501AF0F893}" type="presOf" srcId="{E4F64D20-6DF2-4503-93A7-41048BF4A16B}" destId="{969D9387-C68C-48D2-8430-3944DCA5619E}" srcOrd="0" destOrd="0" presId="urn:microsoft.com/office/officeart/2005/8/layout/pyramid4"/>
    <dgm:cxn modelId="{2CFF5313-54FC-4490-B108-35C1070DE972}" type="presOf" srcId="{252880DE-A355-4919-8022-F76ACBA4B540}" destId="{129EBE4B-FF10-475E-8FED-0C9C18442749}" srcOrd="0" destOrd="0" presId="urn:microsoft.com/office/officeart/2005/8/layout/pyramid4"/>
    <dgm:cxn modelId="{A39598C8-13A9-4036-AE76-ED4562720728}" srcId="{E4F64D20-6DF2-4503-93A7-41048BF4A16B}" destId="{D2807C18-020C-44E8-8E79-06F0C2FB6003}" srcOrd="1" destOrd="0" parTransId="{3A7A1D52-F46F-42E1-B179-AD6D1030C8D1}" sibTransId="{3292EFFB-CE31-449A-9C3C-8C9C3814F914}"/>
    <dgm:cxn modelId="{DACE796A-D2EC-49BE-A134-339D3B0EBCC0}" srcId="{E4F64D20-6DF2-4503-93A7-41048BF4A16B}" destId="{218E3E22-6336-4849-AD8D-924BEE8F1490}" srcOrd="0" destOrd="0" parTransId="{A99A1C15-3668-43DE-B27B-0B1B9BCCF2D5}" sibTransId="{4205E2A4-8BB4-4FE6-B7D0-8328038C56F9}"/>
    <dgm:cxn modelId="{E92E3530-B478-40B1-A1D3-135634ED43A3}" type="presOf" srcId="{218E3E22-6336-4849-AD8D-924BEE8F1490}" destId="{2C84A4DA-2DDB-44BF-B63B-82866A345CB2}" srcOrd="0" destOrd="0" presId="urn:microsoft.com/office/officeart/2005/8/layout/pyramid4"/>
    <dgm:cxn modelId="{A857A409-C03F-4548-8B1A-802299CB6C0A}" srcId="{E4F64D20-6DF2-4503-93A7-41048BF4A16B}" destId="{AA2C5EB6-BB18-4AEF-922F-FA92700332BF}" srcOrd="3" destOrd="0" parTransId="{618CC1C8-A1CE-44D8-A29F-E8C879E20717}" sibTransId="{39A9096D-3E58-40F4-92AE-FB7290C0DF07}"/>
    <dgm:cxn modelId="{69C8FDA3-1F60-420D-8BEF-59A4BE919A6C}" type="presParOf" srcId="{969D9387-C68C-48D2-8430-3944DCA5619E}" destId="{2C84A4DA-2DDB-44BF-B63B-82866A345CB2}" srcOrd="0" destOrd="0" presId="urn:microsoft.com/office/officeart/2005/8/layout/pyramid4"/>
    <dgm:cxn modelId="{3E8AF237-F1C8-4C2D-BFBF-091873289BCD}" type="presParOf" srcId="{969D9387-C68C-48D2-8430-3944DCA5619E}" destId="{4343FCF8-0ECF-4DDE-AADB-11FD1C2DA5AF}" srcOrd="1" destOrd="0" presId="urn:microsoft.com/office/officeart/2005/8/layout/pyramid4"/>
    <dgm:cxn modelId="{20BF188A-A3AF-426F-8864-BF0C1330E678}" type="presParOf" srcId="{969D9387-C68C-48D2-8430-3944DCA5619E}" destId="{129EBE4B-FF10-475E-8FED-0C9C18442749}" srcOrd="2" destOrd="0" presId="urn:microsoft.com/office/officeart/2005/8/layout/pyramid4"/>
    <dgm:cxn modelId="{0DBE608B-7AC0-4CED-B86C-403D5520529E}" type="presParOf" srcId="{969D9387-C68C-48D2-8430-3944DCA5619E}" destId="{0B4D00FE-EA01-42D4-9A70-AB3400FF23E4}"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824DC-8950-42FB-ABFF-FC28753CCFA1}">
      <dsp:nvSpPr>
        <dsp:cNvPr id="0" name=""/>
        <dsp:cNvSpPr/>
      </dsp:nvSpPr>
      <dsp:spPr>
        <a:xfrm>
          <a:off x="6464735" y="2626641"/>
          <a:ext cx="732850" cy="348770"/>
        </a:xfrm>
        <a:custGeom>
          <a:avLst/>
          <a:gdLst/>
          <a:ahLst/>
          <a:cxnLst/>
          <a:rect l="0" t="0" r="0" b="0"/>
          <a:pathLst>
            <a:path>
              <a:moveTo>
                <a:pt x="0" y="0"/>
              </a:moveTo>
              <a:lnTo>
                <a:pt x="0" y="237676"/>
              </a:lnTo>
              <a:lnTo>
                <a:pt x="732850" y="237676"/>
              </a:lnTo>
              <a:lnTo>
                <a:pt x="732850" y="348770"/>
              </a:lnTo>
            </a:path>
          </a:pathLst>
        </a:custGeom>
        <a:noFill/>
        <a:ln w="425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85B408-08F4-4754-8DA1-5F2DEF0F19B0}">
      <dsp:nvSpPr>
        <dsp:cNvPr id="0" name=""/>
        <dsp:cNvSpPr/>
      </dsp:nvSpPr>
      <dsp:spPr>
        <a:xfrm>
          <a:off x="5686164" y="3736910"/>
          <a:ext cx="91440" cy="348770"/>
        </a:xfrm>
        <a:custGeom>
          <a:avLst/>
          <a:gdLst/>
          <a:ahLst/>
          <a:cxnLst/>
          <a:rect l="0" t="0" r="0" b="0"/>
          <a:pathLst>
            <a:path>
              <a:moveTo>
                <a:pt x="45720" y="0"/>
              </a:moveTo>
              <a:lnTo>
                <a:pt x="45720" y="348770"/>
              </a:lnTo>
            </a:path>
          </a:pathLst>
        </a:custGeom>
        <a:noFill/>
        <a:ln w="425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10E582-399D-40DE-9483-04410CD9BCAB}">
      <dsp:nvSpPr>
        <dsp:cNvPr id="0" name=""/>
        <dsp:cNvSpPr/>
      </dsp:nvSpPr>
      <dsp:spPr>
        <a:xfrm>
          <a:off x="5731884" y="2626641"/>
          <a:ext cx="732850" cy="348770"/>
        </a:xfrm>
        <a:custGeom>
          <a:avLst/>
          <a:gdLst/>
          <a:ahLst/>
          <a:cxnLst/>
          <a:rect l="0" t="0" r="0" b="0"/>
          <a:pathLst>
            <a:path>
              <a:moveTo>
                <a:pt x="732850" y="0"/>
              </a:moveTo>
              <a:lnTo>
                <a:pt x="732850" y="237676"/>
              </a:lnTo>
              <a:lnTo>
                <a:pt x="0" y="237676"/>
              </a:lnTo>
              <a:lnTo>
                <a:pt x="0" y="348770"/>
              </a:lnTo>
            </a:path>
          </a:pathLst>
        </a:custGeom>
        <a:noFill/>
        <a:ln w="425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5142A4-0893-4ECA-85B0-B33D7E752F78}">
      <dsp:nvSpPr>
        <dsp:cNvPr id="0" name=""/>
        <dsp:cNvSpPr/>
      </dsp:nvSpPr>
      <dsp:spPr>
        <a:xfrm>
          <a:off x="3521556" y="1528152"/>
          <a:ext cx="2943179" cy="336989"/>
        </a:xfrm>
        <a:custGeom>
          <a:avLst/>
          <a:gdLst/>
          <a:ahLst/>
          <a:cxnLst/>
          <a:rect l="0" t="0" r="0" b="0"/>
          <a:pathLst>
            <a:path>
              <a:moveTo>
                <a:pt x="0" y="0"/>
              </a:moveTo>
              <a:lnTo>
                <a:pt x="0" y="225896"/>
              </a:lnTo>
              <a:lnTo>
                <a:pt x="2943179" y="225896"/>
              </a:lnTo>
              <a:lnTo>
                <a:pt x="2943179" y="336989"/>
              </a:lnTo>
            </a:path>
          </a:pathLst>
        </a:custGeom>
        <a:noFill/>
        <a:ln w="425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40FD39-D0A5-4CA1-A75D-AF79385BA814}">
      <dsp:nvSpPr>
        <dsp:cNvPr id="0" name=""/>
        <dsp:cNvSpPr/>
      </dsp:nvSpPr>
      <dsp:spPr>
        <a:xfrm>
          <a:off x="3521556" y="1528152"/>
          <a:ext cx="1477477" cy="336989"/>
        </a:xfrm>
        <a:custGeom>
          <a:avLst/>
          <a:gdLst/>
          <a:ahLst/>
          <a:cxnLst/>
          <a:rect l="0" t="0" r="0" b="0"/>
          <a:pathLst>
            <a:path>
              <a:moveTo>
                <a:pt x="0" y="0"/>
              </a:moveTo>
              <a:lnTo>
                <a:pt x="0" y="225896"/>
              </a:lnTo>
              <a:lnTo>
                <a:pt x="1477477" y="225896"/>
              </a:lnTo>
              <a:lnTo>
                <a:pt x="1477477" y="336989"/>
              </a:lnTo>
            </a:path>
          </a:pathLst>
        </a:custGeom>
        <a:noFill/>
        <a:ln w="425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8256CB-9030-4FAF-8EB1-B068805DA985}">
      <dsp:nvSpPr>
        <dsp:cNvPr id="0" name=""/>
        <dsp:cNvSpPr/>
      </dsp:nvSpPr>
      <dsp:spPr>
        <a:xfrm>
          <a:off x="3487612" y="2626641"/>
          <a:ext cx="91440" cy="348770"/>
        </a:xfrm>
        <a:custGeom>
          <a:avLst/>
          <a:gdLst/>
          <a:ahLst/>
          <a:cxnLst/>
          <a:rect l="0" t="0" r="0" b="0"/>
          <a:pathLst>
            <a:path>
              <a:moveTo>
                <a:pt x="45720" y="0"/>
              </a:moveTo>
              <a:lnTo>
                <a:pt x="45720" y="348770"/>
              </a:lnTo>
            </a:path>
          </a:pathLst>
        </a:custGeom>
        <a:noFill/>
        <a:ln w="425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CD1979-6A15-4F01-8A03-4B993A3C17B4}">
      <dsp:nvSpPr>
        <dsp:cNvPr id="0" name=""/>
        <dsp:cNvSpPr/>
      </dsp:nvSpPr>
      <dsp:spPr>
        <a:xfrm>
          <a:off x="3475836" y="1528152"/>
          <a:ext cx="91440" cy="336989"/>
        </a:xfrm>
        <a:custGeom>
          <a:avLst/>
          <a:gdLst/>
          <a:ahLst/>
          <a:cxnLst/>
          <a:rect l="0" t="0" r="0" b="0"/>
          <a:pathLst>
            <a:path>
              <a:moveTo>
                <a:pt x="45720" y="0"/>
              </a:moveTo>
              <a:lnTo>
                <a:pt x="45720" y="225896"/>
              </a:lnTo>
              <a:lnTo>
                <a:pt x="57496" y="225896"/>
              </a:lnTo>
              <a:lnTo>
                <a:pt x="57496" y="336989"/>
              </a:lnTo>
            </a:path>
          </a:pathLst>
        </a:custGeom>
        <a:noFill/>
        <a:ln w="425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FE9A2B-E954-4C3E-8633-0BA541D38804}">
      <dsp:nvSpPr>
        <dsp:cNvPr id="0" name=""/>
        <dsp:cNvSpPr/>
      </dsp:nvSpPr>
      <dsp:spPr>
        <a:xfrm>
          <a:off x="2067630" y="1528152"/>
          <a:ext cx="1453925" cy="336989"/>
        </a:xfrm>
        <a:custGeom>
          <a:avLst/>
          <a:gdLst/>
          <a:ahLst/>
          <a:cxnLst/>
          <a:rect l="0" t="0" r="0" b="0"/>
          <a:pathLst>
            <a:path>
              <a:moveTo>
                <a:pt x="1453925" y="0"/>
              </a:moveTo>
              <a:lnTo>
                <a:pt x="1453925" y="225896"/>
              </a:lnTo>
              <a:lnTo>
                <a:pt x="0" y="225896"/>
              </a:lnTo>
              <a:lnTo>
                <a:pt x="0" y="336989"/>
              </a:lnTo>
            </a:path>
          </a:pathLst>
        </a:custGeom>
        <a:noFill/>
        <a:ln w="425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E2369C-3212-4AA0-82A0-95F9E8B3440B}">
      <dsp:nvSpPr>
        <dsp:cNvPr id="0" name=""/>
        <dsp:cNvSpPr/>
      </dsp:nvSpPr>
      <dsp:spPr>
        <a:xfrm>
          <a:off x="556209" y="2626641"/>
          <a:ext cx="91440" cy="348770"/>
        </a:xfrm>
        <a:custGeom>
          <a:avLst/>
          <a:gdLst/>
          <a:ahLst/>
          <a:cxnLst/>
          <a:rect l="0" t="0" r="0" b="0"/>
          <a:pathLst>
            <a:path>
              <a:moveTo>
                <a:pt x="45720" y="0"/>
              </a:moveTo>
              <a:lnTo>
                <a:pt x="45720" y="348770"/>
              </a:lnTo>
            </a:path>
          </a:pathLst>
        </a:custGeom>
        <a:noFill/>
        <a:ln w="425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4011D4-3121-42FD-9F6E-40BF9CC1F148}">
      <dsp:nvSpPr>
        <dsp:cNvPr id="0" name=""/>
        <dsp:cNvSpPr/>
      </dsp:nvSpPr>
      <dsp:spPr>
        <a:xfrm>
          <a:off x="601929" y="1528152"/>
          <a:ext cx="2919626" cy="336989"/>
        </a:xfrm>
        <a:custGeom>
          <a:avLst/>
          <a:gdLst/>
          <a:ahLst/>
          <a:cxnLst/>
          <a:rect l="0" t="0" r="0" b="0"/>
          <a:pathLst>
            <a:path>
              <a:moveTo>
                <a:pt x="2919626" y="0"/>
              </a:moveTo>
              <a:lnTo>
                <a:pt x="2919626" y="225896"/>
              </a:lnTo>
              <a:lnTo>
                <a:pt x="0" y="225896"/>
              </a:lnTo>
              <a:lnTo>
                <a:pt x="0" y="336989"/>
              </a:lnTo>
            </a:path>
          </a:pathLst>
        </a:custGeom>
        <a:noFill/>
        <a:ln w="425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EE9F56-B347-44FF-89D9-BAED683869B3}">
      <dsp:nvSpPr>
        <dsp:cNvPr id="0" name=""/>
        <dsp:cNvSpPr/>
      </dsp:nvSpPr>
      <dsp:spPr>
        <a:xfrm>
          <a:off x="2921950" y="766654"/>
          <a:ext cx="1199210" cy="761498"/>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75489D-A3BC-4E67-AFBD-8E51A9DDC3EB}">
      <dsp:nvSpPr>
        <dsp:cNvPr id="0" name=""/>
        <dsp:cNvSpPr/>
      </dsp:nvSpPr>
      <dsp:spPr>
        <a:xfrm>
          <a:off x="3055196" y="893237"/>
          <a:ext cx="1199210" cy="761498"/>
        </a:xfrm>
        <a:prstGeom prst="roundRect">
          <a:avLst>
            <a:gd name="adj" fmla="val 10000"/>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solidFill>
                <a:srgbClr val="002060"/>
              </a:solidFill>
              <a:latin typeface="Cambria" pitchFamily="18" charset="0"/>
            </a:rPr>
            <a:t>AS &amp; DC (MSME</a:t>
          </a:r>
          <a:r>
            <a:rPr lang="en-US" sz="1500" kern="1200" dirty="0">
              <a:latin typeface="Cambria" pitchFamily="18" charset="0"/>
            </a:rPr>
            <a:t>)</a:t>
          </a:r>
          <a:endParaRPr lang="en-IN" sz="1500" kern="1200" dirty="0">
            <a:latin typeface="Cambria" pitchFamily="18" charset="0"/>
          </a:endParaRPr>
        </a:p>
      </dsp:txBody>
      <dsp:txXfrm>
        <a:off x="3077500" y="915541"/>
        <a:ext cx="1154602" cy="716890"/>
      </dsp:txXfrm>
    </dsp:sp>
    <dsp:sp modelId="{970C6C62-A6CB-4146-BE15-186E33DE0A7D}">
      <dsp:nvSpPr>
        <dsp:cNvPr id="0" name=""/>
        <dsp:cNvSpPr/>
      </dsp:nvSpPr>
      <dsp:spPr>
        <a:xfrm>
          <a:off x="2324" y="1865142"/>
          <a:ext cx="1199210" cy="761498"/>
        </a:xfrm>
        <a:prstGeom prst="roundRect">
          <a:avLst>
            <a:gd name="adj" fmla="val 10000"/>
          </a:avLst>
        </a:prstGeom>
        <a:solidFill>
          <a:schemeClr val="accent2">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7FE54F-FD5B-48AF-9A2F-F6B6985D64F1}">
      <dsp:nvSpPr>
        <dsp:cNvPr id="0" name=""/>
        <dsp:cNvSpPr/>
      </dsp:nvSpPr>
      <dsp:spPr>
        <a:xfrm>
          <a:off x="135569" y="1991726"/>
          <a:ext cx="1199210" cy="761498"/>
        </a:xfrm>
        <a:prstGeom prst="roundRect">
          <a:avLst>
            <a:gd name="adj" fmla="val 10000"/>
          </a:avLst>
        </a:prstGeom>
        <a:solidFill>
          <a:schemeClr val="lt1">
            <a:alpha val="90000"/>
            <a:hueOff val="0"/>
            <a:satOff val="0"/>
            <a:lumOff val="0"/>
            <a:alphaOff val="0"/>
          </a:schemeClr>
        </a:solidFill>
        <a:ln w="425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solidFill>
                <a:srgbClr val="002060"/>
              </a:solidFill>
              <a:latin typeface="Cambria" pitchFamily="18" charset="0"/>
            </a:rPr>
            <a:t>MSME – DIs (30)</a:t>
          </a:r>
          <a:endParaRPr lang="en-IN" sz="1500" kern="1200" dirty="0">
            <a:solidFill>
              <a:srgbClr val="002060"/>
            </a:solidFill>
            <a:latin typeface="Cambria" pitchFamily="18" charset="0"/>
          </a:endParaRPr>
        </a:p>
      </dsp:txBody>
      <dsp:txXfrm>
        <a:off x="157873" y="2014030"/>
        <a:ext cx="1154602" cy="716890"/>
      </dsp:txXfrm>
    </dsp:sp>
    <dsp:sp modelId="{111ACD29-16BD-4015-B0C5-C670776B0472}">
      <dsp:nvSpPr>
        <dsp:cNvPr id="0" name=""/>
        <dsp:cNvSpPr/>
      </dsp:nvSpPr>
      <dsp:spPr>
        <a:xfrm>
          <a:off x="2324" y="2975411"/>
          <a:ext cx="1199210" cy="761498"/>
        </a:xfrm>
        <a:prstGeom prst="roundRect">
          <a:avLst>
            <a:gd name="adj" fmla="val 10000"/>
          </a:avLst>
        </a:prstGeom>
        <a:solidFill>
          <a:schemeClr val="accent3">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79BC5C-7CFF-4753-B89C-1A4EFCE1664E}">
      <dsp:nvSpPr>
        <dsp:cNvPr id="0" name=""/>
        <dsp:cNvSpPr/>
      </dsp:nvSpPr>
      <dsp:spPr>
        <a:xfrm>
          <a:off x="135569" y="3101994"/>
          <a:ext cx="1199210" cy="761498"/>
        </a:xfrm>
        <a:prstGeom prst="roundRect">
          <a:avLst>
            <a:gd name="adj" fmla="val 10000"/>
          </a:avLst>
        </a:prstGeom>
        <a:solidFill>
          <a:schemeClr val="lt1">
            <a:alpha val="90000"/>
            <a:hueOff val="0"/>
            <a:satOff val="0"/>
            <a:lumOff val="0"/>
            <a:alphaOff val="0"/>
          </a:schemeClr>
        </a:solidFill>
        <a:ln w="425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solidFill>
                <a:srgbClr val="002060"/>
              </a:solidFill>
            </a:rPr>
            <a:t>Br. MSME – DIs(28)</a:t>
          </a:r>
          <a:endParaRPr lang="en-IN" sz="1500" kern="1200" dirty="0">
            <a:solidFill>
              <a:srgbClr val="002060"/>
            </a:solidFill>
          </a:endParaRPr>
        </a:p>
      </dsp:txBody>
      <dsp:txXfrm>
        <a:off x="157873" y="3124298"/>
        <a:ext cx="1154602" cy="716890"/>
      </dsp:txXfrm>
    </dsp:sp>
    <dsp:sp modelId="{5DC6624E-1748-4088-8A49-2114EE4BD3F8}">
      <dsp:nvSpPr>
        <dsp:cNvPr id="0" name=""/>
        <dsp:cNvSpPr/>
      </dsp:nvSpPr>
      <dsp:spPr>
        <a:xfrm>
          <a:off x="1468025" y="1865142"/>
          <a:ext cx="1199210" cy="761498"/>
        </a:xfrm>
        <a:prstGeom prst="roundRect">
          <a:avLst>
            <a:gd name="adj" fmla="val 10000"/>
          </a:avLst>
        </a:prstGeom>
        <a:solidFill>
          <a:schemeClr val="accent2">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924A33-78F8-422E-B837-3C59B06179F9}">
      <dsp:nvSpPr>
        <dsp:cNvPr id="0" name=""/>
        <dsp:cNvSpPr/>
      </dsp:nvSpPr>
      <dsp:spPr>
        <a:xfrm>
          <a:off x="1601271" y="1991726"/>
          <a:ext cx="1199210" cy="761498"/>
        </a:xfrm>
        <a:prstGeom prst="roundRect">
          <a:avLst>
            <a:gd name="adj" fmla="val 10000"/>
          </a:avLst>
        </a:prstGeom>
        <a:solidFill>
          <a:schemeClr val="lt1">
            <a:alpha val="90000"/>
            <a:hueOff val="0"/>
            <a:satOff val="0"/>
            <a:lumOff val="0"/>
            <a:alphaOff val="0"/>
          </a:schemeClr>
        </a:solidFill>
        <a:ln w="425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solidFill>
                <a:srgbClr val="002060"/>
              </a:solidFill>
              <a:latin typeface="Cambria" pitchFamily="18" charset="0"/>
            </a:rPr>
            <a:t>MSME – TI (2)</a:t>
          </a:r>
          <a:endParaRPr lang="en-IN" sz="1500" kern="1200" dirty="0">
            <a:solidFill>
              <a:srgbClr val="002060"/>
            </a:solidFill>
            <a:latin typeface="Cambria" pitchFamily="18" charset="0"/>
          </a:endParaRPr>
        </a:p>
      </dsp:txBody>
      <dsp:txXfrm>
        <a:off x="1623575" y="2014030"/>
        <a:ext cx="1154602" cy="716890"/>
      </dsp:txXfrm>
    </dsp:sp>
    <dsp:sp modelId="{CFA0D3D8-AEC9-4242-B373-139A38B24D69}">
      <dsp:nvSpPr>
        <dsp:cNvPr id="0" name=""/>
        <dsp:cNvSpPr/>
      </dsp:nvSpPr>
      <dsp:spPr>
        <a:xfrm>
          <a:off x="2933727" y="1865142"/>
          <a:ext cx="1199210" cy="761498"/>
        </a:xfrm>
        <a:prstGeom prst="roundRect">
          <a:avLst>
            <a:gd name="adj" fmla="val 10000"/>
          </a:avLst>
        </a:prstGeom>
        <a:solidFill>
          <a:schemeClr val="accent2">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806FEB-4DDD-4B35-BC2A-ECD6AF6A3426}">
      <dsp:nvSpPr>
        <dsp:cNvPr id="0" name=""/>
        <dsp:cNvSpPr/>
      </dsp:nvSpPr>
      <dsp:spPr>
        <a:xfrm>
          <a:off x="3066972" y="1991726"/>
          <a:ext cx="1199210" cy="761498"/>
        </a:xfrm>
        <a:prstGeom prst="roundRect">
          <a:avLst>
            <a:gd name="adj" fmla="val 10000"/>
          </a:avLst>
        </a:prstGeom>
        <a:solidFill>
          <a:schemeClr val="lt1">
            <a:alpha val="90000"/>
            <a:hueOff val="0"/>
            <a:satOff val="0"/>
            <a:lumOff val="0"/>
            <a:alphaOff val="0"/>
          </a:schemeClr>
        </a:solidFill>
        <a:ln w="425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solidFill>
                <a:srgbClr val="002060"/>
              </a:solidFill>
              <a:latin typeface="Cambria" pitchFamily="18" charset="0"/>
            </a:rPr>
            <a:t>MSME – TCs (4)</a:t>
          </a:r>
          <a:endParaRPr lang="en-IN" sz="1500" kern="1200" dirty="0">
            <a:solidFill>
              <a:srgbClr val="002060"/>
            </a:solidFill>
            <a:latin typeface="Cambria" pitchFamily="18" charset="0"/>
          </a:endParaRPr>
        </a:p>
      </dsp:txBody>
      <dsp:txXfrm>
        <a:off x="3089276" y="2014030"/>
        <a:ext cx="1154602" cy="716890"/>
      </dsp:txXfrm>
    </dsp:sp>
    <dsp:sp modelId="{09F8C848-156D-4AD5-B293-68081EE63AE6}">
      <dsp:nvSpPr>
        <dsp:cNvPr id="0" name=""/>
        <dsp:cNvSpPr/>
      </dsp:nvSpPr>
      <dsp:spPr>
        <a:xfrm>
          <a:off x="2933727" y="2975411"/>
          <a:ext cx="1199210" cy="761498"/>
        </a:xfrm>
        <a:prstGeom prst="roundRect">
          <a:avLst>
            <a:gd name="adj" fmla="val 10000"/>
          </a:avLst>
        </a:prstGeom>
        <a:solidFill>
          <a:schemeClr val="accent3">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B68631-FCDA-4E64-B70F-F03DFC9B11BB}">
      <dsp:nvSpPr>
        <dsp:cNvPr id="0" name=""/>
        <dsp:cNvSpPr/>
      </dsp:nvSpPr>
      <dsp:spPr>
        <a:xfrm>
          <a:off x="3066972" y="3101994"/>
          <a:ext cx="1199210" cy="761498"/>
        </a:xfrm>
        <a:prstGeom prst="roundRect">
          <a:avLst>
            <a:gd name="adj" fmla="val 10000"/>
          </a:avLst>
        </a:prstGeom>
        <a:solidFill>
          <a:schemeClr val="lt1">
            <a:alpha val="90000"/>
            <a:hueOff val="0"/>
            <a:satOff val="0"/>
            <a:lumOff val="0"/>
            <a:alphaOff val="0"/>
          </a:schemeClr>
        </a:solidFill>
        <a:ln w="425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solidFill>
                <a:srgbClr val="002060"/>
              </a:solidFill>
            </a:rPr>
            <a:t>MSME – </a:t>
          </a:r>
        </a:p>
        <a:p>
          <a:pPr lvl="0" algn="ctr" defTabSz="666750">
            <a:lnSpc>
              <a:spcPct val="90000"/>
            </a:lnSpc>
            <a:spcBef>
              <a:spcPct val="0"/>
            </a:spcBef>
            <a:spcAft>
              <a:spcPct val="35000"/>
            </a:spcAft>
          </a:pPr>
          <a:r>
            <a:rPr lang="en-US" sz="1500" kern="1200" dirty="0">
              <a:solidFill>
                <a:srgbClr val="002060"/>
              </a:solidFill>
            </a:rPr>
            <a:t>TS (7)</a:t>
          </a:r>
          <a:endParaRPr lang="en-IN" sz="1500" kern="1200" dirty="0">
            <a:solidFill>
              <a:srgbClr val="002060"/>
            </a:solidFill>
          </a:endParaRPr>
        </a:p>
      </dsp:txBody>
      <dsp:txXfrm>
        <a:off x="3089276" y="3124298"/>
        <a:ext cx="1154602" cy="716890"/>
      </dsp:txXfrm>
    </dsp:sp>
    <dsp:sp modelId="{240CBE00-BF8A-445F-9449-C3DA70D4F17C}">
      <dsp:nvSpPr>
        <dsp:cNvPr id="0" name=""/>
        <dsp:cNvSpPr/>
      </dsp:nvSpPr>
      <dsp:spPr>
        <a:xfrm>
          <a:off x="4399428" y="1865142"/>
          <a:ext cx="1199210" cy="761498"/>
        </a:xfrm>
        <a:prstGeom prst="roundRect">
          <a:avLst>
            <a:gd name="adj" fmla="val 10000"/>
          </a:avLst>
        </a:prstGeom>
        <a:solidFill>
          <a:schemeClr val="accent2">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283B00-A379-4B35-8D07-3885A12E9E06}">
      <dsp:nvSpPr>
        <dsp:cNvPr id="0" name=""/>
        <dsp:cNvSpPr/>
      </dsp:nvSpPr>
      <dsp:spPr>
        <a:xfrm>
          <a:off x="4532674" y="1991726"/>
          <a:ext cx="1199210" cy="761498"/>
        </a:xfrm>
        <a:prstGeom prst="roundRect">
          <a:avLst>
            <a:gd name="adj" fmla="val 10000"/>
          </a:avLst>
        </a:prstGeom>
        <a:solidFill>
          <a:schemeClr val="lt1">
            <a:alpha val="90000"/>
            <a:hueOff val="0"/>
            <a:satOff val="0"/>
            <a:lumOff val="0"/>
            <a:alphaOff val="0"/>
          </a:schemeClr>
        </a:solidFill>
        <a:ln w="425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solidFill>
                <a:srgbClr val="002060"/>
              </a:solidFill>
              <a:latin typeface="Cambria" pitchFamily="18" charset="0"/>
            </a:rPr>
            <a:t>HTDDTC</a:t>
          </a:r>
          <a:endParaRPr lang="en-IN" sz="1500" kern="1200" dirty="0">
            <a:solidFill>
              <a:srgbClr val="002060"/>
            </a:solidFill>
            <a:latin typeface="Cambria" pitchFamily="18" charset="0"/>
          </a:endParaRPr>
        </a:p>
      </dsp:txBody>
      <dsp:txXfrm>
        <a:off x="4554978" y="2014030"/>
        <a:ext cx="1154602" cy="716890"/>
      </dsp:txXfrm>
    </dsp:sp>
    <dsp:sp modelId="{A3C4D977-954A-482C-BF9C-05934AF05A0A}">
      <dsp:nvSpPr>
        <dsp:cNvPr id="0" name=""/>
        <dsp:cNvSpPr/>
      </dsp:nvSpPr>
      <dsp:spPr>
        <a:xfrm>
          <a:off x="5865130" y="1865142"/>
          <a:ext cx="1199210" cy="761498"/>
        </a:xfrm>
        <a:prstGeom prst="roundRect">
          <a:avLst>
            <a:gd name="adj" fmla="val 10000"/>
          </a:avLst>
        </a:prstGeom>
        <a:solidFill>
          <a:schemeClr val="accent2">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77CADC-4BCA-4370-ACC8-768D62E563F6}">
      <dsp:nvSpPr>
        <dsp:cNvPr id="0" name=""/>
        <dsp:cNvSpPr/>
      </dsp:nvSpPr>
      <dsp:spPr>
        <a:xfrm>
          <a:off x="5998375" y="1991726"/>
          <a:ext cx="1199210" cy="761498"/>
        </a:xfrm>
        <a:prstGeom prst="roundRect">
          <a:avLst>
            <a:gd name="adj" fmla="val 10000"/>
          </a:avLst>
        </a:prstGeom>
        <a:solidFill>
          <a:schemeClr val="lt1">
            <a:alpha val="90000"/>
            <a:hueOff val="0"/>
            <a:satOff val="0"/>
            <a:lumOff val="0"/>
            <a:alphaOff val="0"/>
          </a:schemeClr>
        </a:solidFill>
        <a:ln w="425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solidFill>
                <a:srgbClr val="002060"/>
              </a:solidFill>
              <a:latin typeface="Cambria" pitchFamily="18" charset="0"/>
            </a:rPr>
            <a:t>Autonomous Bodies (18)</a:t>
          </a:r>
          <a:endParaRPr lang="en-IN" sz="1500" kern="1200" dirty="0">
            <a:solidFill>
              <a:srgbClr val="002060"/>
            </a:solidFill>
            <a:latin typeface="Cambria" pitchFamily="18" charset="0"/>
          </a:endParaRPr>
        </a:p>
      </dsp:txBody>
      <dsp:txXfrm>
        <a:off x="6020679" y="2014030"/>
        <a:ext cx="1154602" cy="716890"/>
      </dsp:txXfrm>
    </dsp:sp>
    <dsp:sp modelId="{1C2CA6B8-C56A-4083-A445-DB6A9F1011AD}">
      <dsp:nvSpPr>
        <dsp:cNvPr id="0" name=""/>
        <dsp:cNvSpPr/>
      </dsp:nvSpPr>
      <dsp:spPr>
        <a:xfrm>
          <a:off x="5132279" y="2975411"/>
          <a:ext cx="1199210" cy="761498"/>
        </a:xfrm>
        <a:prstGeom prst="roundRect">
          <a:avLst>
            <a:gd name="adj" fmla="val 10000"/>
          </a:avLst>
        </a:prstGeom>
        <a:solidFill>
          <a:schemeClr val="accent3">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4E5802-6B27-4904-AF93-C6D8F83472E8}">
      <dsp:nvSpPr>
        <dsp:cNvPr id="0" name=""/>
        <dsp:cNvSpPr/>
      </dsp:nvSpPr>
      <dsp:spPr>
        <a:xfrm>
          <a:off x="5265525" y="3101994"/>
          <a:ext cx="1199210" cy="761498"/>
        </a:xfrm>
        <a:prstGeom prst="roundRect">
          <a:avLst>
            <a:gd name="adj" fmla="val 10000"/>
          </a:avLst>
        </a:prstGeom>
        <a:solidFill>
          <a:schemeClr val="lt1">
            <a:alpha val="90000"/>
            <a:hueOff val="0"/>
            <a:satOff val="0"/>
            <a:lumOff val="0"/>
            <a:alphaOff val="0"/>
          </a:schemeClr>
        </a:solidFill>
        <a:ln w="425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solidFill>
                <a:srgbClr val="002060"/>
              </a:solidFill>
            </a:rPr>
            <a:t>TR (10)</a:t>
          </a:r>
          <a:endParaRPr lang="en-IN" sz="1500" kern="1200" dirty="0">
            <a:solidFill>
              <a:srgbClr val="002060"/>
            </a:solidFill>
          </a:endParaRPr>
        </a:p>
      </dsp:txBody>
      <dsp:txXfrm>
        <a:off x="5287829" y="3124298"/>
        <a:ext cx="1154602" cy="716890"/>
      </dsp:txXfrm>
    </dsp:sp>
    <dsp:sp modelId="{67F8600D-2B3F-4C9E-A8DD-ABEF5AE0AC5D}">
      <dsp:nvSpPr>
        <dsp:cNvPr id="0" name=""/>
        <dsp:cNvSpPr/>
      </dsp:nvSpPr>
      <dsp:spPr>
        <a:xfrm>
          <a:off x="5132279" y="4085680"/>
          <a:ext cx="1199210" cy="761498"/>
        </a:xfrm>
        <a:prstGeom prst="roundRect">
          <a:avLst>
            <a:gd name="adj" fmla="val 10000"/>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2FA3A2-35E5-4A68-9770-6FCB8FD77F05}">
      <dsp:nvSpPr>
        <dsp:cNvPr id="0" name=""/>
        <dsp:cNvSpPr/>
      </dsp:nvSpPr>
      <dsp:spPr>
        <a:xfrm>
          <a:off x="5265525" y="4212263"/>
          <a:ext cx="1199210" cy="761498"/>
        </a:xfrm>
        <a:prstGeom prst="roundRect">
          <a:avLst>
            <a:gd name="adj" fmla="val 10000"/>
          </a:avLst>
        </a:prstGeom>
        <a:solidFill>
          <a:schemeClr val="lt1">
            <a:alpha val="90000"/>
            <a:hueOff val="0"/>
            <a:satOff val="0"/>
            <a:lumOff val="0"/>
            <a:alphaOff val="0"/>
          </a:schemeClr>
        </a:solidFill>
        <a:ln w="425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solidFill>
                <a:srgbClr val="002060"/>
              </a:solidFill>
            </a:rPr>
            <a:t>TCSP (15) WB</a:t>
          </a:r>
        </a:p>
      </dsp:txBody>
      <dsp:txXfrm>
        <a:off x="5287829" y="4234567"/>
        <a:ext cx="1154602" cy="716890"/>
      </dsp:txXfrm>
    </dsp:sp>
    <dsp:sp modelId="{EED65CA5-0D50-4471-884D-59BD713785C6}">
      <dsp:nvSpPr>
        <dsp:cNvPr id="0" name=""/>
        <dsp:cNvSpPr/>
      </dsp:nvSpPr>
      <dsp:spPr>
        <a:xfrm>
          <a:off x="6597980" y="2975411"/>
          <a:ext cx="1199210" cy="761498"/>
        </a:xfrm>
        <a:prstGeom prst="roundRect">
          <a:avLst>
            <a:gd name="adj" fmla="val 10000"/>
          </a:avLst>
        </a:prstGeom>
        <a:solidFill>
          <a:schemeClr val="accent3">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400213-1A0D-47CE-8332-E98C7D69063A}">
      <dsp:nvSpPr>
        <dsp:cNvPr id="0" name=""/>
        <dsp:cNvSpPr/>
      </dsp:nvSpPr>
      <dsp:spPr>
        <a:xfrm>
          <a:off x="6731226" y="3101994"/>
          <a:ext cx="1199210" cy="761498"/>
        </a:xfrm>
        <a:prstGeom prst="roundRect">
          <a:avLst>
            <a:gd name="adj" fmla="val 10000"/>
          </a:avLst>
        </a:prstGeom>
        <a:solidFill>
          <a:schemeClr val="lt1">
            <a:alpha val="90000"/>
            <a:hueOff val="0"/>
            <a:satOff val="0"/>
            <a:lumOff val="0"/>
            <a:alphaOff val="0"/>
          </a:schemeClr>
        </a:solidFill>
        <a:ln w="425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solidFill>
                <a:srgbClr val="002060"/>
              </a:solidFill>
            </a:rPr>
            <a:t>TDCs (8)</a:t>
          </a:r>
          <a:endParaRPr lang="en-IN" sz="1500" kern="1200" dirty="0">
            <a:solidFill>
              <a:srgbClr val="002060"/>
            </a:solidFill>
          </a:endParaRPr>
        </a:p>
      </dsp:txBody>
      <dsp:txXfrm>
        <a:off x="6753530" y="3124298"/>
        <a:ext cx="1154602" cy="716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5EF930-A25B-4077-A376-F478D16D46EF}">
      <dsp:nvSpPr>
        <dsp:cNvPr id="0" name=""/>
        <dsp:cNvSpPr/>
      </dsp:nvSpPr>
      <dsp:spPr>
        <a:xfrm>
          <a:off x="0" y="830847"/>
          <a:ext cx="7966273" cy="529200"/>
        </a:xfrm>
        <a:prstGeom prst="rect">
          <a:avLst/>
        </a:prstGeom>
        <a:solidFill>
          <a:schemeClr val="lt1">
            <a:alpha val="90000"/>
            <a:hueOff val="0"/>
            <a:satOff val="0"/>
            <a:lumOff val="0"/>
            <a:alphaOff val="0"/>
          </a:schemeClr>
        </a:solidFill>
        <a:ln w="425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429588-5645-4636-8B68-8835FEE1E0FE}">
      <dsp:nvSpPr>
        <dsp:cNvPr id="0" name=""/>
        <dsp:cNvSpPr/>
      </dsp:nvSpPr>
      <dsp:spPr>
        <a:xfrm>
          <a:off x="317671" y="100482"/>
          <a:ext cx="7048000" cy="1056901"/>
        </a:xfrm>
        <a:prstGeom prst="roundRect">
          <a:avLst/>
        </a:prstGeom>
        <a:solidFill>
          <a:schemeClr val="accent1">
            <a:shade val="8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774" tIns="0" rIns="210774" bIns="0" numCol="1" spcCol="1270" anchor="ctr" anchorCtr="0">
          <a:noAutofit/>
        </a:bodyPr>
        <a:lstStyle/>
        <a:p>
          <a:pPr lvl="0" algn="l" defTabSz="1066800">
            <a:lnSpc>
              <a:spcPct val="90000"/>
            </a:lnSpc>
            <a:spcBef>
              <a:spcPct val="0"/>
            </a:spcBef>
            <a:spcAft>
              <a:spcPct val="35000"/>
            </a:spcAft>
          </a:pPr>
          <a:r>
            <a:rPr lang="en-IN" sz="2400" b="1" kern="1200" dirty="0">
              <a:solidFill>
                <a:schemeClr val="bg1"/>
              </a:solidFill>
              <a:latin typeface="Gabriola" pitchFamily="82" charset="0"/>
              <a:cs typeface="Gisha" pitchFamily="34" charset="-79"/>
            </a:rPr>
            <a:t>MSEs will be facilitated by tender sets free of cost</a:t>
          </a:r>
          <a:endParaRPr lang="en-IN" sz="2400" kern="1200" dirty="0">
            <a:solidFill>
              <a:schemeClr val="bg1"/>
            </a:solidFill>
            <a:latin typeface="Gabriola" pitchFamily="82" charset="0"/>
          </a:endParaRPr>
        </a:p>
      </dsp:txBody>
      <dsp:txXfrm>
        <a:off x="369265" y="152076"/>
        <a:ext cx="6944812" cy="953713"/>
      </dsp:txXfrm>
    </dsp:sp>
    <dsp:sp modelId="{B2108986-035F-443B-937D-49CDBFF2B9F0}">
      <dsp:nvSpPr>
        <dsp:cNvPr id="0" name=""/>
        <dsp:cNvSpPr/>
      </dsp:nvSpPr>
      <dsp:spPr>
        <a:xfrm>
          <a:off x="0" y="1888582"/>
          <a:ext cx="7966273" cy="529200"/>
        </a:xfrm>
        <a:prstGeom prst="rect">
          <a:avLst/>
        </a:prstGeom>
        <a:solidFill>
          <a:schemeClr val="lt1">
            <a:alpha val="90000"/>
            <a:hueOff val="0"/>
            <a:satOff val="0"/>
            <a:lumOff val="0"/>
            <a:alphaOff val="0"/>
          </a:schemeClr>
        </a:solidFill>
        <a:ln w="42500" cap="flat" cmpd="sng" algn="ctr">
          <a:solidFill>
            <a:schemeClr val="accent1">
              <a:shade val="80000"/>
              <a:hueOff val="236519"/>
              <a:satOff val="-13281"/>
              <a:lumOff val="11454"/>
              <a:alphaOff val="0"/>
            </a:schemeClr>
          </a:solidFill>
          <a:prstDash val="solid"/>
        </a:ln>
        <a:effectLst/>
      </dsp:spPr>
      <dsp:style>
        <a:lnRef idx="2">
          <a:scrgbClr r="0" g="0" b="0"/>
        </a:lnRef>
        <a:fillRef idx="1">
          <a:scrgbClr r="0" g="0" b="0"/>
        </a:fillRef>
        <a:effectRef idx="0">
          <a:scrgbClr r="0" g="0" b="0"/>
        </a:effectRef>
        <a:fontRef idx="minor"/>
      </dsp:style>
    </dsp:sp>
    <dsp:sp modelId="{0BC32CA6-5AD6-45B1-B5EF-B38246B6B855}">
      <dsp:nvSpPr>
        <dsp:cNvPr id="0" name=""/>
        <dsp:cNvSpPr/>
      </dsp:nvSpPr>
      <dsp:spPr>
        <a:xfrm>
          <a:off x="398313" y="1473447"/>
          <a:ext cx="7019059" cy="725095"/>
        </a:xfrm>
        <a:prstGeom prst="roundRect">
          <a:avLst/>
        </a:prstGeom>
        <a:solidFill>
          <a:schemeClr val="accent1">
            <a:shade val="80000"/>
            <a:hueOff val="236519"/>
            <a:satOff val="-13281"/>
            <a:lumOff val="11454"/>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774" tIns="0" rIns="210774" bIns="0" numCol="1" spcCol="1270" anchor="ctr" anchorCtr="0">
          <a:noAutofit/>
        </a:bodyPr>
        <a:lstStyle/>
        <a:p>
          <a:pPr lvl="0" algn="l" defTabSz="1066800">
            <a:lnSpc>
              <a:spcPct val="90000"/>
            </a:lnSpc>
            <a:spcBef>
              <a:spcPct val="0"/>
            </a:spcBef>
            <a:spcAft>
              <a:spcPct val="35000"/>
            </a:spcAft>
          </a:pPr>
          <a:r>
            <a:rPr lang="en-IN" sz="2400" b="1" kern="1200" dirty="0">
              <a:solidFill>
                <a:schemeClr val="bg1"/>
              </a:solidFill>
              <a:latin typeface="Gabriola" pitchFamily="82" charset="0"/>
              <a:cs typeface="Gisha" pitchFamily="34" charset="-79"/>
            </a:rPr>
            <a:t>Exempting MSEs from payment of earnest money</a:t>
          </a:r>
          <a:endParaRPr lang="en-IN" sz="2400" kern="1200" dirty="0">
            <a:solidFill>
              <a:schemeClr val="bg1"/>
            </a:solidFill>
            <a:latin typeface="Gabriola" pitchFamily="82" charset="0"/>
          </a:endParaRPr>
        </a:p>
      </dsp:txBody>
      <dsp:txXfrm>
        <a:off x="433709" y="1508843"/>
        <a:ext cx="6948267" cy="654303"/>
      </dsp:txXfrm>
    </dsp:sp>
    <dsp:sp modelId="{D1B4A23A-0E28-48DF-9DA8-AE0C1AA21781}">
      <dsp:nvSpPr>
        <dsp:cNvPr id="0" name=""/>
        <dsp:cNvSpPr/>
      </dsp:nvSpPr>
      <dsp:spPr>
        <a:xfrm>
          <a:off x="0" y="3177833"/>
          <a:ext cx="7966273" cy="529200"/>
        </a:xfrm>
        <a:prstGeom prst="rect">
          <a:avLst/>
        </a:prstGeom>
        <a:solidFill>
          <a:schemeClr val="lt1">
            <a:alpha val="90000"/>
            <a:hueOff val="0"/>
            <a:satOff val="0"/>
            <a:lumOff val="0"/>
            <a:alphaOff val="0"/>
          </a:schemeClr>
        </a:solidFill>
        <a:ln w="42500" cap="flat" cmpd="sng" algn="ctr">
          <a:solidFill>
            <a:schemeClr val="accent1">
              <a:shade val="80000"/>
              <a:hueOff val="473038"/>
              <a:satOff val="-26563"/>
              <a:lumOff val="22907"/>
              <a:alphaOff val="0"/>
            </a:schemeClr>
          </a:solidFill>
          <a:prstDash val="solid"/>
        </a:ln>
        <a:effectLst/>
      </dsp:spPr>
      <dsp:style>
        <a:lnRef idx="2">
          <a:scrgbClr r="0" g="0" b="0"/>
        </a:lnRef>
        <a:fillRef idx="1">
          <a:scrgbClr r="0" g="0" b="0"/>
        </a:fillRef>
        <a:effectRef idx="0">
          <a:scrgbClr r="0" g="0" b="0"/>
        </a:effectRef>
        <a:fontRef idx="minor"/>
      </dsp:style>
    </dsp:sp>
    <dsp:sp modelId="{FE046DDA-5F90-45E0-B356-8110F23EE8B4}">
      <dsp:nvSpPr>
        <dsp:cNvPr id="0" name=""/>
        <dsp:cNvSpPr/>
      </dsp:nvSpPr>
      <dsp:spPr>
        <a:xfrm>
          <a:off x="398313" y="2531182"/>
          <a:ext cx="7048056" cy="956610"/>
        </a:xfrm>
        <a:prstGeom prst="roundRect">
          <a:avLst/>
        </a:prstGeom>
        <a:solidFill>
          <a:schemeClr val="accent1">
            <a:shade val="80000"/>
            <a:hueOff val="473038"/>
            <a:satOff val="-26563"/>
            <a:lumOff val="22907"/>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774" tIns="0" rIns="210774" bIns="0" numCol="1" spcCol="1270" anchor="ctr" anchorCtr="0">
          <a:noAutofit/>
        </a:bodyPr>
        <a:lstStyle/>
        <a:p>
          <a:pPr lvl="0" algn="l" defTabSz="1066800">
            <a:lnSpc>
              <a:spcPct val="90000"/>
            </a:lnSpc>
            <a:spcBef>
              <a:spcPct val="0"/>
            </a:spcBef>
            <a:spcAft>
              <a:spcPct val="35000"/>
            </a:spcAft>
          </a:pPr>
          <a:r>
            <a:rPr lang="en-IN" sz="2400" b="1" kern="1200" dirty="0">
              <a:solidFill>
                <a:srgbClr val="002060"/>
              </a:solidFill>
              <a:latin typeface="Gabriola" pitchFamily="82" charset="0"/>
              <a:cs typeface="Gisha" pitchFamily="34" charset="-79"/>
            </a:rPr>
            <a:t>Adopting e-procurement to bring in transparency in tendering process</a:t>
          </a:r>
          <a:endParaRPr lang="en-IN" sz="2400" kern="1200" dirty="0">
            <a:solidFill>
              <a:srgbClr val="002060"/>
            </a:solidFill>
            <a:latin typeface="Gabriola" pitchFamily="82" charset="0"/>
          </a:endParaRPr>
        </a:p>
      </dsp:txBody>
      <dsp:txXfrm>
        <a:off x="445011" y="2577880"/>
        <a:ext cx="6954660" cy="863214"/>
      </dsp:txXfrm>
    </dsp:sp>
    <dsp:sp modelId="{B50A3084-495F-47ED-A75E-2395F53855DB}">
      <dsp:nvSpPr>
        <dsp:cNvPr id="0" name=""/>
        <dsp:cNvSpPr/>
      </dsp:nvSpPr>
      <dsp:spPr>
        <a:xfrm>
          <a:off x="0" y="4360576"/>
          <a:ext cx="7966273" cy="529200"/>
        </a:xfrm>
        <a:prstGeom prst="rect">
          <a:avLst/>
        </a:prstGeom>
        <a:solidFill>
          <a:schemeClr val="lt1">
            <a:alpha val="90000"/>
            <a:hueOff val="0"/>
            <a:satOff val="0"/>
            <a:lumOff val="0"/>
            <a:alphaOff val="0"/>
          </a:schemeClr>
        </a:solidFill>
        <a:ln w="42500" cap="flat" cmpd="sng" algn="ctr">
          <a:solidFill>
            <a:schemeClr val="accent1">
              <a:shade val="80000"/>
              <a:hueOff val="709557"/>
              <a:satOff val="-39844"/>
              <a:lumOff val="34361"/>
              <a:alphaOff val="0"/>
            </a:schemeClr>
          </a:solidFill>
          <a:prstDash val="solid"/>
        </a:ln>
        <a:effectLst/>
      </dsp:spPr>
      <dsp:style>
        <a:lnRef idx="2">
          <a:scrgbClr r="0" g="0" b="0"/>
        </a:lnRef>
        <a:fillRef idx="1">
          <a:scrgbClr r="0" g="0" b="0"/>
        </a:fillRef>
        <a:effectRef idx="0">
          <a:scrgbClr r="0" g="0" b="0"/>
        </a:effectRef>
        <a:fontRef idx="minor"/>
      </dsp:style>
    </dsp:sp>
    <dsp:sp modelId="{CB5C22E3-0B7F-4D23-801E-20E42203E12C}">
      <dsp:nvSpPr>
        <dsp:cNvPr id="0" name=""/>
        <dsp:cNvSpPr/>
      </dsp:nvSpPr>
      <dsp:spPr>
        <a:xfrm>
          <a:off x="398313" y="3820433"/>
          <a:ext cx="6974782" cy="850102"/>
        </a:xfrm>
        <a:prstGeom prst="roundRect">
          <a:avLst/>
        </a:prstGeom>
        <a:solidFill>
          <a:schemeClr val="accent1">
            <a:shade val="80000"/>
            <a:hueOff val="709557"/>
            <a:satOff val="-39844"/>
            <a:lumOff val="34361"/>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774" tIns="0" rIns="210774" bIns="0" numCol="1" spcCol="1270" anchor="ctr" anchorCtr="0">
          <a:noAutofit/>
        </a:bodyPr>
        <a:lstStyle/>
        <a:p>
          <a:pPr lvl="0" algn="l" defTabSz="1066800">
            <a:lnSpc>
              <a:spcPct val="90000"/>
            </a:lnSpc>
            <a:spcBef>
              <a:spcPct val="0"/>
            </a:spcBef>
            <a:spcAft>
              <a:spcPct val="35000"/>
            </a:spcAft>
          </a:pPr>
          <a:r>
            <a:rPr lang="en-IN" sz="2400" b="1" kern="1200" dirty="0" smtClean="0">
              <a:solidFill>
                <a:srgbClr val="002060"/>
              </a:solidFill>
              <a:latin typeface="Gabriola" pitchFamily="82" charset="0"/>
            </a:rPr>
            <a:t>358items </a:t>
          </a:r>
          <a:r>
            <a:rPr lang="en-IN" sz="2400" b="1" kern="1200" dirty="0">
              <a:solidFill>
                <a:srgbClr val="002060"/>
              </a:solidFill>
              <a:latin typeface="Gabriola" pitchFamily="82" charset="0"/>
            </a:rPr>
            <a:t>are reserved for exclusive procurement from MSE’s</a:t>
          </a:r>
        </a:p>
      </dsp:txBody>
      <dsp:txXfrm>
        <a:off x="439812" y="3861932"/>
        <a:ext cx="6891784" cy="7671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4A4DA-2DDB-44BF-B63B-82866A345CB2}">
      <dsp:nvSpPr>
        <dsp:cNvPr id="0" name=""/>
        <dsp:cNvSpPr/>
      </dsp:nvSpPr>
      <dsp:spPr>
        <a:xfrm>
          <a:off x="4117181" y="0"/>
          <a:ext cx="2254250" cy="2254250"/>
        </a:xfrm>
        <a:prstGeom prst="triangle">
          <a:avLst/>
        </a:prstGeom>
        <a:solidFill>
          <a:schemeClr val="accent2">
            <a:lumMod val="60000"/>
            <a:lumOff val="40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IN" sz="1500" kern="1200" dirty="0"/>
            <a:t>Sellers</a:t>
          </a:r>
        </a:p>
      </dsp:txBody>
      <dsp:txXfrm>
        <a:off x="4680744" y="1127125"/>
        <a:ext cx="1127125" cy="1127125"/>
      </dsp:txXfrm>
    </dsp:sp>
    <dsp:sp modelId="{4343FCF8-0ECF-4DDE-AADB-11FD1C2DA5AF}">
      <dsp:nvSpPr>
        <dsp:cNvPr id="0" name=""/>
        <dsp:cNvSpPr/>
      </dsp:nvSpPr>
      <dsp:spPr>
        <a:xfrm>
          <a:off x="2990056" y="2254250"/>
          <a:ext cx="2254250" cy="2254250"/>
        </a:xfrm>
        <a:prstGeom prst="triangle">
          <a:avLst/>
        </a:prstGeom>
        <a:solidFill>
          <a:schemeClr val="accent6">
            <a:lumMod val="75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IN" sz="1500" kern="1200" dirty="0"/>
            <a:t>Financiers</a:t>
          </a:r>
        </a:p>
      </dsp:txBody>
      <dsp:txXfrm>
        <a:off x="3553619" y="3381375"/>
        <a:ext cx="1127125" cy="1127125"/>
      </dsp:txXfrm>
    </dsp:sp>
    <dsp:sp modelId="{129EBE4B-FF10-475E-8FED-0C9C18442749}">
      <dsp:nvSpPr>
        <dsp:cNvPr id="0" name=""/>
        <dsp:cNvSpPr/>
      </dsp:nvSpPr>
      <dsp:spPr>
        <a:xfrm rot="10800000">
          <a:off x="4117181" y="2254250"/>
          <a:ext cx="2254250" cy="2254250"/>
        </a:xfrm>
        <a:prstGeom prst="triangle">
          <a:avLst/>
        </a:prstGeom>
        <a:solidFill>
          <a:srgbClr val="FFC000"/>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IN" sz="1500" kern="1200" dirty="0"/>
            <a:t>Participants</a:t>
          </a:r>
        </a:p>
      </dsp:txBody>
      <dsp:txXfrm rot="10800000">
        <a:off x="4680743" y="2254250"/>
        <a:ext cx="1127125" cy="1127125"/>
      </dsp:txXfrm>
    </dsp:sp>
    <dsp:sp modelId="{0B4D00FE-EA01-42D4-9A70-AB3400FF23E4}">
      <dsp:nvSpPr>
        <dsp:cNvPr id="0" name=""/>
        <dsp:cNvSpPr/>
      </dsp:nvSpPr>
      <dsp:spPr>
        <a:xfrm>
          <a:off x="5244306" y="2254250"/>
          <a:ext cx="2254250" cy="2254250"/>
        </a:xfrm>
        <a:prstGeom prst="triangle">
          <a:avLst/>
        </a:prstGeom>
        <a:solidFill>
          <a:schemeClr val="accent3">
            <a:lumMod val="75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IN" sz="1500" kern="1200" dirty="0"/>
            <a:t>Buyers </a:t>
          </a:r>
        </a:p>
      </dsp:txBody>
      <dsp:txXfrm>
        <a:off x="5807869" y="3381375"/>
        <a:ext cx="1127125" cy="112712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4A7F722-E101-4770-99E1-AEE82DBF3D42}" type="datetimeFigureOut">
              <a:rPr lang="en-US"/>
              <a:pPr>
                <a:defRPr/>
              </a:pPr>
              <a:t>1/7/2022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7F13E5E-DDE3-47F2-932A-80C390DBC9C0}" type="slidenum">
              <a:rPr lang="en-US"/>
              <a:pPr>
                <a:defRPr/>
              </a:pPr>
              <a:t>‹#›</a:t>
            </a:fld>
            <a:endParaRPr lang="en-US"/>
          </a:p>
        </p:txBody>
      </p:sp>
    </p:spTree>
    <p:extLst>
      <p:ext uri="{BB962C8B-B14F-4D97-AF65-F5344CB8AC3E}">
        <p14:creationId xmlns:p14="http://schemas.microsoft.com/office/powerpoint/2010/main" val="23394730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CFB2B10-81A9-424B-8B74-FE94E520F496}" type="slidenum">
              <a:rPr lang="en-US" smtClean="0"/>
              <a:pPr>
                <a:defRPr/>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9090" name="Google Shape;279;g35ed75ccf_044:notes"/>
          <p:cNvSpPr>
            <a:spLocks noGrp="1" noRot="1" noChangeAspect="1" noTextEdit="1"/>
          </p:cNvSpPr>
          <p:nvPr>
            <p:ph type="sldImg" idx="2"/>
          </p:nvPr>
        </p:nvSpPr>
        <p:spPr bwMode="auto">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Google Shape;280;g35ed75ccf_044:note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0114" name="Google Shape;580;gb2f7c811ed_0_25:notes"/>
          <p:cNvSpPr>
            <a:spLocks noGrp="1" noRot="1" noChangeAspect="1" noTextEdit="1"/>
          </p:cNvSpPr>
          <p:nvPr>
            <p:ph type="sldImg" idx="2"/>
          </p:nvPr>
        </p:nvSpPr>
        <p:spPr bwMode="auto">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Google Shape;581;gb2f7c811ed_0_25:note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1138" name="Google Shape;188;g35f391192_073:notes"/>
          <p:cNvSpPr>
            <a:spLocks noGrp="1" noRot="1" noChangeAspect="1" noTextEdit="1"/>
          </p:cNvSpPr>
          <p:nvPr>
            <p:ph type="sldImg" idx="2"/>
          </p:nvPr>
        </p:nvSpPr>
        <p:spPr bwMode="auto">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Google Shape;189;g35f391192_073:note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xfrm>
            <a:off x="2687638" y="504825"/>
            <a:ext cx="4491037" cy="25257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760F7AA-FACF-4F66-B991-E45C8E0620AF}" type="slidenum">
              <a:rPr lang="en-US" smtClean="0"/>
              <a:pPr>
                <a:defRPr/>
              </a:pPr>
              <a:t>31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
          <p:cNvGrpSpPr>
            <a:grpSpLocks/>
          </p:cNvGrpSpPr>
          <p:nvPr/>
        </p:nvGrpSpPr>
        <p:grpSpPr bwMode="auto">
          <a:xfrm>
            <a:off x="0" y="-7938"/>
            <a:ext cx="12192000" cy="6865938"/>
            <a:chOff x="0" y="-8467"/>
            <a:chExt cx="12192000" cy="6866467"/>
          </a:xfrm>
        </p:grpSpPr>
        <p:sp>
          <p:nvSpPr>
            <p:cNvPr id="5" name="Freeform 4"/>
            <p:cNvSpPr/>
            <p:nvPr/>
          </p:nvSpPr>
          <p:spPr>
            <a:xfrm>
              <a:off x="0" y="-8467"/>
              <a:ext cx="863600" cy="569797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6" name="Straight Connector 5"/>
            <p:cNvCxnSpPr/>
            <p:nvPr/>
          </p:nvCxnSpPr>
          <p:spPr>
            <a:xfrm>
              <a:off x="9371013" y="-528"/>
              <a:ext cx="1219200" cy="685852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7424738" y="3681168"/>
              <a:ext cx="4764087" cy="3176832"/>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8"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Isosceles Triangle 9"/>
            <p:cNvSpPr/>
            <p:nvPr/>
          </p:nvSpPr>
          <p:spPr>
            <a:xfrm>
              <a:off x="8932863" y="3047706"/>
              <a:ext cx="3259137" cy="381029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p:cNvSpPr/>
            <p:nvPr/>
          </p:nvSpPr>
          <p:spPr>
            <a:xfrm>
              <a:off x="10371138" y="3589086"/>
              <a:ext cx="1817687" cy="326891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fld id="{2804EE9C-BF43-4819-88E7-E84AE4AF0C7C}" type="datetimeFigureOut">
              <a:rPr lang="en-IN"/>
              <a:pPr>
                <a:defRPr/>
              </a:pPr>
              <a:t>07-01-2022</a:t>
            </a:fld>
            <a:endParaRPr lang="en-IN" dirty="0"/>
          </a:p>
        </p:txBody>
      </p:sp>
      <p:sp>
        <p:nvSpPr>
          <p:cNvPr id="16" name="Footer Placeholder 4"/>
          <p:cNvSpPr>
            <a:spLocks noGrp="1"/>
          </p:cNvSpPr>
          <p:nvPr>
            <p:ph type="ftr" sz="quarter" idx="11"/>
          </p:nvPr>
        </p:nvSpPr>
        <p:spPr/>
        <p:txBody>
          <a:bodyPr/>
          <a:lstStyle>
            <a:lvl1pPr>
              <a:defRPr/>
            </a:lvl1pPr>
          </a:lstStyle>
          <a:p>
            <a:pPr>
              <a:defRPr/>
            </a:pPr>
            <a:endParaRPr lang="en-IN"/>
          </a:p>
        </p:txBody>
      </p:sp>
      <p:sp>
        <p:nvSpPr>
          <p:cNvPr id="17" name="Slide Number Placeholder 5"/>
          <p:cNvSpPr>
            <a:spLocks noGrp="1"/>
          </p:cNvSpPr>
          <p:nvPr>
            <p:ph type="sldNum" sz="quarter" idx="12"/>
          </p:nvPr>
        </p:nvSpPr>
        <p:spPr/>
        <p:txBody>
          <a:bodyPr/>
          <a:lstStyle>
            <a:lvl1pPr>
              <a:defRPr/>
            </a:lvl1pPr>
          </a:lstStyle>
          <a:p>
            <a:pPr>
              <a:defRPr/>
            </a:pPr>
            <a:fld id="{72EED2D3-6293-489E-8CB9-7549658494A1}" type="slidenum">
              <a:rPr lang="en-IN"/>
              <a:pPr>
                <a:defRPr/>
              </a:pPr>
              <a:t>‹#›</a:t>
            </a:fld>
            <a:endParaRPr lang="en-IN" dirty="0"/>
          </a:p>
        </p:txBody>
      </p:sp>
    </p:spTree>
    <p:extLst>
      <p:ext uri="{BB962C8B-B14F-4D97-AF65-F5344CB8AC3E}">
        <p14:creationId xmlns:p14="http://schemas.microsoft.com/office/powerpoint/2010/main" val="971490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AAEFDB7-9F04-4C5D-91F9-22568A7101B9}" type="datetimeFigureOut">
              <a:rPr lang="en-IN"/>
              <a:pPr>
                <a:defRPr/>
              </a:pPr>
              <a:t>07-01-2022</a:t>
            </a:fld>
            <a:endParaRPr lang="en-IN" dirty="0"/>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27613E36-32EB-4C77-A7CE-5F2D440CD6E2}" type="slidenum">
              <a:rPr lang="en-IN"/>
              <a:pPr>
                <a:defRPr/>
              </a:pPr>
              <a:t>‹#›</a:t>
            </a:fld>
            <a:endParaRPr lang="en-IN" dirty="0"/>
          </a:p>
        </p:txBody>
      </p:sp>
    </p:spTree>
    <p:extLst>
      <p:ext uri="{BB962C8B-B14F-4D97-AF65-F5344CB8AC3E}">
        <p14:creationId xmlns:p14="http://schemas.microsoft.com/office/powerpoint/2010/main" val="3372645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8000" smtClean="0">
                <a:solidFill>
                  <a:srgbClr val="59AAF2"/>
                </a:solidFill>
              </a:rPr>
              <a:t>“</a:t>
            </a:r>
          </a:p>
        </p:txBody>
      </p:sp>
      <p:sp>
        <p:nvSpPr>
          <p:cNvPr id="6" name="TextBox 5"/>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8000" smtClean="0">
                <a:solidFill>
                  <a:srgbClr val="59AAF2"/>
                </a:solidFill>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fld id="{0B720BDB-465B-4519-99B7-B1694BE117E7}" type="datetimeFigureOut">
              <a:rPr lang="en-IN"/>
              <a:pPr>
                <a:defRPr/>
              </a:pPr>
              <a:t>07-01-2022</a:t>
            </a:fld>
            <a:endParaRPr lang="en-IN" dirty="0"/>
          </a:p>
        </p:txBody>
      </p:sp>
      <p:sp>
        <p:nvSpPr>
          <p:cNvPr id="8" name="Footer Placeholder 4"/>
          <p:cNvSpPr>
            <a:spLocks noGrp="1"/>
          </p:cNvSpPr>
          <p:nvPr>
            <p:ph type="ftr" sz="quarter" idx="15"/>
          </p:nvPr>
        </p:nvSpPr>
        <p:spPr/>
        <p:txBody>
          <a:bodyPr/>
          <a:lstStyle>
            <a:lvl1pPr>
              <a:defRPr/>
            </a:lvl1pPr>
          </a:lstStyle>
          <a:p>
            <a:pPr>
              <a:defRPr/>
            </a:pPr>
            <a:endParaRPr lang="en-IN"/>
          </a:p>
        </p:txBody>
      </p:sp>
      <p:sp>
        <p:nvSpPr>
          <p:cNvPr id="9" name="Slide Number Placeholder 5"/>
          <p:cNvSpPr>
            <a:spLocks noGrp="1"/>
          </p:cNvSpPr>
          <p:nvPr>
            <p:ph type="sldNum" sz="quarter" idx="16"/>
          </p:nvPr>
        </p:nvSpPr>
        <p:spPr/>
        <p:txBody>
          <a:bodyPr/>
          <a:lstStyle>
            <a:lvl1pPr>
              <a:defRPr/>
            </a:lvl1pPr>
          </a:lstStyle>
          <a:p>
            <a:pPr>
              <a:defRPr/>
            </a:pPr>
            <a:fld id="{6E9E0D1E-8E57-4095-A1D0-50C364C0AEC9}" type="slidenum">
              <a:rPr lang="en-IN"/>
              <a:pPr>
                <a:defRPr/>
              </a:pPr>
              <a:t>‹#›</a:t>
            </a:fld>
            <a:endParaRPr lang="en-IN" dirty="0"/>
          </a:p>
        </p:txBody>
      </p:sp>
    </p:spTree>
    <p:extLst>
      <p:ext uri="{BB962C8B-B14F-4D97-AF65-F5344CB8AC3E}">
        <p14:creationId xmlns:p14="http://schemas.microsoft.com/office/powerpoint/2010/main" val="4163638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C16ECAD-4B6D-4EA0-A4C6-7A01C7D2953E}" type="datetimeFigureOut">
              <a:rPr lang="en-IN"/>
              <a:pPr>
                <a:defRPr/>
              </a:pPr>
              <a:t>07-01-2022</a:t>
            </a:fld>
            <a:endParaRPr lang="en-IN" dirty="0"/>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3F1FAB02-770B-4E55-9E92-DD334F4783A8}" type="slidenum">
              <a:rPr lang="en-IN"/>
              <a:pPr>
                <a:defRPr/>
              </a:pPr>
              <a:t>‹#›</a:t>
            </a:fld>
            <a:endParaRPr lang="en-IN" dirty="0"/>
          </a:p>
        </p:txBody>
      </p:sp>
    </p:spTree>
    <p:extLst>
      <p:ext uri="{BB962C8B-B14F-4D97-AF65-F5344CB8AC3E}">
        <p14:creationId xmlns:p14="http://schemas.microsoft.com/office/powerpoint/2010/main" val="2800590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8000" smtClean="0">
                <a:solidFill>
                  <a:srgbClr val="59AAF2"/>
                </a:solidFill>
              </a:rPr>
              <a:t>“</a:t>
            </a:r>
          </a:p>
        </p:txBody>
      </p:sp>
      <p:sp>
        <p:nvSpPr>
          <p:cNvPr id="6" name="TextBox 5"/>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8000" smtClean="0">
                <a:solidFill>
                  <a:srgbClr val="59AAF2"/>
                </a:solidFill>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fld id="{6BDE58CC-34D6-4697-84D7-2E10A3A91C80}" type="datetimeFigureOut">
              <a:rPr lang="en-IN"/>
              <a:pPr>
                <a:defRPr/>
              </a:pPr>
              <a:t>07-01-2022</a:t>
            </a:fld>
            <a:endParaRPr lang="en-IN" dirty="0"/>
          </a:p>
        </p:txBody>
      </p:sp>
      <p:sp>
        <p:nvSpPr>
          <p:cNvPr id="8" name="Footer Placeholder 4"/>
          <p:cNvSpPr>
            <a:spLocks noGrp="1"/>
          </p:cNvSpPr>
          <p:nvPr>
            <p:ph type="ftr" sz="quarter" idx="15"/>
          </p:nvPr>
        </p:nvSpPr>
        <p:spPr/>
        <p:txBody>
          <a:bodyPr/>
          <a:lstStyle>
            <a:lvl1pPr>
              <a:defRPr/>
            </a:lvl1pPr>
          </a:lstStyle>
          <a:p>
            <a:pPr>
              <a:defRPr/>
            </a:pPr>
            <a:endParaRPr lang="en-IN"/>
          </a:p>
        </p:txBody>
      </p:sp>
      <p:sp>
        <p:nvSpPr>
          <p:cNvPr id="9" name="Slide Number Placeholder 5"/>
          <p:cNvSpPr>
            <a:spLocks noGrp="1"/>
          </p:cNvSpPr>
          <p:nvPr>
            <p:ph type="sldNum" sz="quarter" idx="16"/>
          </p:nvPr>
        </p:nvSpPr>
        <p:spPr/>
        <p:txBody>
          <a:bodyPr/>
          <a:lstStyle>
            <a:lvl1pPr>
              <a:defRPr/>
            </a:lvl1pPr>
          </a:lstStyle>
          <a:p>
            <a:pPr>
              <a:defRPr/>
            </a:pPr>
            <a:fld id="{C230E683-2B97-4A8C-A28B-26282DB5D2AE}" type="slidenum">
              <a:rPr lang="en-IN"/>
              <a:pPr>
                <a:defRPr/>
              </a:pPr>
              <a:t>‹#›</a:t>
            </a:fld>
            <a:endParaRPr lang="en-IN" dirty="0"/>
          </a:p>
        </p:txBody>
      </p:sp>
    </p:spTree>
    <p:extLst>
      <p:ext uri="{BB962C8B-B14F-4D97-AF65-F5344CB8AC3E}">
        <p14:creationId xmlns:p14="http://schemas.microsoft.com/office/powerpoint/2010/main" val="2345690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D04CF1FB-8CCC-496A-8E77-28DBE0AF7644}" type="datetimeFigureOut">
              <a:rPr lang="en-IN"/>
              <a:pPr>
                <a:defRPr/>
              </a:pPr>
              <a:t>07-01-2022</a:t>
            </a:fld>
            <a:endParaRPr lang="en-IN" dirty="0"/>
          </a:p>
        </p:txBody>
      </p:sp>
      <p:sp>
        <p:nvSpPr>
          <p:cNvPr id="6" name="Footer Placeholder 4"/>
          <p:cNvSpPr>
            <a:spLocks noGrp="1"/>
          </p:cNvSpPr>
          <p:nvPr>
            <p:ph type="ftr" sz="quarter" idx="15"/>
          </p:nvPr>
        </p:nvSpPr>
        <p:spPr/>
        <p:txBody>
          <a:bodyPr/>
          <a:lstStyle>
            <a:lvl1pPr>
              <a:defRPr/>
            </a:lvl1pPr>
          </a:lstStyle>
          <a:p>
            <a:pPr>
              <a:defRPr/>
            </a:pPr>
            <a:endParaRPr lang="en-IN"/>
          </a:p>
        </p:txBody>
      </p:sp>
      <p:sp>
        <p:nvSpPr>
          <p:cNvPr id="7" name="Slide Number Placeholder 5"/>
          <p:cNvSpPr>
            <a:spLocks noGrp="1"/>
          </p:cNvSpPr>
          <p:nvPr>
            <p:ph type="sldNum" sz="quarter" idx="16"/>
          </p:nvPr>
        </p:nvSpPr>
        <p:spPr/>
        <p:txBody>
          <a:bodyPr/>
          <a:lstStyle>
            <a:lvl1pPr>
              <a:defRPr/>
            </a:lvl1pPr>
          </a:lstStyle>
          <a:p>
            <a:pPr>
              <a:defRPr/>
            </a:pPr>
            <a:fld id="{B299E1D7-DA28-47B6-85F1-0323323B83AB}" type="slidenum">
              <a:rPr lang="en-IN"/>
              <a:pPr>
                <a:defRPr/>
              </a:pPr>
              <a:t>‹#›</a:t>
            </a:fld>
            <a:endParaRPr lang="en-IN" dirty="0"/>
          </a:p>
        </p:txBody>
      </p:sp>
    </p:spTree>
    <p:extLst>
      <p:ext uri="{BB962C8B-B14F-4D97-AF65-F5344CB8AC3E}">
        <p14:creationId xmlns:p14="http://schemas.microsoft.com/office/powerpoint/2010/main" val="452237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247585F-0B81-4093-A95C-9ADF238695CE}" type="datetimeFigureOut">
              <a:rPr lang="en-IN"/>
              <a:pPr>
                <a:defRPr/>
              </a:pPr>
              <a:t>07-01-2022</a:t>
            </a:fld>
            <a:endParaRPr lang="en-IN" dirty="0"/>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121A628D-57B6-442D-B5F9-24C7355D98C9}" type="slidenum">
              <a:rPr lang="en-IN"/>
              <a:pPr>
                <a:defRPr/>
              </a:pPr>
              <a:t>‹#›</a:t>
            </a:fld>
            <a:endParaRPr lang="en-IN" dirty="0"/>
          </a:p>
        </p:txBody>
      </p:sp>
    </p:spTree>
    <p:extLst>
      <p:ext uri="{BB962C8B-B14F-4D97-AF65-F5344CB8AC3E}">
        <p14:creationId xmlns:p14="http://schemas.microsoft.com/office/powerpoint/2010/main" val="3963936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3945B64-180F-4132-901A-CBEC77B09213}" type="datetimeFigureOut">
              <a:rPr lang="en-IN"/>
              <a:pPr>
                <a:defRPr/>
              </a:pPr>
              <a:t>07-01-2022</a:t>
            </a:fld>
            <a:endParaRPr lang="en-IN" dirty="0"/>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6EF03AC5-4CC0-4F36-9D89-7AD7D2C5BAA5}" type="slidenum">
              <a:rPr lang="en-IN"/>
              <a:pPr>
                <a:defRPr/>
              </a:pPr>
              <a:t>‹#›</a:t>
            </a:fld>
            <a:endParaRPr lang="en-IN" dirty="0"/>
          </a:p>
        </p:txBody>
      </p:sp>
    </p:spTree>
    <p:extLst>
      <p:ext uri="{BB962C8B-B14F-4D97-AF65-F5344CB8AC3E}">
        <p14:creationId xmlns:p14="http://schemas.microsoft.com/office/powerpoint/2010/main" val="1198513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extLst>
          </p:cNvPr>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smtClean="0"/>
              <a:t>Click to edit Master text styles</a:t>
            </a:r>
          </a:p>
        </p:txBody>
      </p:sp>
    </p:spTree>
    <p:extLst>
      <p:ext uri="{BB962C8B-B14F-4D97-AF65-F5344CB8AC3E}">
        <p14:creationId xmlns:p14="http://schemas.microsoft.com/office/powerpoint/2010/main" val="2061434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aam slide layout">
    <p:spTree>
      <p:nvGrpSpPr>
        <p:cNvPr id="1" name=""/>
        <p:cNvGrpSpPr/>
        <p:nvPr/>
      </p:nvGrpSpPr>
      <p:grpSpPr>
        <a:xfrm>
          <a:off x="0" y="0"/>
          <a:ext cx="0" cy="0"/>
          <a:chOff x="0" y="0"/>
          <a:chExt cx="0" cy="0"/>
        </a:xfrm>
      </p:grpSpPr>
      <p:sp>
        <p:nvSpPr>
          <p:cNvPr id="7" name="Arrow: Chevron 4">
            <a:extLst>
              <a:ext uri="{FF2B5EF4-FFF2-40B4-BE49-F238E27FC236}"/>
            </a:extLst>
          </p:cNvPr>
          <p:cNvSpPr/>
          <p:nvPr userDrawn="1"/>
        </p:nvSpPr>
        <p:spPr>
          <a:xfrm flipH="1">
            <a:off x="706438" y="1827213"/>
            <a:ext cx="2157412" cy="2692400"/>
          </a:xfrm>
          <a:prstGeom prst="chevron">
            <a:avLst>
              <a:gd name="adj" fmla="val 2333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8" name="Arrow: Chevron 5">
            <a:extLst>
              <a:ext uri="{FF2B5EF4-FFF2-40B4-BE49-F238E27FC236}"/>
            </a:extLst>
          </p:cNvPr>
          <p:cNvSpPr/>
          <p:nvPr userDrawn="1"/>
        </p:nvSpPr>
        <p:spPr>
          <a:xfrm flipH="1">
            <a:off x="3455988" y="1827213"/>
            <a:ext cx="2155825" cy="2692400"/>
          </a:xfrm>
          <a:prstGeom prst="chevron">
            <a:avLst>
              <a:gd name="adj" fmla="val 2333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9" name="Arrow: Chevron 6">
            <a:extLst>
              <a:ext uri="{FF2B5EF4-FFF2-40B4-BE49-F238E27FC236}"/>
            </a:extLst>
          </p:cNvPr>
          <p:cNvSpPr/>
          <p:nvPr userDrawn="1"/>
        </p:nvSpPr>
        <p:spPr>
          <a:xfrm flipH="1">
            <a:off x="6205538" y="1827213"/>
            <a:ext cx="2155825" cy="2692400"/>
          </a:xfrm>
          <a:prstGeom prst="chevron">
            <a:avLst>
              <a:gd name="adj" fmla="val 2333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0" name="Arrow: Chevron 7">
            <a:extLst>
              <a:ext uri="{FF2B5EF4-FFF2-40B4-BE49-F238E27FC236}"/>
            </a:extLst>
          </p:cNvPr>
          <p:cNvSpPr/>
          <p:nvPr userDrawn="1"/>
        </p:nvSpPr>
        <p:spPr>
          <a:xfrm flipH="1">
            <a:off x="8953500" y="1827213"/>
            <a:ext cx="2157413" cy="2692400"/>
          </a:xfrm>
          <a:prstGeom prst="chevron">
            <a:avLst>
              <a:gd name="adj" fmla="val 2333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1" name="Rectangle 10">
            <a:extLst>
              <a:ext uri="{FF2B5EF4-FFF2-40B4-BE49-F238E27FC236}"/>
            </a:extLst>
          </p:cNvPr>
          <p:cNvSpPr/>
          <p:nvPr userDrawn="1"/>
        </p:nvSpPr>
        <p:spPr>
          <a:xfrm>
            <a:off x="0" y="2457450"/>
            <a:ext cx="12192000" cy="143351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2" name="Group 12"/>
          <p:cNvGrpSpPr>
            <a:grpSpLocks/>
          </p:cNvGrpSpPr>
          <p:nvPr userDrawn="1"/>
        </p:nvGrpSpPr>
        <p:grpSpPr bwMode="auto">
          <a:xfrm>
            <a:off x="1216025" y="1827213"/>
            <a:ext cx="2163763" cy="2692400"/>
            <a:chOff x="3487166" y="1850315"/>
            <a:chExt cx="1781307" cy="2216076"/>
          </a:xfrm>
        </p:grpSpPr>
        <p:sp>
          <p:nvSpPr>
            <p:cNvPr id="13" name="Arrow: Chevron 13">
              <a:extLst>
                <a:ext uri="{FF2B5EF4-FFF2-40B4-BE49-F238E27FC236}"/>
              </a:extLst>
            </p:cNvPr>
            <p:cNvSpPr/>
            <p:nvPr/>
          </p:nvSpPr>
          <p:spPr>
            <a:xfrm>
              <a:off x="3487166" y="1850315"/>
              <a:ext cx="1774772" cy="2216076"/>
            </a:xfrm>
            <a:prstGeom prst="chevron">
              <a:avLst>
                <a:gd name="adj" fmla="val 23333"/>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4" name="Parallelogram 13">
              <a:extLst>
                <a:ext uri="{FF2B5EF4-FFF2-40B4-BE49-F238E27FC236}"/>
              </a:extLst>
            </p:cNvPr>
            <p:cNvSpPr/>
            <p:nvPr/>
          </p:nvSpPr>
          <p:spPr>
            <a:xfrm flipH="1">
              <a:off x="3493701" y="1850315"/>
              <a:ext cx="1774772" cy="1123718"/>
            </a:xfrm>
            <a:prstGeom prst="parallelogram">
              <a:avLst>
                <a:gd name="adj" fmla="val 3722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5" name="Group 15"/>
          <p:cNvGrpSpPr>
            <a:grpSpLocks/>
          </p:cNvGrpSpPr>
          <p:nvPr userDrawn="1"/>
        </p:nvGrpSpPr>
        <p:grpSpPr bwMode="auto">
          <a:xfrm>
            <a:off x="3967163" y="1827213"/>
            <a:ext cx="2162175" cy="2692400"/>
            <a:chOff x="5417867" y="1850315"/>
            <a:chExt cx="1779209" cy="2216076"/>
          </a:xfrm>
        </p:grpSpPr>
        <p:sp>
          <p:nvSpPr>
            <p:cNvPr id="16" name="Arrow: Chevron 16">
              <a:extLst>
                <a:ext uri="{FF2B5EF4-FFF2-40B4-BE49-F238E27FC236}"/>
              </a:extLst>
            </p:cNvPr>
            <p:cNvSpPr/>
            <p:nvPr/>
          </p:nvSpPr>
          <p:spPr>
            <a:xfrm>
              <a:off x="5417867" y="1850315"/>
              <a:ext cx="1775290" cy="2216076"/>
            </a:xfrm>
            <a:prstGeom prst="chevron">
              <a:avLst>
                <a:gd name="adj" fmla="val 2333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7" name="Parallelogram 16">
              <a:extLst>
                <a:ext uri="{FF2B5EF4-FFF2-40B4-BE49-F238E27FC236}"/>
              </a:extLst>
            </p:cNvPr>
            <p:cNvSpPr/>
            <p:nvPr/>
          </p:nvSpPr>
          <p:spPr>
            <a:xfrm flipH="1">
              <a:off x="5421786" y="1850315"/>
              <a:ext cx="1775290" cy="1123718"/>
            </a:xfrm>
            <a:prstGeom prst="parallelogram">
              <a:avLst>
                <a:gd name="adj" fmla="val 37228"/>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8" name="Group 18"/>
          <p:cNvGrpSpPr>
            <a:grpSpLocks/>
          </p:cNvGrpSpPr>
          <p:nvPr userDrawn="1"/>
        </p:nvGrpSpPr>
        <p:grpSpPr bwMode="auto">
          <a:xfrm>
            <a:off x="6716713" y="1827213"/>
            <a:ext cx="2159000" cy="2692400"/>
            <a:chOff x="7348568" y="1850315"/>
            <a:chExt cx="1777111" cy="2216076"/>
          </a:xfrm>
        </p:grpSpPr>
        <p:sp>
          <p:nvSpPr>
            <p:cNvPr id="19" name="Arrow: Chevron 19">
              <a:extLst>
                <a:ext uri="{FF2B5EF4-FFF2-40B4-BE49-F238E27FC236}"/>
              </a:extLst>
            </p:cNvPr>
            <p:cNvSpPr/>
            <p:nvPr/>
          </p:nvSpPr>
          <p:spPr>
            <a:xfrm>
              <a:off x="7348568" y="1850315"/>
              <a:ext cx="1774498" cy="2216076"/>
            </a:xfrm>
            <a:prstGeom prst="chevron">
              <a:avLst>
                <a:gd name="adj" fmla="val 2333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0" name="Parallelogram 19">
              <a:extLst>
                <a:ext uri="{FF2B5EF4-FFF2-40B4-BE49-F238E27FC236}"/>
              </a:extLst>
            </p:cNvPr>
            <p:cNvSpPr/>
            <p:nvPr/>
          </p:nvSpPr>
          <p:spPr>
            <a:xfrm flipH="1">
              <a:off x="7351181" y="1850315"/>
              <a:ext cx="1774498" cy="1123718"/>
            </a:xfrm>
            <a:prstGeom prst="parallelogram">
              <a:avLst>
                <a:gd name="adj" fmla="val 37228"/>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1" name="Group 21"/>
          <p:cNvGrpSpPr>
            <a:grpSpLocks/>
          </p:cNvGrpSpPr>
          <p:nvPr userDrawn="1"/>
        </p:nvGrpSpPr>
        <p:grpSpPr bwMode="auto">
          <a:xfrm>
            <a:off x="9463088" y="1827213"/>
            <a:ext cx="2155825" cy="2692400"/>
            <a:chOff x="9279270" y="1850315"/>
            <a:chExt cx="1775013" cy="2216076"/>
          </a:xfrm>
        </p:grpSpPr>
        <p:sp>
          <p:nvSpPr>
            <p:cNvPr id="22" name="Arrow: Chevron 22">
              <a:extLst>
                <a:ext uri="{FF2B5EF4-FFF2-40B4-BE49-F238E27FC236}"/>
              </a:extLst>
            </p:cNvPr>
            <p:cNvSpPr/>
            <p:nvPr/>
          </p:nvSpPr>
          <p:spPr>
            <a:xfrm>
              <a:off x="9279270" y="1850315"/>
              <a:ext cx="1775013" cy="2216076"/>
            </a:xfrm>
            <a:prstGeom prst="chevron">
              <a:avLst>
                <a:gd name="adj" fmla="val 2333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3" name="Parallelogram 22">
              <a:extLst>
                <a:ext uri="{FF2B5EF4-FFF2-40B4-BE49-F238E27FC236}"/>
              </a:extLst>
            </p:cNvPr>
            <p:cNvSpPr/>
            <p:nvPr/>
          </p:nvSpPr>
          <p:spPr>
            <a:xfrm flipH="1">
              <a:off x="9279270" y="1850315"/>
              <a:ext cx="1775013" cy="1123718"/>
            </a:xfrm>
            <a:prstGeom prst="parallelogram">
              <a:avLst>
                <a:gd name="adj" fmla="val 37228"/>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 name="Text Placeholder 9">
            <a:extLst>
              <a:ext uri="{FF2B5EF4-FFF2-40B4-BE49-F238E27FC236}"/>
            </a:extLst>
          </p:cNvPr>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smtClean="0"/>
              <a:t>Click to edit Master text styles</a:t>
            </a:r>
          </a:p>
        </p:txBody>
      </p:sp>
      <p:sp>
        <p:nvSpPr>
          <p:cNvPr id="49" name="Picture Placeholder 48">
            <a:extLst>
              <a:ext uri="{FF2B5EF4-FFF2-40B4-BE49-F238E27FC236}"/>
            </a:extLst>
          </p:cNvPr>
          <p:cNvSpPr>
            <a:spLocks noGrp="1"/>
          </p:cNvSpPr>
          <p:nvPr>
            <p:ph type="pic" sz="quarter" idx="14"/>
          </p:nvPr>
        </p:nvSpPr>
        <p:spPr>
          <a:xfrm>
            <a:off x="1296297" y="1869818"/>
            <a:ext cx="2010296" cy="1272757"/>
          </a:xfrm>
          <a:custGeom>
            <a:avLst/>
            <a:gdLst>
              <a:gd name="connsiteX0" fmla="*/ 0 w 1775012"/>
              <a:gd name="connsiteY0" fmla="*/ 0 h 1123794"/>
              <a:gd name="connsiteX1" fmla="*/ 1356646 w 1775012"/>
              <a:gd name="connsiteY1" fmla="*/ 0 h 1123794"/>
              <a:gd name="connsiteX2" fmla="*/ 1775012 w 1775012"/>
              <a:gd name="connsiteY2" fmla="*/ 1123794 h 1123794"/>
              <a:gd name="connsiteX3" fmla="*/ 418366 w 1775012"/>
              <a:gd name="connsiteY3" fmla="*/ 1123794 h 1123794"/>
            </a:gdLst>
            <a:ahLst/>
            <a:cxnLst>
              <a:cxn ang="0">
                <a:pos x="connsiteX0" y="connsiteY0"/>
              </a:cxn>
              <a:cxn ang="0">
                <a:pos x="connsiteX1" y="connsiteY1"/>
              </a:cxn>
              <a:cxn ang="0">
                <a:pos x="connsiteX2" y="connsiteY2"/>
              </a:cxn>
              <a:cxn ang="0">
                <a:pos x="connsiteX3" y="connsiteY3"/>
              </a:cxn>
            </a:cxnLst>
            <a:rect l="l" t="t" r="r" b="b"/>
            <a:pathLst>
              <a:path w="1775012" h="1123794">
                <a:moveTo>
                  <a:pt x="0" y="0"/>
                </a:moveTo>
                <a:lnTo>
                  <a:pt x="1356646" y="0"/>
                </a:lnTo>
                <a:lnTo>
                  <a:pt x="1775012" y="1123794"/>
                </a:lnTo>
                <a:lnTo>
                  <a:pt x="418366" y="1123794"/>
                </a:lnTo>
                <a:close/>
              </a:path>
            </a:pathLst>
          </a:custGeom>
          <a:solidFill>
            <a:schemeClr val="bg1">
              <a:lumMod val="95000"/>
            </a:schemeClr>
          </a:solidFill>
          <a:effectLst/>
        </p:spPr>
        <p:txBody>
          <a:bodyPr rtlCol="0"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pPr lvl="0"/>
            <a:r>
              <a:rPr lang="en-US" altLang="ko-KR" noProof="0" smtClean="0"/>
              <a:t>Click icon to add picture</a:t>
            </a:r>
            <a:endParaRPr lang="ko-KR" altLang="en-US" noProof="0" dirty="0"/>
          </a:p>
        </p:txBody>
      </p:sp>
      <p:sp>
        <p:nvSpPr>
          <p:cNvPr id="50" name="Picture Placeholder 49">
            <a:extLst>
              <a:ext uri="{FF2B5EF4-FFF2-40B4-BE49-F238E27FC236}"/>
            </a:extLst>
          </p:cNvPr>
          <p:cNvSpPr>
            <a:spLocks noGrp="1"/>
          </p:cNvSpPr>
          <p:nvPr>
            <p:ph type="pic" sz="quarter" idx="15"/>
          </p:nvPr>
        </p:nvSpPr>
        <p:spPr>
          <a:xfrm>
            <a:off x="4046113" y="1869818"/>
            <a:ext cx="2010296" cy="1272757"/>
          </a:xfrm>
          <a:custGeom>
            <a:avLst/>
            <a:gdLst>
              <a:gd name="connsiteX0" fmla="*/ 0 w 1775012"/>
              <a:gd name="connsiteY0" fmla="*/ 0 h 1123794"/>
              <a:gd name="connsiteX1" fmla="*/ 1356646 w 1775012"/>
              <a:gd name="connsiteY1" fmla="*/ 0 h 1123794"/>
              <a:gd name="connsiteX2" fmla="*/ 1775012 w 1775012"/>
              <a:gd name="connsiteY2" fmla="*/ 1123794 h 1123794"/>
              <a:gd name="connsiteX3" fmla="*/ 418366 w 1775012"/>
              <a:gd name="connsiteY3" fmla="*/ 1123794 h 1123794"/>
            </a:gdLst>
            <a:ahLst/>
            <a:cxnLst>
              <a:cxn ang="0">
                <a:pos x="connsiteX0" y="connsiteY0"/>
              </a:cxn>
              <a:cxn ang="0">
                <a:pos x="connsiteX1" y="connsiteY1"/>
              </a:cxn>
              <a:cxn ang="0">
                <a:pos x="connsiteX2" y="connsiteY2"/>
              </a:cxn>
              <a:cxn ang="0">
                <a:pos x="connsiteX3" y="connsiteY3"/>
              </a:cxn>
            </a:cxnLst>
            <a:rect l="l" t="t" r="r" b="b"/>
            <a:pathLst>
              <a:path w="1775012" h="1123794">
                <a:moveTo>
                  <a:pt x="0" y="0"/>
                </a:moveTo>
                <a:lnTo>
                  <a:pt x="1356646" y="0"/>
                </a:lnTo>
                <a:lnTo>
                  <a:pt x="1775012" y="1123794"/>
                </a:lnTo>
                <a:lnTo>
                  <a:pt x="418366" y="1123794"/>
                </a:lnTo>
                <a:close/>
              </a:path>
            </a:pathLst>
          </a:custGeom>
          <a:solidFill>
            <a:schemeClr val="bg1">
              <a:lumMod val="95000"/>
            </a:schemeClr>
          </a:solidFill>
          <a:effectLst/>
        </p:spPr>
        <p:txBody>
          <a:bodyPr rtlCol="0"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pPr lvl="0"/>
            <a:r>
              <a:rPr lang="en-US" altLang="ko-KR" noProof="0" smtClean="0"/>
              <a:t>Click icon to add picture</a:t>
            </a:r>
            <a:endParaRPr lang="ko-KR" altLang="en-US" noProof="0" dirty="0"/>
          </a:p>
        </p:txBody>
      </p:sp>
      <p:sp>
        <p:nvSpPr>
          <p:cNvPr id="51" name="Picture Placeholder 50">
            <a:extLst>
              <a:ext uri="{FF2B5EF4-FFF2-40B4-BE49-F238E27FC236}"/>
            </a:extLst>
          </p:cNvPr>
          <p:cNvSpPr>
            <a:spLocks noGrp="1"/>
          </p:cNvSpPr>
          <p:nvPr>
            <p:ph type="pic" sz="quarter" idx="16"/>
          </p:nvPr>
        </p:nvSpPr>
        <p:spPr>
          <a:xfrm>
            <a:off x="6795929" y="1869818"/>
            <a:ext cx="2010296" cy="1272757"/>
          </a:xfrm>
          <a:custGeom>
            <a:avLst/>
            <a:gdLst>
              <a:gd name="connsiteX0" fmla="*/ 0 w 1775012"/>
              <a:gd name="connsiteY0" fmla="*/ 0 h 1123794"/>
              <a:gd name="connsiteX1" fmla="*/ 1356646 w 1775012"/>
              <a:gd name="connsiteY1" fmla="*/ 0 h 1123794"/>
              <a:gd name="connsiteX2" fmla="*/ 1775012 w 1775012"/>
              <a:gd name="connsiteY2" fmla="*/ 1123794 h 1123794"/>
              <a:gd name="connsiteX3" fmla="*/ 418366 w 1775012"/>
              <a:gd name="connsiteY3" fmla="*/ 1123794 h 1123794"/>
            </a:gdLst>
            <a:ahLst/>
            <a:cxnLst>
              <a:cxn ang="0">
                <a:pos x="connsiteX0" y="connsiteY0"/>
              </a:cxn>
              <a:cxn ang="0">
                <a:pos x="connsiteX1" y="connsiteY1"/>
              </a:cxn>
              <a:cxn ang="0">
                <a:pos x="connsiteX2" y="connsiteY2"/>
              </a:cxn>
              <a:cxn ang="0">
                <a:pos x="connsiteX3" y="connsiteY3"/>
              </a:cxn>
            </a:cxnLst>
            <a:rect l="l" t="t" r="r" b="b"/>
            <a:pathLst>
              <a:path w="1775012" h="1123794">
                <a:moveTo>
                  <a:pt x="0" y="0"/>
                </a:moveTo>
                <a:lnTo>
                  <a:pt x="1356646" y="0"/>
                </a:lnTo>
                <a:lnTo>
                  <a:pt x="1775012" y="1123794"/>
                </a:lnTo>
                <a:lnTo>
                  <a:pt x="418366" y="1123794"/>
                </a:lnTo>
                <a:close/>
              </a:path>
            </a:pathLst>
          </a:custGeom>
          <a:solidFill>
            <a:schemeClr val="bg1">
              <a:lumMod val="95000"/>
            </a:schemeClr>
          </a:solidFill>
          <a:effectLst/>
        </p:spPr>
        <p:txBody>
          <a:bodyPr rtlCol="0"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pPr lvl="0"/>
            <a:r>
              <a:rPr lang="en-US" altLang="ko-KR" noProof="0" smtClean="0"/>
              <a:t>Click icon to add picture</a:t>
            </a:r>
            <a:endParaRPr lang="ko-KR" altLang="en-US" noProof="0" dirty="0"/>
          </a:p>
        </p:txBody>
      </p:sp>
      <p:sp>
        <p:nvSpPr>
          <p:cNvPr id="52" name="Picture Placeholder 51">
            <a:extLst>
              <a:ext uri="{FF2B5EF4-FFF2-40B4-BE49-F238E27FC236}"/>
            </a:extLst>
          </p:cNvPr>
          <p:cNvSpPr>
            <a:spLocks noGrp="1"/>
          </p:cNvSpPr>
          <p:nvPr>
            <p:ph type="pic" sz="quarter" idx="17"/>
          </p:nvPr>
        </p:nvSpPr>
        <p:spPr>
          <a:xfrm>
            <a:off x="9545745" y="1869818"/>
            <a:ext cx="2010296" cy="1272757"/>
          </a:xfrm>
          <a:custGeom>
            <a:avLst/>
            <a:gdLst>
              <a:gd name="connsiteX0" fmla="*/ 0 w 1775012"/>
              <a:gd name="connsiteY0" fmla="*/ 0 h 1123794"/>
              <a:gd name="connsiteX1" fmla="*/ 1356646 w 1775012"/>
              <a:gd name="connsiteY1" fmla="*/ 0 h 1123794"/>
              <a:gd name="connsiteX2" fmla="*/ 1775012 w 1775012"/>
              <a:gd name="connsiteY2" fmla="*/ 1123794 h 1123794"/>
              <a:gd name="connsiteX3" fmla="*/ 418366 w 1775012"/>
              <a:gd name="connsiteY3" fmla="*/ 1123794 h 1123794"/>
            </a:gdLst>
            <a:ahLst/>
            <a:cxnLst>
              <a:cxn ang="0">
                <a:pos x="connsiteX0" y="connsiteY0"/>
              </a:cxn>
              <a:cxn ang="0">
                <a:pos x="connsiteX1" y="connsiteY1"/>
              </a:cxn>
              <a:cxn ang="0">
                <a:pos x="connsiteX2" y="connsiteY2"/>
              </a:cxn>
              <a:cxn ang="0">
                <a:pos x="connsiteX3" y="connsiteY3"/>
              </a:cxn>
            </a:cxnLst>
            <a:rect l="l" t="t" r="r" b="b"/>
            <a:pathLst>
              <a:path w="1775012" h="1123794">
                <a:moveTo>
                  <a:pt x="0" y="0"/>
                </a:moveTo>
                <a:lnTo>
                  <a:pt x="1356646" y="0"/>
                </a:lnTo>
                <a:lnTo>
                  <a:pt x="1775012" y="1123794"/>
                </a:lnTo>
                <a:lnTo>
                  <a:pt x="418366" y="1123794"/>
                </a:lnTo>
                <a:close/>
              </a:path>
            </a:pathLst>
          </a:custGeom>
          <a:solidFill>
            <a:schemeClr val="bg1">
              <a:lumMod val="95000"/>
            </a:schemeClr>
          </a:solidFill>
          <a:effectLst/>
        </p:spPr>
        <p:txBody>
          <a:bodyPr rtlCol="0"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pPr lvl="0"/>
            <a:r>
              <a:rPr lang="en-US" altLang="ko-KR" noProof="0" smtClean="0"/>
              <a:t>Click icon to add picture</a:t>
            </a:r>
            <a:endParaRPr lang="ko-KR" altLang="en-US" noProof="0" dirty="0"/>
          </a:p>
        </p:txBody>
      </p:sp>
    </p:spTree>
    <p:extLst>
      <p:ext uri="{BB962C8B-B14F-4D97-AF65-F5344CB8AC3E}">
        <p14:creationId xmlns:p14="http://schemas.microsoft.com/office/powerpoint/2010/main" val="1101938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Slide">
    <p:spTree>
      <p:nvGrpSpPr>
        <p:cNvPr id="1" name=""/>
        <p:cNvGrpSpPr/>
        <p:nvPr/>
      </p:nvGrpSpPr>
      <p:grpSpPr>
        <a:xfrm>
          <a:off x="0" y="0"/>
          <a:ext cx="0" cy="0"/>
          <a:chOff x="0" y="0"/>
          <a:chExt cx="0" cy="0"/>
        </a:xfrm>
      </p:grpSpPr>
      <p:pic>
        <p:nvPicPr>
          <p:cNvPr id="2" name="Picture 17"/>
          <p:cNvPicPr>
            <a:picLocks noChangeAspect="1"/>
          </p:cNvPicPr>
          <p:nvPr userDrawn="1"/>
        </p:nvPicPr>
        <p:blipFill>
          <a:blip r:embed="rId2">
            <a:extLst>
              <a:ext uri="{28A0092B-C50C-407E-A947-70E740481C1C}">
                <a14:useLocalDpi xmlns:a14="http://schemas.microsoft.com/office/drawing/2010/main" val="0"/>
              </a:ext>
            </a:extLst>
          </a:blip>
          <a:srcRect l="62827" t="30145"/>
          <a:stretch>
            <a:fillRect/>
          </a:stretch>
        </p:blipFill>
        <p:spPr bwMode="auto">
          <a:xfrm>
            <a:off x="6553200" y="898525"/>
            <a:ext cx="5638800" cy="595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8"/>
          <p:cNvPicPr>
            <a:picLocks noChangeAspect="1"/>
          </p:cNvPicPr>
          <p:nvPr userDrawn="1"/>
        </p:nvPicPr>
        <p:blipFill>
          <a:blip r:embed="rId3">
            <a:extLst>
              <a:ext uri="{28A0092B-C50C-407E-A947-70E740481C1C}">
                <a14:useLocalDpi xmlns:a14="http://schemas.microsoft.com/office/drawing/2010/main" val="0"/>
              </a:ext>
            </a:extLst>
          </a:blip>
          <a:srcRect l="14200" t="14488" r="12772" b="11983"/>
          <a:stretch>
            <a:fillRect/>
          </a:stretch>
        </p:blipFill>
        <p:spPr bwMode="auto">
          <a:xfrm>
            <a:off x="11176000" y="252413"/>
            <a:ext cx="76993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7194942"/>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834D987-89E5-40EE-9392-C60BBA480CF4}" type="datetimeFigureOut">
              <a:rPr lang="en-IN"/>
              <a:pPr>
                <a:defRPr/>
              </a:pPr>
              <a:t>07-01-2022</a:t>
            </a:fld>
            <a:endParaRPr lang="en-IN" dirty="0"/>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067FE0A7-02EF-4D08-A481-7C5D1D504635}" type="slidenum">
              <a:rPr lang="en-IN"/>
              <a:pPr>
                <a:defRPr/>
              </a:pPr>
              <a:t>‹#›</a:t>
            </a:fld>
            <a:endParaRPr lang="en-IN" dirty="0"/>
          </a:p>
        </p:txBody>
      </p:sp>
    </p:spTree>
    <p:extLst>
      <p:ext uri="{BB962C8B-B14F-4D97-AF65-F5344CB8AC3E}">
        <p14:creationId xmlns:p14="http://schemas.microsoft.com/office/powerpoint/2010/main" val="1999014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Blank">
    <p:bg>
      <p:bgPr>
        <a:gradFill>
          <a:gsLst>
            <a:gs pos="0">
              <a:schemeClr val="bg1">
                <a:lumMod val="95000"/>
              </a:schemeClr>
            </a:gs>
            <a:gs pos="100000">
              <a:schemeClr val="bg1"/>
            </a:gs>
          </a:gsLst>
          <a:path path="circle">
            <a:fillToRect l="100000" t="100000"/>
          </a:path>
        </a:gradFill>
        <a:effectLst/>
      </p:bgPr>
    </p:bg>
    <p:spTree>
      <p:nvGrpSpPr>
        <p:cNvPr id="1" name=""/>
        <p:cNvGrpSpPr/>
        <p:nvPr/>
      </p:nvGrpSpPr>
      <p:grpSpPr>
        <a:xfrm>
          <a:off x="0" y="0"/>
          <a:ext cx="0" cy="0"/>
          <a:chOff x="0" y="0"/>
          <a:chExt cx="0" cy="0"/>
        </a:xfrm>
      </p:grpSpPr>
      <p:sp>
        <p:nvSpPr>
          <p:cNvPr id="18" name="Rounded Rectangle 17">
            <a:extLst>
              <a:ext uri="{FF2B5EF4-FFF2-40B4-BE49-F238E27FC236}"/>
            </a:extLst>
          </p:cNvPr>
          <p:cNvSpPr/>
          <p:nvPr userDrawn="1"/>
        </p:nvSpPr>
        <p:spPr>
          <a:xfrm>
            <a:off x="8928101" y="1815680"/>
            <a:ext cx="681570" cy="1219518"/>
          </a:xfrm>
          <a:prstGeom prst="roundRect">
            <a:avLst>
              <a:gd name="adj" fmla="val 3922"/>
            </a:avLst>
          </a:prstGeom>
          <a:solidFill>
            <a:schemeClr val="tx2">
              <a:lumMod val="50000"/>
            </a:schemeClr>
          </a:solidFill>
          <a:ln w="28575" cmpd="sng">
            <a:gradFill flip="none" rotWithShape="1">
              <a:gsLst>
                <a:gs pos="0">
                  <a:srgbClr val="404040"/>
                </a:gs>
                <a:gs pos="100000">
                  <a:srgbClr val="ACACAC"/>
                </a:gs>
              </a:gsLst>
              <a:lin ang="0" scaled="0"/>
              <a:tileRect/>
            </a:gradFill>
          </a:ln>
          <a:effectLst>
            <a:innerShdw blurRad="28575" dist="25400" dir="13500000">
              <a:srgbClr val="000000">
                <a:alpha val="18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1" dirty="0">
              <a:latin typeface="Arial" panose="020B0604020202020204" pitchFamily="34" charset="0"/>
              <a:cs typeface="Arial" panose="020B0604020202020204" pitchFamily="34" charset="0"/>
            </a:endParaRPr>
          </a:p>
        </p:txBody>
      </p:sp>
      <p:grpSp>
        <p:nvGrpSpPr>
          <p:cNvPr id="19" name="Group 345"/>
          <p:cNvGrpSpPr>
            <a:grpSpLocks/>
          </p:cNvGrpSpPr>
          <p:nvPr userDrawn="1"/>
        </p:nvGrpSpPr>
        <p:grpSpPr bwMode="auto">
          <a:xfrm>
            <a:off x="8977313" y="2351088"/>
            <a:ext cx="569912" cy="631825"/>
            <a:chOff x="5435598" y="2462260"/>
            <a:chExt cx="152400" cy="653473"/>
          </a:xfrm>
        </p:grpSpPr>
        <p:sp>
          <p:nvSpPr>
            <p:cNvPr id="20" name="Rounded Rectangle 19">
              <a:extLst>
                <a:ext uri="{FF2B5EF4-FFF2-40B4-BE49-F238E27FC236}"/>
              </a:extLst>
            </p:cNvPr>
            <p:cNvSpPr/>
            <p:nvPr/>
          </p:nvSpPr>
          <p:spPr bwMode="auto">
            <a:xfrm>
              <a:off x="5435598" y="3040206"/>
              <a:ext cx="152400" cy="75527"/>
            </a:xfrm>
            <a:prstGeom prst="roundRect">
              <a:avLst/>
            </a:prstGeom>
            <a:solidFill>
              <a:schemeClr val="accent3">
                <a:alpha val="20000"/>
              </a:schemeClr>
            </a:solidFill>
            <a:ln w="9525" cap="flat" cmpd="sng" algn="ctr">
              <a:noFill/>
              <a:prstDash val="solid"/>
              <a:round/>
              <a:headEnd type="none" w="med" len="med"/>
              <a:tailEnd type="none" w="med" len="med"/>
            </a:ln>
            <a:effectLst/>
          </p:spPr>
          <p:txBody>
            <a:bodyPr lIns="91464" tIns="45732" rIns="91464" bIns="45732"/>
            <a:lstStyle/>
            <a:p>
              <a:pPr defTabSz="914674" eaLnBrk="0" hangingPunct="0">
                <a:defRPr/>
              </a:pPr>
              <a:endParaRPr lang="en-US" sz="2401"/>
            </a:p>
          </p:txBody>
        </p:sp>
        <p:sp>
          <p:nvSpPr>
            <p:cNvPr id="21" name="Rounded Rectangle 20">
              <a:extLst>
                <a:ext uri="{FF2B5EF4-FFF2-40B4-BE49-F238E27FC236}"/>
              </a:extLst>
            </p:cNvPr>
            <p:cNvSpPr/>
            <p:nvPr/>
          </p:nvSpPr>
          <p:spPr bwMode="auto">
            <a:xfrm>
              <a:off x="5435598" y="2943334"/>
              <a:ext cx="152400" cy="75527"/>
            </a:xfrm>
            <a:prstGeom prst="roundRect">
              <a:avLst/>
            </a:prstGeom>
            <a:solidFill>
              <a:schemeClr val="accent3">
                <a:alpha val="30000"/>
              </a:schemeClr>
            </a:solidFill>
            <a:ln w="9525" cap="flat" cmpd="sng" algn="ctr">
              <a:noFill/>
              <a:prstDash val="solid"/>
              <a:round/>
              <a:headEnd type="none" w="med" len="med"/>
              <a:tailEnd type="none" w="med" len="med"/>
            </a:ln>
            <a:effectLst/>
          </p:spPr>
          <p:txBody>
            <a:bodyPr lIns="91464" tIns="45732" rIns="91464" bIns="45732"/>
            <a:lstStyle/>
            <a:p>
              <a:pPr defTabSz="914674" eaLnBrk="0" hangingPunct="0">
                <a:defRPr/>
              </a:pPr>
              <a:endParaRPr lang="en-US" sz="2401"/>
            </a:p>
          </p:txBody>
        </p:sp>
        <p:sp>
          <p:nvSpPr>
            <p:cNvPr id="22" name="Rounded Rectangle 21">
              <a:extLst>
                <a:ext uri="{FF2B5EF4-FFF2-40B4-BE49-F238E27FC236}"/>
              </a:extLst>
            </p:cNvPr>
            <p:cNvSpPr/>
            <p:nvPr/>
          </p:nvSpPr>
          <p:spPr bwMode="auto">
            <a:xfrm>
              <a:off x="5435598" y="2846463"/>
              <a:ext cx="152400" cy="77168"/>
            </a:xfrm>
            <a:prstGeom prst="roundRect">
              <a:avLst/>
            </a:prstGeom>
            <a:solidFill>
              <a:schemeClr val="accent3">
                <a:alpha val="40000"/>
              </a:schemeClr>
            </a:solidFill>
            <a:ln w="9525" cap="flat" cmpd="sng" algn="ctr">
              <a:noFill/>
              <a:prstDash val="solid"/>
              <a:round/>
              <a:headEnd type="none" w="med" len="med"/>
              <a:tailEnd type="none" w="med" len="med"/>
            </a:ln>
            <a:effectLst/>
          </p:spPr>
          <p:txBody>
            <a:bodyPr lIns="91464" tIns="45732" rIns="91464" bIns="45732"/>
            <a:lstStyle/>
            <a:p>
              <a:pPr defTabSz="914674" eaLnBrk="0" hangingPunct="0">
                <a:defRPr/>
              </a:pPr>
              <a:endParaRPr lang="en-US" sz="2401"/>
            </a:p>
          </p:txBody>
        </p:sp>
        <p:sp>
          <p:nvSpPr>
            <p:cNvPr id="23" name="Rounded Rectangle 22">
              <a:extLst>
                <a:ext uri="{FF2B5EF4-FFF2-40B4-BE49-F238E27FC236}"/>
              </a:extLst>
            </p:cNvPr>
            <p:cNvSpPr/>
            <p:nvPr/>
          </p:nvSpPr>
          <p:spPr bwMode="auto">
            <a:xfrm>
              <a:off x="5435598" y="2751233"/>
              <a:ext cx="152400" cy="75527"/>
            </a:xfrm>
            <a:prstGeom prst="roundRect">
              <a:avLst/>
            </a:prstGeom>
            <a:solidFill>
              <a:schemeClr val="accent3">
                <a:alpha val="50000"/>
              </a:schemeClr>
            </a:solidFill>
            <a:ln w="9525" cap="flat" cmpd="sng" algn="ctr">
              <a:noFill/>
              <a:prstDash val="solid"/>
              <a:round/>
              <a:headEnd type="none" w="med" len="med"/>
              <a:tailEnd type="none" w="med" len="med"/>
            </a:ln>
            <a:effectLst/>
          </p:spPr>
          <p:txBody>
            <a:bodyPr lIns="91464" tIns="45732" rIns="91464" bIns="45732"/>
            <a:lstStyle/>
            <a:p>
              <a:pPr defTabSz="914674" eaLnBrk="0" hangingPunct="0">
                <a:defRPr/>
              </a:pPr>
              <a:endParaRPr lang="en-US" sz="2401"/>
            </a:p>
          </p:txBody>
        </p:sp>
        <p:sp>
          <p:nvSpPr>
            <p:cNvPr id="24" name="Rounded Rectangle 23">
              <a:extLst>
                <a:ext uri="{FF2B5EF4-FFF2-40B4-BE49-F238E27FC236}"/>
              </a:extLst>
            </p:cNvPr>
            <p:cNvSpPr/>
            <p:nvPr/>
          </p:nvSpPr>
          <p:spPr bwMode="auto">
            <a:xfrm>
              <a:off x="5435598" y="2654361"/>
              <a:ext cx="152400" cy="77169"/>
            </a:xfrm>
            <a:prstGeom prst="roundRect">
              <a:avLst/>
            </a:prstGeom>
            <a:solidFill>
              <a:schemeClr val="accent3">
                <a:alpha val="60000"/>
              </a:schemeClr>
            </a:solidFill>
            <a:ln w="9525" cap="flat" cmpd="sng" algn="ctr">
              <a:noFill/>
              <a:prstDash val="solid"/>
              <a:round/>
              <a:headEnd type="none" w="med" len="med"/>
              <a:tailEnd type="none" w="med" len="med"/>
            </a:ln>
            <a:effectLst/>
          </p:spPr>
          <p:txBody>
            <a:bodyPr lIns="91464" tIns="45732" rIns="91464" bIns="45732"/>
            <a:lstStyle/>
            <a:p>
              <a:pPr defTabSz="914674" eaLnBrk="0" hangingPunct="0">
                <a:defRPr/>
              </a:pPr>
              <a:endParaRPr lang="en-US" sz="2401"/>
            </a:p>
          </p:txBody>
        </p:sp>
        <p:sp>
          <p:nvSpPr>
            <p:cNvPr id="25" name="Rounded Rectangle 24">
              <a:extLst>
                <a:ext uri="{FF2B5EF4-FFF2-40B4-BE49-F238E27FC236}"/>
              </a:extLst>
            </p:cNvPr>
            <p:cNvSpPr/>
            <p:nvPr/>
          </p:nvSpPr>
          <p:spPr bwMode="auto">
            <a:xfrm>
              <a:off x="5435598" y="2559131"/>
              <a:ext cx="152400" cy="75527"/>
            </a:xfrm>
            <a:prstGeom prst="roundRect">
              <a:avLst/>
            </a:prstGeom>
            <a:solidFill>
              <a:schemeClr val="accent3">
                <a:alpha val="80000"/>
              </a:schemeClr>
            </a:solidFill>
            <a:ln w="9525" cap="flat" cmpd="sng" algn="ctr">
              <a:noFill/>
              <a:prstDash val="solid"/>
              <a:round/>
              <a:headEnd type="none" w="med" len="med"/>
              <a:tailEnd type="none" w="med" len="med"/>
            </a:ln>
            <a:effectLst/>
          </p:spPr>
          <p:txBody>
            <a:bodyPr lIns="91464" tIns="45732" rIns="91464" bIns="45732"/>
            <a:lstStyle/>
            <a:p>
              <a:pPr defTabSz="914674" eaLnBrk="0" hangingPunct="0">
                <a:defRPr/>
              </a:pPr>
              <a:endParaRPr lang="en-US" sz="2401" dirty="0"/>
            </a:p>
          </p:txBody>
        </p:sp>
        <p:sp>
          <p:nvSpPr>
            <p:cNvPr id="26" name="Rounded Rectangle 25">
              <a:extLst>
                <a:ext uri="{FF2B5EF4-FFF2-40B4-BE49-F238E27FC236}"/>
              </a:extLst>
            </p:cNvPr>
            <p:cNvSpPr/>
            <p:nvPr/>
          </p:nvSpPr>
          <p:spPr bwMode="auto">
            <a:xfrm>
              <a:off x="5435598" y="2462260"/>
              <a:ext cx="152400" cy="75527"/>
            </a:xfrm>
            <a:prstGeom prst="roundRect">
              <a:avLst/>
            </a:prstGeom>
            <a:solidFill>
              <a:schemeClr val="accent3"/>
            </a:solidFill>
            <a:ln w="9525" cap="flat" cmpd="sng" algn="ctr">
              <a:noFill/>
              <a:prstDash val="solid"/>
              <a:round/>
              <a:headEnd type="none" w="med" len="med"/>
              <a:tailEnd type="none" w="med" len="med"/>
            </a:ln>
            <a:effectLst/>
          </p:spPr>
          <p:txBody>
            <a:bodyPr lIns="91464" tIns="45732" rIns="91464" bIns="45732"/>
            <a:lstStyle/>
            <a:p>
              <a:pPr defTabSz="914674" eaLnBrk="0" hangingPunct="0">
                <a:defRPr/>
              </a:pPr>
              <a:endParaRPr lang="en-US" sz="2401"/>
            </a:p>
          </p:txBody>
        </p:sp>
      </p:grpSp>
      <p:sp>
        <p:nvSpPr>
          <p:cNvPr id="27" name="Oval 26">
            <a:extLst>
              <a:ext uri="{FF2B5EF4-FFF2-40B4-BE49-F238E27FC236}"/>
            </a:extLst>
          </p:cNvPr>
          <p:cNvSpPr/>
          <p:nvPr userDrawn="1"/>
        </p:nvSpPr>
        <p:spPr>
          <a:xfrm>
            <a:off x="8416637" y="3234985"/>
            <a:ext cx="1717963" cy="1718412"/>
          </a:xfrm>
          <a:prstGeom prst="ellipse">
            <a:avLst/>
          </a:prstGeom>
          <a:gradFill>
            <a:gsLst>
              <a:gs pos="0">
                <a:srgbClr val="101010">
                  <a:alpha val="25000"/>
                </a:srgbClr>
              </a:gs>
              <a:gs pos="46000">
                <a:srgbClr val="FFFFFF"/>
              </a:gs>
            </a:gsLst>
            <a:lin ang="3180000" scaled="0"/>
          </a:gradFill>
          <a:ln>
            <a:noFill/>
          </a:ln>
          <a:effectLst>
            <a:softEdge rad="381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1">
              <a:latin typeface="Arial" panose="020B0604020202020204" pitchFamily="34" charset="0"/>
              <a:cs typeface="Arial" panose="020B0604020202020204" pitchFamily="34" charset="0"/>
            </a:endParaRPr>
          </a:p>
        </p:txBody>
      </p:sp>
      <p:grpSp>
        <p:nvGrpSpPr>
          <p:cNvPr id="28" name="Group 25">
            <a:extLst>
              <a:ext uri="{FF2B5EF4-FFF2-40B4-BE49-F238E27FC236}"/>
            </a:extLst>
          </p:cNvPr>
          <p:cNvGrpSpPr/>
          <p:nvPr userDrawn="1"/>
        </p:nvGrpSpPr>
        <p:grpSpPr>
          <a:xfrm>
            <a:off x="8320617" y="3143240"/>
            <a:ext cx="1915584" cy="1562379"/>
            <a:chOff x="366713" y="0"/>
            <a:chExt cx="8410575" cy="6858000"/>
          </a:xfrm>
          <a:solidFill>
            <a:schemeClr val="accent3">
              <a:lumMod val="50000"/>
            </a:schemeClr>
          </a:solidFill>
        </p:grpSpPr>
        <p:sp>
          <p:nvSpPr>
            <p:cNvPr id="29" name="Freeform 5">
              <a:extLst>
                <a:ext uri="{FF2B5EF4-FFF2-40B4-BE49-F238E27FC236}"/>
              </a:extLst>
            </p:cNvPr>
            <p:cNvSpPr>
              <a:spLocks/>
            </p:cNvSpPr>
            <p:nvPr/>
          </p:nvSpPr>
          <p:spPr bwMode="auto">
            <a:xfrm>
              <a:off x="7889876" y="6388100"/>
              <a:ext cx="196850" cy="139700"/>
            </a:xfrm>
            <a:custGeom>
              <a:avLst/>
              <a:gdLst>
                <a:gd name="T0" fmla="*/ 0 w 124"/>
                <a:gd name="T1" fmla="*/ 12 h 88"/>
                <a:gd name="T2" fmla="*/ 117 w 124"/>
                <a:gd name="T3" fmla="*/ 88 h 88"/>
                <a:gd name="T4" fmla="*/ 124 w 124"/>
                <a:gd name="T5" fmla="*/ 76 h 88"/>
                <a:gd name="T6" fmla="*/ 8 w 124"/>
                <a:gd name="T7" fmla="*/ 0 h 88"/>
                <a:gd name="T8" fmla="*/ 0 w 124"/>
                <a:gd name="T9" fmla="*/ 12 h 88"/>
              </a:gdLst>
              <a:ahLst/>
              <a:cxnLst>
                <a:cxn ang="0">
                  <a:pos x="T0" y="T1"/>
                </a:cxn>
                <a:cxn ang="0">
                  <a:pos x="T2" y="T3"/>
                </a:cxn>
                <a:cxn ang="0">
                  <a:pos x="T4" y="T5"/>
                </a:cxn>
                <a:cxn ang="0">
                  <a:pos x="T6" y="T7"/>
                </a:cxn>
                <a:cxn ang="0">
                  <a:pos x="T8" y="T9"/>
                </a:cxn>
              </a:cxnLst>
              <a:rect l="0" t="0" r="r" b="b"/>
              <a:pathLst>
                <a:path w="124" h="88">
                  <a:moveTo>
                    <a:pt x="0" y="12"/>
                  </a:moveTo>
                  <a:lnTo>
                    <a:pt x="117" y="88"/>
                  </a:lnTo>
                  <a:lnTo>
                    <a:pt x="124" y="76"/>
                  </a:lnTo>
                  <a:lnTo>
                    <a:pt x="8" y="0"/>
                  </a:lnTo>
                  <a:lnTo>
                    <a:pt x="0" y="12"/>
                  </a:lnTo>
                  <a:close/>
                </a:path>
              </a:pathLst>
            </a:custGeom>
            <a:grpFill/>
            <a:ln>
              <a:noFill/>
            </a:ln>
            <a:extLst/>
          </p:spPr>
          <p:txBody>
            <a:bodyPr lIns="91464" tIns="45732" rIns="91464" bIns="45732"/>
            <a:lstStyle/>
            <a:p>
              <a:pPr>
                <a:defRPr/>
              </a:pPr>
              <a:endParaRPr lang="en-US" sz="2401"/>
            </a:p>
          </p:txBody>
        </p:sp>
        <p:sp>
          <p:nvSpPr>
            <p:cNvPr id="30" name="Freeform 6">
              <a:extLst>
                <a:ext uri="{FF2B5EF4-FFF2-40B4-BE49-F238E27FC236}"/>
              </a:extLst>
            </p:cNvPr>
            <p:cNvSpPr>
              <a:spLocks/>
            </p:cNvSpPr>
            <p:nvPr/>
          </p:nvSpPr>
          <p:spPr bwMode="auto">
            <a:xfrm>
              <a:off x="8072438" y="6080125"/>
              <a:ext cx="207963" cy="125413"/>
            </a:xfrm>
            <a:custGeom>
              <a:avLst/>
              <a:gdLst>
                <a:gd name="T0" fmla="*/ 0 w 131"/>
                <a:gd name="T1" fmla="*/ 12 h 79"/>
                <a:gd name="T2" fmla="*/ 124 w 131"/>
                <a:gd name="T3" fmla="*/ 79 h 79"/>
                <a:gd name="T4" fmla="*/ 131 w 131"/>
                <a:gd name="T5" fmla="*/ 66 h 79"/>
                <a:gd name="T6" fmla="*/ 8 w 131"/>
                <a:gd name="T7" fmla="*/ 0 h 79"/>
                <a:gd name="T8" fmla="*/ 0 w 131"/>
                <a:gd name="T9" fmla="*/ 12 h 79"/>
              </a:gdLst>
              <a:ahLst/>
              <a:cxnLst>
                <a:cxn ang="0">
                  <a:pos x="T0" y="T1"/>
                </a:cxn>
                <a:cxn ang="0">
                  <a:pos x="T2" y="T3"/>
                </a:cxn>
                <a:cxn ang="0">
                  <a:pos x="T4" y="T5"/>
                </a:cxn>
                <a:cxn ang="0">
                  <a:pos x="T6" y="T7"/>
                </a:cxn>
                <a:cxn ang="0">
                  <a:pos x="T8" y="T9"/>
                </a:cxn>
              </a:cxnLst>
              <a:rect l="0" t="0" r="r" b="b"/>
              <a:pathLst>
                <a:path w="131" h="79">
                  <a:moveTo>
                    <a:pt x="0" y="12"/>
                  </a:moveTo>
                  <a:lnTo>
                    <a:pt x="124" y="79"/>
                  </a:lnTo>
                  <a:lnTo>
                    <a:pt x="131" y="66"/>
                  </a:lnTo>
                  <a:lnTo>
                    <a:pt x="8" y="0"/>
                  </a:lnTo>
                  <a:lnTo>
                    <a:pt x="0" y="12"/>
                  </a:lnTo>
                  <a:close/>
                </a:path>
              </a:pathLst>
            </a:custGeom>
            <a:grpFill/>
            <a:ln>
              <a:noFill/>
            </a:ln>
            <a:extLst/>
          </p:spPr>
          <p:txBody>
            <a:bodyPr lIns="91464" tIns="45732" rIns="91464" bIns="45732"/>
            <a:lstStyle/>
            <a:p>
              <a:pPr>
                <a:defRPr/>
              </a:pPr>
              <a:endParaRPr lang="en-US" sz="2401"/>
            </a:p>
          </p:txBody>
        </p:sp>
        <p:sp>
          <p:nvSpPr>
            <p:cNvPr id="31" name="Freeform 7">
              <a:extLst>
                <a:ext uri="{FF2B5EF4-FFF2-40B4-BE49-F238E27FC236}"/>
              </a:extLst>
            </p:cNvPr>
            <p:cNvSpPr>
              <a:spLocks/>
            </p:cNvSpPr>
            <p:nvPr/>
          </p:nvSpPr>
          <p:spPr bwMode="auto">
            <a:xfrm>
              <a:off x="8229601" y="5756275"/>
              <a:ext cx="212725" cy="109538"/>
            </a:xfrm>
            <a:custGeom>
              <a:avLst/>
              <a:gdLst>
                <a:gd name="T0" fmla="*/ 0 w 134"/>
                <a:gd name="T1" fmla="*/ 14 h 69"/>
                <a:gd name="T2" fmla="*/ 128 w 134"/>
                <a:gd name="T3" fmla="*/ 69 h 69"/>
                <a:gd name="T4" fmla="*/ 134 w 134"/>
                <a:gd name="T5" fmla="*/ 56 h 69"/>
                <a:gd name="T6" fmla="*/ 5 w 134"/>
                <a:gd name="T7" fmla="*/ 0 h 69"/>
                <a:gd name="T8" fmla="*/ 0 w 134"/>
                <a:gd name="T9" fmla="*/ 14 h 69"/>
              </a:gdLst>
              <a:ahLst/>
              <a:cxnLst>
                <a:cxn ang="0">
                  <a:pos x="T0" y="T1"/>
                </a:cxn>
                <a:cxn ang="0">
                  <a:pos x="T2" y="T3"/>
                </a:cxn>
                <a:cxn ang="0">
                  <a:pos x="T4" y="T5"/>
                </a:cxn>
                <a:cxn ang="0">
                  <a:pos x="T6" y="T7"/>
                </a:cxn>
                <a:cxn ang="0">
                  <a:pos x="T8" y="T9"/>
                </a:cxn>
              </a:cxnLst>
              <a:rect l="0" t="0" r="r" b="b"/>
              <a:pathLst>
                <a:path w="134" h="69">
                  <a:moveTo>
                    <a:pt x="0" y="14"/>
                  </a:moveTo>
                  <a:lnTo>
                    <a:pt x="128" y="69"/>
                  </a:lnTo>
                  <a:lnTo>
                    <a:pt x="134" y="56"/>
                  </a:lnTo>
                  <a:lnTo>
                    <a:pt x="5" y="0"/>
                  </a:lnTo>
                  <a:lnTo>
                    <a:pt x="0" y="14"/>
                  </a:lnTo>
                  <a:close/>
                </a:path>
              </a:pathLst>
            </a:custGeom>
            <a:grpFill/>
            <a:ln>
              <a:noFill/>
            </a:ln>
            <a:extLst/>
          </p:spPr>
          <p:txBody>
            <a:bodyPr lIns="91464" tIns="45732" rIns="91464" bIns="45732"/>
            <a:lstStyle/>
            <a:p>
              <a:pPr>
                <a:defRPr/>
              </a:pPr>
              <a:endParaRPr lang="en-US" sz="2401"/>
            </a:p>
          </p:txBody>
        </p:sp>
        <p:sp>
          <p:nvSpPr>
            <p:cNvPr id="32" name="Freeform 8">
              <a:extLst>
                <a:ext uri="{FF2B5EF4-FFF2-40B4-BE49-F238E27FC236}"/>
              </a:extLst>
            </p:cNvPr>
            <p:cNvSpPr>
              <a:spLocks/>
            </p:cNvSpPr>
            <p:nvPr/>
          </p:nvSpPr>
          <p:spPr bwMode="auto">
            <a:xfrm>
              <a:off x="8356601" y="5421313"/>
              <a:ext cx="215900" cy="92075"/>
            </a:xfrm>
            <a:custGeom>
              <a:avLst/>
              <a:gdLst>
                <a:gd name="T0" fmla="*/ 0 w 136"/>
                <a:gd name="T1" fmla="*/ 14 h 58"/>
                <a:gd name="T2" fmla="*/ 133 w 136"/>
                <a:gd name="T3" fmla="*/ 58 h 58"/>
                <a:gd name="T4" fmla="*/ 136 w 136"/>
                <a:gd name="T5" fmla="*/ 44 h 58"/>
                <a:gd name="T6" fmla="*/ 4 w 136"/>
                <a:gd name="T7" fmla="*/ 0 h 58"/>
                <a:gd name="T8" fmla="*/ 0 w 136"/>
                <a:gd name="T9" fmla="*/ 14 h 58"/>
              </a:gdLst>
              <a:ahLst/>
              <a:cxnLst>
                <a:cxn ang="0">
                  <a:pos x="T0" y="T1"/>
                </a:cxn>
                <a:cxn ang="0">
                  <a:pos x="T2" y="T3"/>
                </a:cxn>
                <a:cxn ang="0">
                  <a:pos x="T4" y="T5"/>
                </a:cxn>
                <a:cxn ang="0">
                  <a:pos x="T6" y="T7"/>
                </a:cxn>
                <a:cxn ang="0">
                  <a:pos x="T8" y="T9"/>
                </a:cxn>
              </a:cxnLst>
              <a:rect l="0" t="0" r="r" b="b"/>
              <a:pathLst>
                <a:path w="136" h="58">
                  <a:moveTo>
                    <a:pt x="0" y="14"/>
                  </a:moveTo>
                  <a:lnTo>
                    <a:pt x="133" y="58"/>
                  </a:lnTo>
                  <a:lnTo>
                    <a:pt x="136" y="44"/>
                  </a:lnTo>
                  <a:lnTo>
                    <a:pt x="4" y="0"/>
                  </a:lnTo>
                  <a:lnTo>
                    <a:pt x="0" y="14"/>
                  </a:lnTo>
                  <a:close/>
                </a:path>
              </a:pathLst>
            </a:custGeom>
            <a:grpFill/>
            <a:ln>
              <a:noFill/>
            </a:ln>
            <a:extLst/>
          </p:spPr>
          <p:txBody>
            <a:bodyPr lIns="91464" tIns="45732" rIns="91464" bIns="45732"/>
            <a:lstStyle/>
            <a:p>
              <a:pPr>
                <a:defRPr/>
              </a:pPr>
              <a:endParaRPr lang="en-US" sz="2401"/>
            </a:p>
          </p:txBody>
        </p:sp>
        <p:sp>
          <p:nvSpPr>
            <p:cNvPr id="33" name="Freeform 9">
              <a:extLst>
                <a:ext uri="{FF2B5EF4-FFF2-40B4-BE49-F238E27FC236}"/>
              </a:extLst>
            </p:cNvPr>
            <p:cNvSpPr>
              <a:spLocks/>
            </p:cNvSpPr>
            <p:nvPr/>
          </p:nvSpPr>
          <p:spPr bwMode="auto">
            <a:xfrm>
              <a:off x="8451851" y="5076825"/>
              <a:ext cx="222250" cy="71438"/>
            </a:xfrm>
            <a:custGeom>
              <a:avLst/>
              <a:gdLst>
                <a:gd name="T0" fmla="*/ 0 w 140"/>
                <a:gd name="T1" fmla="*/ 14 h 45"/>
                <a:gd name="T2" fmla="*/ 137 w 140"/>
                <a:gd name="T3" fmla="*/ 45 h 45"/>
                <a:gd name="T4" fmla="*/ 140 w 140"/>
                <a:gd name="T5" fmla="*/ 31 h 45"/>
                <a:gd name="T6" fmla="*/ 3 w 140"/>
                <a:gd name="T7" fmla="*/ 0 h 45"/>
                <a:gd name="T8" fmla="*/ 0 w 140"/>
                <a:gd name="T9" fmla="*/ 14 h 45"/>
              </a:gdLst>
              <a:ahLst/>
              <a:cxnLst>
                <a:cxn ang="0">
                  <a:pos x="T0" y="T1"/>
                </a:cxn>
                <a:cxn ang="0">
                  <a:pos x="T2" y="T3"/>
                </a:cxn>
                <a:cxn ang="0">
                  <a:pos x="T4" y="T5"/>
                </a:cxn>
                <a:cxn ang="0">
                  <a:pos x="T6" y="T7"/>
                </a:cxn>
                <a:cxn ang="0">
                  <a:pos x="T8" y="T9"/>
                </a:cxn>
              </a:cxnLst>
              <a:rect l="0" t="0" r="r" b="b"/>
              <a:pathLst>
                <a:path w="140" h="45">
                  <a:moveTo>
                    <a:pt x="0" y="14"/>
                  </a:moveTo>
                  <a:lnTo>
                    <a:pt x="137" y="45"/>
                  </a:lnTo>
                  <a:lnTo>
                    <a:pt x="140" y="31"/>
                  </a:lnTo>
                  <a:lnTo>
                    <a:pt x="3" y="0"/>
                  </a:lnTo>
                  <a:lnTo>
                    <a:pt x="0" y="14"/>
                  </a:lnTo>
                  <a:close/>
                </a:path>
              </a:pathLst>
            </a:custGeom>
            <a:grpFill/>
            <a:ln>
              <a:noFill/>
            </a:ln>
            <a:extLst/>
          </p:spPr>
          <p:txBody>
            <a:bodyPr lIns="91464" tIns="45732" rIns="91464" bIns="45732"/>
            <a:lstStyle/>
            <a:p>
              <a:pPr>
                <a:defRPr/>
              </a:pPr>
              <a:endParaRPr lang="en-US" sz="2401"/>
            </a:p>
          </p:txBody>
        </p:sp>
        <p:sp>
          <p:nvSpPr>
            <p:cNvPr id="34" name="Freeform 10">
              <a:extLst>
                <a:ext uri="{FF2B5EF4-FFF2-40B4-BE49-F238E27FC236}"/>
              </a:extLst>
            </p:cNvPr>
            <p:cNvSpPr>
              <a:spLocks/>
            </p:cNvSpPr>
            <p:nvPr/>
          </p:nvSpPr>
          <p:spPr bwMode="auto">
            <a:xfrm>
              <a:off x="8516938" y="4727575"/>
              <a:ext cx="223838" cy="50800"/>
            </a:xfrm>
            <a:custGeom>
              <a:avLst/>
              <a:gdLst>
                <a:gd name="T0" fmla="*/ 0 w 141"/>
                <a:gd name="T1" fmla="*/ 14 h 32"/>
                <a:gd name="T2" fmla="*/ 138 w 141"/>
                <a:gd name="T3" fmla="*/ 32 h 32"/>
                <a:gd name="T4" fmla="*/ 141 w 141"/>
                <a:gd name="T5" fmla="*/ 18 h 32"/>
                <a:gd name="T6" fmla="*/ 3 w 141"/>
                <a:gd name="T7" fmla="*/ 0 h 32"/>
                <a:gd name="T8" fmla="*/ 0 w 141"/>
                <a:gd name="T9" fmla="*/ 14 h 32"/>
              </a:gdLst>
              <a:ahLst/>
              <a:cxnLst>
                <a:cxn ang="0">
                  <a:pos x="T0" y="T1"/>
                </a:cxn>
                <a:cxn ang="0">
                  <a:pos x="T2" y="T3"/>
                </a:cxn>
                <a:cxn ang="0">
                  <a:pos x="T4" y="T5"/>
                </a:cxn>
                <a:cxn ang="0">
                  <a:pos x="T6" y="T7"/>
                </a:cxn>
                <a:cxn ang="0">
                  <a:pos x="T8" y="T9"/>
                </a:cxn>
              </a:cxnLst>
              <a:rect l="0" t="0" r="r" b="b"/>
              <a:pathLst>
                <a:path w="141" h="32">
                  <a:moveTo>
                    <a:pt x="0" y="14"/>
                  </a:moveTo>
                  <a:lnTo>
                    <a:pt x="138" y="32"/>
                  </a:lnTo>
                  <a:lnTo>
                    <a:pt x="141" y="18"/>
                  </a:lnTo>
                  <a:lnTo>
                    <a:pt x="3" y="0"/>
                  </a:lnTo>
                  <a:lnTo>
                    <a:pt x="0" y="14"/>
                  </a:lnTo>
                  <a:close/>
                </a:path>
              </a:pathLst>
            </a:custGeom>
            <a:grpFill/>
            <a:ln>
              <a:noFill/>
            </a:ln>
            <a:extLst/>
          </p:spPr>
          <p:txBody>
            <a:bodyPr lIns="91464" tIns="45732" rIns="91464" bIns="45732"/>
            <a:lstStyle/>
            <a:p>
              <a:pPr>
                <a:defRPr/>
              </a:pPr>
              <a:endParaRPr lang="en-US" sz="2401"/>
            </a:p>
          </p:txBody>
        </p:sp>
        <p:sp>
          <p:nvSpPr>
            <p:cNvPr id="35" name="Freeform 11">
              <a:extLst>
                <a:ext uri="{FF2B5EF4-FFF2-40B4-BE49-F238E27FC236}"/>
              </a:extLst>
            </p:cNvPr>
            <p:cNvSpPr>
              <a:spLocks/>
            </p:cNvSpPr>
            <p:nvPr/>
          </p:nvSpPr>
          <p:spPr bwMode="auto">
            <a:xfrm>
              <a:off x="8550276" y="4370388"/>
              <a:ext cx="222250" cy="31750"/>
            </a:xfrm>
            <a:custGeom>
              <a:avLst/>
              <a:gdLst>
                <a:gd name="T0" fmla="*/ 0 w 140"/>
                <a:gd name="T1" fmla="*/ 14 h 20"/>
                <a:gd name="T2" fmla="*/ 140 w 140"/>
                <a:gd name="T3" fmla="*/ 20 h 20"/>
                <a:gd name="T4" fmla="*/ 140 w 140"/>
                <a:gd name="T5" fmla="*/ 6 h 20"/>
                <a:gd name="T6" fmla="*/ 0 w 140"/>
                <a:gd name="T7" fmla="*/ 0 h 20"/>
                <a:gd name="T8" fmla="*/ 0 w 140"/>
                <a:gd name="T9" fmla="*/ 14 h 20"/>
              </a:gdLst>
              <a:ahLst/>
              <a:cxnLst>
                <a:cxn ang="0">
                  <a:pos x="T0" y="T1"/>
                </a:cxn>
                <a:cxn ang="0">
                  <a:pos x="T2" y="T3"/>
                </a:cxn>
                <a:cxn ang="0">
                  <a:pos x="T4" y="T5"/>
                </a:cxn>
                <a:cxn ang="0">
                  <a:pos x="T6" y="T7"/>
                </a:cxn>
                <a:cxn ang="0">
                  <a:pos x="T8" y="T9"/>
                </a:cxn>
              </a:cxnLst>
              <a:rect l="0" t="0" r="r" b="b"/>
              <a:pathLst>
                <a:path w="140" h="20">
                  <a:moveTo>
                    <a:pt x="0" y="14"/>
                  </a:moveTo>
                  <a:lnTo>
                    <a:pt x="140" y="20"/>
                  </a:lnTo>
                  <a:lnTo>
                    <a:pt x="140" y="6"/>
                  </a:lnTo>
                  <a:lnTo>
                    <a:pt x="0" y="0"/>
                  </a:lnTo>
                  <a:lnTo>
                    <a:pt x="0" y="14"/>
                  </a:lnTo>
                  <a:close/>
                </a:path>
              </a:pathLst>
            </a:custGeom>
            <a:grpFill/>
            <a:ln>
              <a:noFill/>
            </a:ln>
            <a:extLst/>
          </p:spPr>
          <p:txBody>
            <a:bodyPr lIns="91464" tIns="45732" rIns="91464" bIns="45732"/>
            <a:lstStyle/>
            <a:p>
              <a:pPr>
                <a:defRPr/>
              </a:pPr>
              <a:endParaRPr lang="en-US" sz="2401"/>
            </a:p>
          </p:txBody>
        </p:sp>
        <p:sp>
          <p:nvSpPr>
            <p:cNvPr id="36" name="Freeform 12">
              <a:extLst>
                <a:ext uri="{FF2B5EF4-FFF2-40B4-BE49-F238E27FC236}"/>
              </a:extLst>
            </p:cNvPr>
            <p:cNvSpPr>
              <a:spLocks/>
            </p:cNvSpPr>
            <p:nvPr/>
          </p:nvSpPr>
          <p:spPr bwMode="auto">
            <a:xfrm>
              <a:off x="8550276" y="4003675"/>
              <a:ext cx="222250" cy="31750"/>
            </a:xfrm>
            <a:custGeom>
              <a:avLst/>
              <a:gdLst>
                <a:gd name="T0" fmla="*/ 0 w 140"/>
                <a:gd name="T1" fmla="*/ 20 h 20"/>
                <a:gd name="T2" fmla="*/ 140 w 140"/>
                <a:gd name="T3" fmla="*/ 14 h 20"/>
                <a:gd name="T4" fmla="*/ 140 w 140"/>
                <a:gd name="T5" fmla="*/ 0 h 20"/>
                <a:gd name="T6" fmla="*/ 0 w 140"/>
                <a:gd name="T7" fmla="*/ 6 h 20"/>
                <a:gd name="T8" fmla="*/ 0 w 140"/>
                <a:gd name="T9" fmla="*/ 20 h 20"/>
              </a:gdLst>
              <a:ahLst/>
              <a:cxnLst>
                <a:cxn ang="0">
                  <a:pos x="T0" y="T1"/>
                </a:cxn>
                <a:cxn ang="0">
                  <a:pos x="T2" y="T3"/>
                </a:cxn>
                <a:cxn ang="0">
                  <a:pos x="T4" y="T5"/>
                </a:cxn>
                <a:cxn ang="0">
                  <a:pos x="T6" y="T7"/>
                </a:cxn>
                <a:cxn ang="0">
                  <a:pos x="T8" y="T9"/>
                </a:cxn>
              </a:cxnLst>
              <a:rect l="0" t="0" r="r" b="b"/>
              <a:pathLst>
                <a:path w="140" h="20">
                  <a:moveTo>
                    <a:pt x="0" y="20"/>
                  </a:moveTo>
                  <a:lnTo>
                    <a:pt x="140" y="14"/>
                  </a:lnTo>
                  <a:lnTo>
                    <a:pt x="140" y="0"/>
                  </a:lnTo>
                  <a:lnTo>
                    <a:pt x="0" y="6"/>
                  </a:lnTo>
                  <a:lnTo>
                    <a:pt x="0" y="20"/>
                  </a:lnTo>
                  <a:close/>
                </a:path>
              </a:pathLst>
            </a:custGeom>
            <a:grpFill/>
            <a:ln>
              <a:noFill/>
            </a:ln>
            <a:extLst/>
          </p:spPr>
          <p:txBody>
            <a:bodyPr lIns="91464" tIns="45732" rIns="91464" bIns="45732"/>
            <a:lstStyle/>
            <a:p>
              <a:pPr>
                <a:defRPr/>
              </a:pPr>
              <a:endParaRPr lang="en-US" sz="2401"/>
            </a:p>
          </p:txBody>
        </p:sp>
        <p:sp>
          <p:nvSpPr>
            <p:cNvPr id="37" name="Freeform 13">
              <a:extLst>
                <a:ext uri="{FF2B5EF4-FFF2-40B4-BE49-F238E27FC236}"/>
              </a:extLst>
            </p:cNvPr>
            <p:cNvSpPr>
              <a:spLocks/>
            </p:cNvSpPr>
            <p:nvPr/>
          </p:nvSpPr>
          <p:spPr bwMode="auto">
            <a:xfrm>
              <a:off x="8516938" y="3625850"/>
              <a:ext cx="223838" cy="53975"/>
            </a:xfrm>
            <a:custGeom>
              <a:avLst/>
              <a:gdLst>
                <a:gd name="T0" fmla="*/ 3 w 141"/>
                <a:gd name="T1" fmla="*/ 34 h 34"/>
                <a:gd name="T2" fmla="*/ 141 w 141"/>
                <a:gd name="T3" fmla="*/ 16 h 34"/>
                <a:gd name="T4" fmla="*/ 138 w 141"/>
                <a:gd name="T5" fmla="*/ 0 h 34"/>
                <a:gd name="T6" fmla="*/ 0 w 141"/>
                <a:gd name="T7" fmla="*/ 20 h 34"/>
                <a:gd name="T8" fmla="*/ 3 w 141"/>
                <a:gd name="T9" fmla="*/ 34 h 34"/>
              </a:gdLst>
              <a:ahLst/>
              <a:cxnLst>
                <a:cxn ang="0">
                  <a:pos x="T0" y="T1"/>
                </a:cxn>
                <a:cxn ang="0">
                  <a:pos x="T2" y="T3"/>
                </a:cxn>
                <a:cxn ang="0">
                  <a:pos x="T4" y="T5"/>
                </a:cxn>
                <a:cxn ang="0">
                  <a:pos x="T6" y="T7"/>
                </a:cxn>
                <a:cxn ang="0">
                  <a:pos x="T8" y="T9"/>
                </a:cxn>
              </a:cxnLst>
              <a:rect l="0" t="0" r="r" b="b"/>
              <a:pathLst>
                <a:path w="141" h="34">
                  <a:moveTo>
                    <a:pt x="3" y="34"/>
                  </a:moveTo>
                  <a:lnTo>
                    <a:pt x="141" y="16"/>
                  </a:lnTo>
                  <a:lnTo>
                    <a:pt x="138" y="0"/>
                  </a:lnTo>
                  <a:lnTo>
                    <a:pt x="0" y="20"/>
                  </a:lnTo>
                  <a:lnTo>
                    <a:pt x="3" y="34"/>
                  </a:lnTo>
                  <a:close/>
                </a:path>
              </a:pathLst>
            </a:custGeom>
            <a:grpFill/>
            <a:ln>
              <a:noFill/>
            </a:ln>
            <a:extLst/>
          </p:spPr>
          <p:txBody>
            <a:bodyPr lIns="91464" tIns="45732" rIns="91464" bIns="45732"/>
            <a:lstStyle/>
            <a:p>
              <a:pPr>
                <a:defRPr/>
              </a:pPr>
              <a:endParaRPr lang="en-US" sz="2401"/>
            </a:p>
          </p:txBody>
        </p:sp>
        <p:sp>
          <p:nvSpPr>
            <p:cNvPr id="38" name="Freeform 14">
              <a:extLst>
                <a:ext uri="{FF2B5EF4-FFF2-40B4-BE49-F238E27FC236}"/>
              </a:extLst>
            </p:cNvPr>
            <p:cNvSpPr>
              <a:spLocks/>
            </p:cNvSpPr>
            <p:nvPr/>
          </p:nvSpPr>
          <p:spPr bwMode="auto">
            <a:xfrm>
              <a:off x="8356601" y="2892425"/>
              <a:ext cx="215900" cy="90488"/>
            </a:xfrm>
            <a:custGeom>
              <a:avLst/>
              <a:gdLst>
                <a:gd name="T0" fmla="*/ 4 w 136"/>
                <a:gd name="T1" fmla="*/ 57 h 57"/>
                <a:gd name="T2" fmla="*/ 136 w 136"/>
                <a:gd name="T3" fmla="*/ 14 h 57"/>
                <a:gd name="T4" fmla="*/ 133 w 136"/>
                <a:gd name="T5" fmla="*/ 0 h 57"/>
                <a:gd name="T6" fmla="*/ 0 w 136"/>
                <a:gd name="T7" fmla="*/ 43 h 57"/>
                <a:gd name="T8" fmla="*/ 4 w 136"/>
                <a:gd name="T9" fmla="*/ 57 h 57"/>
              </a:gdLst>
              <a:ahLst/>
              <a:cxnLst>
                <a:cxn ang="0">
                  <a:pos x="T0" y="T1"/>
                </a:cxn>
                <a:cxn ang="0">
                  <a:pos x="T2" y="T3"/>
                </a:cxn>
                <a:cxn ang="0">
                  <a:pos x="T4" y="T5"/>
                </a:cxn>
                <a:cxn ang="0">
                  <a:pos x="T6" y="T7"/>
                </a:cxn>
                <a:cxn ang="0">
                  <a:pos x="T8" y="T9"/>
                </a:cxn>
              </a:cxnLst>
              <a:rect l="0" t="0" r="r" b="b"/>
              <a:pathLst>
                <a:path w="136" h="57">
                  <a:moveTo>
                    <a:pt x="4" y="57"/>
                  </a:moveTo>
                  <a:lnTo>
                    <a:pt x="136" y="14"/>
                  </a:lnTo>
                  <a:lnTo>
                    <a:pt x="133" y="0"/>
                  </a:lnTo>
                  <a:lnTo>
                    <a:pt x="0" y="43"/>
                  </a:lnTo>
                  <a:lnTo>
                    <a:pt x="4" y="57"/>
                  </a:lnTo>
                  <a:close/>
                </a:path>
              </a:pathLst>
            </a:custGeom>
            <a:grpFill/>
            <a:ln>
              <a:noFill/>
            </a:ln>
            <a:extLst/>
          </p:spPr>
          <p:txBody>
            <a:bodyPr lIns="91464" tIns="45732" rIns="91464" bIns="45732"/>
            <a:lstStyle/>
            <a:p>
              <a:pPr>
                <a:defRPr/>
              </a:pPr>
              <a:endParaRPr lang="en-US" sz="2401"/>
            </a:p>
          </p:txBody>
        </p:sp>
        <p:sp>
          <p:nvSpPr>
            <p:cNvPr id="39" name="Freeform 15">
              <a:extLst>
                <a:ext uri="{FF2B5EF4-FFF2-40B4-BE49-F238E27FC236}"/>
              </a:extLst>
            </p:cNvPr>
            <p:cNvSpPr>
              <a:spLocks/>
            </p:cNvSpPr>
            <p:nvPr/>
          </p:nvSpPr>
          <p:spPr bwMode="auto">
            <a:xfrm>
              <a:off x="8229601" y="2540000"/>
              <a:ext cx="212725" cy="107950"/>
            </a:xfrm>
            <a:custGeom>
              <a:avLst/>
              <a:gdLst>
                <a:gd name="T0" fmla="*/ 5 w 134"/>
                <a:gd name="T1" fmla="*/ 68 h 68"/>
                <a:gd name="T2" fmla="*/ 134 w 134"/>
                <a:gd name="T3" fmla="*/ 14 h 68"/>
                <a:gd name="T4" fmla="*/ 128 w 134"/>
                <a:gd name="T5" fmla="*/ 0 h 68"/>
                <a:gd name="T6" fmla="*/ 0 w 134"/>
                <a:gd name="T7" fmla="*/ 54 h 68"/>
                <a:gd name="T8" fmla="*/ 5 w 134"/>
                <a:gd name="T9" fmla="*/ 68 h 68"/>
              </a:gdLst>
              <a:ahLst/>
              <a:cxnLst>
                <a:cxn ang="0">
                  <a:pos x="T0" y="T1"/>
                </a:cxn>
                <a:cxn ang="0">
                  <a:pos x="T2" y="T3"/>
                </a:cxn>
                <a:cxn ang="0">
                  <a:pos x="T4" y="T5"/>
                </a:cxn>
                <a:cxn ang="0">
                  <a:pos x="T6" y="T7"/>
                </a:cxn>
                <a:cxn ang="0">
                  <a:pos x="T8" y="T9"/>
                </a:cxn>
              </a:cxnLst>
              <a:rect l="0" t="0" r="r" b="b"/>
              <a:pathLst>
                <a:path w="134" h="68">
                  <a:moveTo>
                    <a:pt x="5" y="68"/>
                  </a:moveTo>
                  <a:lnTo>
                    <a:pt x="134" y="14"/>
                  </a:lnTo>
                  <a:lnTo>
                    <a:pt x="128" y="0"/>
                  </a:lnTo>
                  <a:lnTo>
                    <a:pt x="0" y="54"/>
                  </a:lnTo>
                  <a:lnTo>
                    <a:pt x="5" y="68"/>
                  </a:lnTo>
                  <a:close/>
                </a:path>
              </a:pathLst>
            </a:custGeom>
            <a:grpFill/>
            <a:ln>
              <a:noFill/>
            </a:ln>
            <a:extLst/>
          </p:spPr>
          <p:txBody>
            <a:bodyPr lIns="91464" tIns="45732" rIns="91464" bIns="45732"/>
            <a:lstStyle/>
            <a:p>
              <a:pPr>
                <a:defRPr/>
              </a:pPr>
              <a:endParaRPr lang="en-US" sz="2401"/>
            </a:p>
          </p:txBody>
        </p:sp>
        <p:sp>
          <p:nvSpPr>
            <p:cNvPr id="40" name="Freeform 16">
              <a:extLst>
                <a:ext uri="{FF2B5EF4-FFF2-40B4-BE49-F238E27FC236}"/>
              </a:extLst>
            </p:cNvPr>
            <p:cNvSpPr>
              <a:spLocks/>
            </p:cNvSpPr>
            <p:nvPr/>
          </p:nvSpPr>
          <p:spPr bwMode="auto">
            <a:xfrm>
              <a:off x="8072438" y="2200275"/>
              <a:ext cx="207963" cy="125413"/>
            </a:xfrm>
            <a:custGeom>
              <a:avLst/>
              <a:gdLst>
                <a:gd name="T0" fmla="*/ 8 w 131"/>
                <a:gd name="T1" fmla="*/ 79 h 79"/>
                <a:gd name="T2" fmla="*/ 131 w 131"/>
                <a:gd name="T3" fmla="*/ 14 h 79"/>
                <a:gd name="T4" fmla="*/ 124 w 131"/>
                <a:gd name="T5" fmla="*/ 0 h 79"/>
                <a:gd name="T6" fmla="*/ 0 w 131"/>
                <a:gd name="T7" fmla="*/ 66 h 79"/>
                <a:gd name="T8" fmla="*/ 8 w 131"/>
                <a:gd name="T9" fmla="*/ 79 h 79"/>
              </a:gdLst>
              <a:ahLst/>
              <a:cxnLst>
                <a:cxn ang="0">
                  <a:pos x="T0" y="T1"/>
                </a:cxn>
                <a:cxn ang="0">
                  <a:pos x="T2" y="T3"/>
                </a:cxn>
                <a:cxn ang="0">
                  <a:pos x="T4" y="T5"/>
                </a:cxn>
                <a:cxn ang="0">
                  <a:pos x="T6" y="T7"/>
                </a:cxn>
                <a:cxn ang="0">
                  <a:pos x="T8" y="T9"/>
                </a:cxn>
              </a:cxnLst>
              <a:rect l="0" t="0" r="r" b="b"/>
              <a:pathLst>
                <a:path w="131" h="79">
                  <a:moveTo>
                    <a:pt x="8" y="79"/>
                  </a:moveTo>
                  <a:lnTo>
                    <a:pt x="131" y="14"/>
                  </a:lnTo>
                  <a:lnTo>
                    <a:pt x="124" y="0"/>
                  </a:lnTo>
                  <a:lnTo>
                    <a:pt x="0" y="66"/>
                  </a:lnTo>
                  <a:lnTo>
                    <a:pt x="8" y="79"/>
                  </a:lnTo>
                  <a:close/>
                </a:path>
              </a:pathLst>
            </a:custGeom>
            <a:grpFill/>
            <a:ln>
              <a:noFill/>
            </a:ln>
            <a:extLst/>
          </p:spPr>
          <p:txBody>
            <a:bodyPr lIns="91464" tIns="45732" rIns="91464" bIns="45732"/>
            <a:lstStyle/>
            <a:p>
              <a:pPr>
                <a:defRPr/>
              </a:pPr>
              <a:endParaRPr lang="en-US" sz="2401"/>
            </a:p>
          </p:txBody>
        </p:sp>
        <p:sp>
          <p:nvSpPr>
            <p:cNvPr id="41" name="Freeform 17">
              <a:extLst>
                <a:ext uri="{FF2B5EF4-FFF2-40B4-BE49-F238E27FC236}"/>
              </a:extLst>
            </p:cNvPr>
            <p:cNvSpPr>
              <a:spLocks/>
            </p:cNvSpPr>
            <p:nvPr/>
          </p:nvSpPr>
          <p:spPr bwMode="auto">
            <a:xfrm>
              <a:off x="7889876" y="1876425"/>
              <a:ext cx="196850" cy="141288"/>
            </a:xfrm>
            <a:custGeom>
              <a:avLst/>
              <a:gdLst>
                <a:gd name="T0" fmla="*/ 8 w 124"/>
                <a:gd name="T1" fmla="*/ 89 h 89"/>
                <a:gd name="T2" fmla="*/ 124 w 124"/>
                <a:gd name="T3" fmla="*/ 13 h 89"/>
                <a:gd name="T4" fmla="*/ 117 w 124"/>
                <a:gd name="T5" fmla="*/ 0 h 89"/>
                <a:gd name="T6" fmla="*/ 0 w 124"/>
                <a:gd name="T7" fmla="*/ 78 h 89"/>
                <a:gd name="T8" fmla="*/ 8 w 124"/>
                <a:gd name="T9" fmla="*/ 89 h 89"/>
              </a:gdLst>
              <a:ahLst/>
              <a:cxnLst>
                <a:cxn ang="0">
                  <a:pos x="T0" y="T1"/>
                </a:cxn>
                <a:cxn ang="0">
                  <a:pos x="T2" y="T3"/>
                </a:cxn>
                <a:cxn ang="0">
                  <a:pos x="T4" y="T5"/>
                </a:cxn>
                <a:cxn ang="0">
                  <a:pos x="T6" y="T7"/>
                </a:cxn>
                <a:cxn ang="0">
                  <a:pos x="T8" y="T9"/>
                </a:cxn>
              </a:cxnLst>
              <a:rect l="0" t="0" r="r" b="b"/>
              <a:pathLst>
                <a:path w="124" h="89">
                  <a:moveTo>
                    <a:pt x="8" y="89"/>
                  </a:moveTo>
                  <a:lnTo>
                    <a:pt x="124" y="13"/>
                  </a:lnTo>
                  <a:lnTo>
                    <a:pt x="117" y="0"/>
                  </a:lnTo>
                  <a:lnTo>
                    <a:pt x="0" y="78"/>
                  </a:lnTo>
                  <a:lnTo>
                    <a:pt x="8" y="89"/>
                  </a:lnTo>
                  <a:close/>
                </a:path>
              </a:pathLst>
            </a:custGeom>
            <a:grpFill/>
            <a:ln>
              <a:noFill/>
            </a:ln>
            <a:extLst/>
          </p:spPr>
          <p:txBody>
            <a:bodyPr lIns="91464" tIns="45732" rIns="91464" bIns="45732"/>
            <a:lstStyle/>
            <a:p>
              <a:pPr>
                <a:defRPr/>
              </a:pPr>
              <a:endParaRPr lang="en-US" sz="2401"/>
            </a:p>
          </p:txBody>
        </p:sp>
        <p:sp>
          <p:nvSpPr>
            <p:cNvPr id="42" name="Freeform 18">
              <a:extLst>
                <a:ext uri="{FF2B5EF4-FFF2-40B4-BE49-F238E27FC236}"/>
              </a:extLst>
            </p:cNvPr>
            <p:cNvSpPr>
              <a:spLocks/>
            </p:cNvSpPr>
            <p:nvPr/>
          </p:nvSpPr>
          <p:spPr bwMode="auto">
            <a:xfrm>
              <a:off x="7678738" y="1574800"/>
              <a:ext cx="187325" cy="153988"/>
            </a:xfrm>
            <a:custGeom>
              <a:avLst/>
              <a:gdLst>
                <a:gd name="T0" fmla="*/ 9 w 118"/>
                <a:gd name="T1" fmla="*/ 97 h 97"/>
                <a:gd name="T2" fmla="*/ 118 w 118"/>
                <a:gd name="T3" fmla="*/ 10 h 97"/>
                <a:gd name="T4" fmla="*/ 109 w 118"/>
                <a:gd name="T5" fmla="*/ 0 h 97"/>
                <a:gd name="T6" fmla="*/ 0 w 118"/>
                <a:gd name="T7" fmla="*/ 86 h 97"/>
                <a:gd name="T8" fmla="*/ 9 w 118"/>
                <a:gd name="T9" fmla="*/ 97 h 97"/>
              </a:gdLst>
              <a:ahLst/>
              <a:cxnLst>
                <a:cxn ang="0">
                  <a:pos x="T0" y="T1"/>
                </a:cxn>
                <a:cxn ang="0">
                  <a:pos x="T2" y="T3"/>
                </a:cxn>
                <a:cxn ang="0">
                  <a:pos x="T4" y="T5"/>
                </a:cxn>
                <a:cxn ang="0">
                  <a:pos x="T6" y="T7"/>
                </a:cxn>
                <a:cxn ang="0">
                  <a:pos x="T8" y="T9"/>
                </a:cxn>
              </a:cxnLst>
              <a:rect l="0" t="0" r="r" b="b"/>
              <a:pathLst>
                <a:path w="118" h="97">
                  <a:moveTo>
                    <a:pt x="9" y="97"/>
                  </a:moveTo>
                  <a:lnTo>
                    <a:pt x="118" y="10"/>
                  </a:lnTo>
                  <a:lnTo>
                    <a:pt x="109" y="0"/>
                  </a:lnTo>
                  <a:lnTo>
                    <a:pt x="0" y="86"/>
                  </a:lnTo>
                  <a:lnTo>
                    <a:pt x="9" y="97"/>
                  </a:lnTo>
                  <a:close/>
                </a:path>
              </a:pathLst>
            </a:custGeom>
            <a:grpFill/>
            <a:ln>
              <a:noFill/>
            </a:ln>
            <a:extLst/>
          </p:spPr>
          <p:txBody>
            <a:bodyPr lIns="91464" tIns="45732" rIns="91464" bIns="45732"/>
            <a:lstStyle/>
            <a:p>
              <a:pPr>
                <a:defRPr/>
              </a:pPr>
              <a:endParaRPr lang="en-US" sz="2401"/>
            </a:p>
          </p:txBody>
        </p:sp>
        <p:sp>
          <p:nvSpPr>
            <p:cNvPr id="43" name="Freeform 19">
              <a:extLst>
                <a:ext uri="{FF2B5EF4-FFF2-40B4-BE49-F238E27FC236}"/>
              </a:extLst>
            </p:cNvPr>
            <p:cNvSpPr>
              <a:spLocks/>
            </p:cNvSpPr>
            <p:nvPr/>
          </p:nvSpPr>
          <p:spPr bwMode="auto">
            <a:xfrm>
              <a:off x="7442201" y="1289050"/>
              <a:ext cx="177800" cy="169863"/>
            </a:xfrm>
            <a:custGeom>
              <a:avLst/>
              <a:gdLst>
                <a:gd name="T0" fmla="*/ 11 w 112"/>
                <a:gd name="T1" fmla="*/ 107 h 107"/>
                <a:gd name="T2" fmla="*/ 112 w 112"/>
                <a:gd name="T3" fmla="*/ 10 h 107"/>
                <a:gd name="T4" fmla="*/ 101 w 112"/>
                <a:gd name="T5" fmla="*/ 0 h 107"/>
                <a:gd name="T6" fmla="*/ 0 w 112"/>
                <a:gd name="T7" fmla="*/ 97 h 107"/>
                <a:gd name="T8" fmla="*/ 11 w 112"/>
                <a:gd name="T9" fmla="*/ 107 h 107"/>
              </a:gdLst>
              <a:ahLst/>
              <a:cxnLst>
                <a:cxn ang="0">
                  <a:pos x="T0" y="T1"/>
                </a:cxn>
                <a:cxn ang="0">
                  <a:pos x="T2" y="T3"/>
                </a:cxn>
                <a:cxn ang="0">
                  <a:pos x="T4" y="T5"/>
                </a:cxn>
                <a:cxn ang="0">
                  <a:pos x="T6" y="T7"/>
                </a:cxn>
                <a:cxn ang="0">
                  <a:pos x="T8" y="T9"/>
                </a:cxn>
              </a:cxnLst>
              <a:rect l="0" t="0" r="r" b="b"/>
              <a:pathLst>
                <a:path w="112" h="107">
                  <a:moveTo>
                    <a:pt x="11" y="107"/>
                  </a:moveTo>
                  <a:lnTo>
                    <a:pt x="112" y="10"/>
                  </a:lnTo>
                  <a:lnTo>
                    <a:pt x="101" y="0"/>
                  </a:lnTo>
                  <a:lnTo>
                    <a:pt x="0" y="97"/>
                  </a:lnTo>
                  <a:lnTo>
                    <a:pt x="11" y="107"/>
                  </a:lnTo>
                  <a:close/>
                </a:path>
              </a:pathLst>
            </a:custGeom>
            <a:grpFill/>
            <a:ln>
              <a:noFill/>
            </a:ln>
            <a:extLst/>
          </p:spPr>
          <p:txBody>
            <a:bodyPr lIns="91464" tIns="45732" rIns="91464" bIns="45732"/>
            <a:lstStyle/>
            <a:p>
              <a:pPr>
                <a:defRPr/>
              </a:pPr>
              <a:endParaRPr lang="en-US" sz="2401"/>
            </a:p>
          </p:txBody>
        </p:sp>
        <p:sp>
          <p:nvSpPr>
            <p:cNvPr id="44" name="Freeform 20">
              <a:extLst>
                <a:ext uri="{FF2B5EF4-FFF2-40B4-BE49-F238E27FC236}"/>
              </a:extLst>
            </p:cNvPr>
            <p:cNvSpPr>
              <a:spLocks/>
            </p:cNvSpPr>
            <p:nvPr/>
          </p:nvSpPr>
          <p:spPr bwMode="auto">
            <a:xfrm>
              <a:off x="7183438" y="1030288"/>
              <a:ext cx="161925" cy="180975"/>
            </a:xfrm>
            <a:custGeom>
              <a:avLst/>
              <a:gdLst>
                <a:gd name="T0" fmla="*/ 11 w 102"/>
                <a:gd name="T1" fmla="*/ 114 h 114"/>
                <a:gd name="T2" fmla="*/ 102 w 102"/>
                <a:gd name="T3" fmla="*/ 9 h 114"/>
                <a:gd name="T4" fmla="*/ 92 w 102"/>
                <a:gd name="T5" fmla="*/ 0 h 114"/>
                <a:gd name="T6" fmla="*/ 0 w 102"/>
                <a:gd name="T7" fmla="*/ 105 h 114"/>
                <a:gd name="T8" fmla="*/ 11 w 102"/>
                <a:gd name="T9" fmla="*/ 114 h 114"/>
              </a:gdLst>
              <a:ahLst/>
              <a:cxnLst>
                <a:cxn ang="0">
                  <a:pos x="T0" y="T1"/>
                </a:cxn>
                <a:cxn ang="0">
                  <a:pos x="T2" y="T3"/>
                </a:cxn>
                <a:cxn ang="0">
                  <a:pos x="T4" y="T5"/>
                </a:cxn>
                <a:cxn ang="0">
                  <a:pos x="T6" y="T7"/>
                </a:cxn>
                <a:cxn ang="0">
                  <a:pos x="T8" y="T9"/>
                </a:cxn>
              </a:cxnLst>
              <a:rect l="0" t="0" r="r" b="b"/>
              <a:pathLst>
                <a:path w="102" h="114">
                  <a:moveTo>
                    <a:pt x="11" y="114"/>
                  </a:moveTo>
                  <a:lnTo>
                    <a:pt x="102" y="9"/>
                  </a:lnTo>
                  <a:lnTo>
                    <a:pt x="92" y="0"/>
                  </a:lnTo>
                  <a:lnTo>
                    <a:pt x="0" y="105"/>
                  </a:lnTo>
                  <a:lnTo>
                    <a:pt x="11" y="114"/>
                  </a:lnTo>
                  <a:close/>
                </a:path>
              </a:pathLst>
            </a:custGeom>
            <a:grpFill/>
            <a:ln>
              <a:noFill/>
            </a:ln>
            <a:extLst/>
          </p:spPr>
          <p:txBody>
            <a:bodyPr lIns="91464" tIns="45732" rIns="91464" bIns="45732"/>
            <a:lstStyle/>
            <a:p>
              <a:pPr>
                <a:defRPr/>
              </a:pPr>
              <a:endParaRPr lang="en-US" sz="2401"/>
            </a:p>
          </p:txBody>
        </p:sp>
        <p:sp>
          <p:nvSpPr>
            <p:cNvPr id="45" name="Freeform 21">
              <a:extLst>
                <a:ext uri="{FF2B5EF4-FFF2-40B4-BE49-F238E27FC236}"/>
              </a:extLst>
            </p:cNvPr>
            <p:cNvSpPr>
              <a:spLocks/>
            </p:cNvSpPr>
            <p:nvPr/>
          </p:nvSpPr>
          <p:spPr bwMode="auto">
            <a:xfrm>
              <a:off x="6905626" y="795338"/>
              <a:ext cx="147638" cy="192088"/>
            </a:xfrm>
            <a:custGeom>
              <a:avLst/>
              <a:gdLst>
                <a:gd name="T0" fmla="*/ 93 w 93"/>
                <a:gd name="T1" fmla="*/ 8 h 121"/>
                <a:gd name="T2" fmla="*/ 80 w 93"/>
                <a:gd name="T3" fmla="*/ 0 h 121"/>
                <a:gd name="T4" fmla="*/ 0 w 93"/>
                <a:gd name="T5" fmla="*/ 112 h 121"/>
                <a:gd name="T6" fmla="*/ 10 w 93"/>
                <a:gd name="T7" fmla="*/ 121 h 121"/>
                <a:gd name="T8" fmla="*/ 93 w 93"/>
                <a:gd name="T9" fmla="*/ 8 h 121"/>
              </a:gdLst>
              <a:ahLst/>
              <a:cxnLst>
                <a:cxn ang="0">
                  <a:pos x="T0" y="T1"/>
                </a:cxn>
                <a:cxn ang="0">
                  <a:pos x="T2" y="T3"/>
                </a:cxn>
                <a:cxn ang="0">
                  <a:pos x="T4" y="T5"/>
                </a:cxn>
                <a:cxn ang="0">
                  <a:pos x="T6" y="T7"/>
                </a:cxn>
                <a:cxn ang="0">
                  <a:pos x="T8" y="T9"/>
                </a:cxn>
              </a:cxnLst>
              <a:rect l="0" t="0" r="r" b="b"/>
              <a:pathLst>
                <a:path w="93" h="121">
                  <a:moveTo>
                    <a:pt x="93" y="8"/>
                  </a:moveTo>
                  <a:lnTo>
                    <a:pt x="80" y="0"/>
                  </a:lnTo>
                  <a:lnTo>
                    <a:pt x="0" y="112"/>
                  </a:lnTo>
                  <a:lnTo>
                    <a:pt x="10" y="121"/>
                  </a:lnTo>
                  <a:lnTo>
                    <a:pt x="93" y="8"/>
                  </a:lnTo>
                  <a:close/>
                </a:path>
              </a:pathLst>
            </a:custGeom>
            <a:grpFill/>
            <a:ln>
              <a:noFill/>
            </a:ln>
            <a:extLst/>
          </p:spPr>
          <p:txBody>
            <a:bodyPr lIns="91464" tIns="45732" rIns="91464" bIns="45732"/>
            <a:lstStyle/>
            <a:p>
              <a:pPr>
                <a:defRPr/>
              </a:pPr>
              <a:endParaRPr lang="en-US" sz="2401"/>
            </a:p>
          </p:txBody>
        </p:sp>
        <p:sp>
          <p:nvSpPr>
            <p:cNvPr id="46" name="Freeform 22">
              <a:extLst>
                <a:ext uri="{FF2B5EF4-FFF2-40B4-BE49-F238E27FC236}"/>
              </a:extLst>
            </p:cNvPr>
            <p:cNvSpPr>
              <a:spLocks/>
            </p:cNvSpPr>
            <p:nvPr/>
          </p:nvSpPr>
          <p:spPr bwMode="auto">
            <a:xfrm>
              <a:off x="6604001" y="588963"/>
              <a:ext cx="133350" cy="201613"/>
            </a:xfrm>
            <a:custGeom>
              <a:avLst/>
              <a:gdLst>
                <a:gd name="T0" fmla="*/ 84 w 84"/>
                <a:gd name="T1" fmla="*/ 8 h 127"/>
                <a:gd name="T2" fmla="*/ 72 w 84"/>
                <a:gd name="T3" fmla="*/ 0 h 127"/>
                <a:gd name="T4" fmla="*/ 0 w 84"/>
                <a:gd name="T5" fmla="*/ 119 h 127"/>
                <a:gd name="T6" fmla="*/ 13 w 84"/>
                <a:gd name="T7" fmla="*/ 127 h 127"/>
                <a:gd name="T8" fmla="*/ 84 w 84"/>
                <a:gd name="T9" fmla="*/ 8 h 127"/>
              </a:gdLst>
              <a:ahLst/>
              <a:cxnLst>
                <a:cxn ang="0">
                  <a:pos x="T0" y="T1"/>
                </a:cxn>
                <a:cxn ang="0">
                  <a:pos x="T2" y="T3"/>
                </a:cxn>
                <a:cxn ang="0">
                  <a:pos x="T4" y="T5"/>
                </a:cxn>
                <a:cxn ang="0">
                  <a:pos x="T6" y="T7"/>
                </a:cxn>
                <a:cxn ang="0">
                  <a:pos x="T8" y="T9"/>
                </a:cxn>
              </a:cxnLst>
              <a:rect l="0" t="0" r="r" b="b"/>
              <a:pathLst>
                <a:path w="84" h="127">
                  <a:moveTo>
                    <a:pt x="84" y="8"/>
                  </a:moveTo>
                  <a:lnTo>
                    <a:pt x="72" y="0"/>
                  </a:lnTo>
                  <a:lnTo>
                    <a:pt x="0" y="119"/>
                  </a:lnTo>
                  <a:lnTo>
                    <a:pt x="13" y="127"/>
                  </a:lnTo>
                  <a:lnTo>
                    <a:pt x="84" y="8"/>
                  </a:lnTo>
                  <a:close/>
                </a:path>
              </a:pathLst>
            </a:custGeom>
            <a:grpFill/>
            <a:ln>
              <a:noFill/>
            </a:ln>
            <a:extLst/>
          </p:spPr>
          <p:txBody>
            <a:bodyPr lIns="91464" tIns="45732" rIns="91464" bIns="45732"/>
            <a:lstStyle/>
            <a:p>
              <a:pPr>
                <a:defRPr/>
              </a:pPr>
              <a:endParaRPr lang="en-US" sz="2401"/>
            </a:p>
          </p:txBody>
        </p:sp>
        <p:sp>
          <p:nvSpPr>
            <p:cNvPr id="47" name="Freeform 23">
              <a:extLst>
                <a:ext uri="{FF2B5EF4-FFF2-40B4-BE49-F238E27FC236}"/>
              </a:extLst>
            </p:cNvPr>
            <p:cNvSpPr>
              <a:spLocks/>
            </p:cNvSpPr>
            <p:nvPr/>
          </p:nvSpPr>
          <p:spPr bwMode="auto">
            <a:xfrm>
              <a:off x="5961063" y="263525"/>
              <a:ext cx="98425" cy="214313"/>
            </a:xfrm>
            <a:custGeom>
              <a:avLst/>
              <a:gdLst>
                <a:gd name="T0" fmla="*/ 62 w 62"/>
                <a:gd name="T1" fmla="*/ 5 h 135"/>
                <a:gd name="T2" fmla="*/ 48 w 62"/>
                <a:gd name="T3" fmla="*/ 0 h 135"/>
                <a:gd name="T4" fmla="*/ 0 w 62"/>
                <a:gd name="T5" fmla="*/ 130 h 135"/>
                <a:gd name="T6" fmla="*/ 13 w 62"/>
                <a:gd name="T7" fmla="*/ 135 h 135"/>
                <a:gd name="T8" fmla="*/ 62 w 62"/>
                <a:gd name="T9" fmla="*/ 5 h 135"/>
              </a:gdLst>
              <a:ahLst/>
              <a:cxnLst>
                <a:cxn ang="0">
                  <a:pos x="T0" y="T1"/>
                </a:cxn>
                <a:cxn ang="0">
                  <a:pos x="T2" y="T3"/>
                </a:cxn>
                <a:cxn ang="0">
                  <a:pos x="T4" y="T5"/>
                </a:cxn>
                <a:cxn ang="0">
                  <a:pos x="T6" y="T7"/>
                </a:cxn>
                <a:cxn ang="0">
                  <a:pos x="T8" y="T9"/>
                </a:cxn>
              </a:cxnLst>
              <a:rect l="0" t="0" r="r" b="b"/>
              <a:pathLst>
                <a:path w="62" h="135">
                  <a:moveTo>
                    <a:pt x="62" y="5"/>
                  </a:moveTo>
                  <a:lnTo>
                    <a:pt x="48" y="0"/>
                  </a:lnTo>
                  <a:lnTo>
                    <a:pt x="0" y="130"/>
                  </a:lnTo>
                  <a:lnTo>
                    <a:pt x="13" y="135"/>
                  </a:lnTo>
                  <a:lnTo>
                    <a:pt x="62" y="5"/>
                  </a:lnTo>
                  <a:close/>
                </a:path>
              </a:pathLst>
            </a:custGeom>
            <a:grpFill/>
            <a:ln>
              <a:noFill/>
            </a:ln>
            <a:extLst/>
          </p:spPr>
          <p:txBody>
            <a:bodyPr lIns="91464" tIns="45732" rIns="91464" bIns="45732"/>
            <a:lstStyle/>
            <a:p>
              <a:pPr>
                <a:defRPr/>
              </a:pPr>
              <a:endParaRPr lang="en-US" sz="2401"/>
            </a:p>
          </p:txBody>
        </p:sp>
        <p:sp>
          <p:nvSpPr>
            <p:cNvPr id="48" name="Freeform 24">
              <a:extLst>
                <a:ext uri="{FF2B5EF4-FFF2-40B4-BE49-F238E27FC236}"/>
              </a:extLst>
            </p:cNvPr>
            <p:cNvSpPr>
              <a:spLocks/>
            </p:cNvSpPr>
            <p:nvPr/>
          </p:nvSpPr>
          <p:spPr bwMode="auto">
            <a:xfrm>
              <a:off x="5621338" y="147638"/>
              <a:ext cx="79375" cy="219075"/>
            </a:xfrm>
            <a:custGeom>
              <a:avLst/>
              <a:gdLst>
                <a:gd name="T0" fmla="*/ 50 w 50"/>
                <a:gd name="T1" fmla="*/ 3 h 138"/>
                <a:gd name="T2" fmla="*/ 37 w 50"/>
                <a:gd name="T3" fmla="*/ 0 h 138"/>
                <a:gd name="T4" fmla="*/ 0 w 50"/>
                <a:gd name="T5" fmla="*/ 134 h 138"/>
                <a:gd name="T6" fmla="*/ 14 w 50"/>
                <a:gd name="T7" fmla="*/ 138 h 138"/>
                <a:gd name="T8" fmla="*/ 50 w 50"/>
                <a:gd name="T9" fmla="*/ 3 h 138"/>
              </a:gdLst>
              <a:ahLst/>
              <a:cxnLst>
                <a:cxn ang="0">
                  <a:pos x="T0" y="T1"/>
                </a:cxn>
                <a:cxn ang="0">
                  <a:pos x="T2" y="T3"/>
                </a:cxn>
                <a:cxn ang="0">
                  <a:pos x="T4" y="T5"/>
                </a:cxn>
                <a:cxn ang="0">
                  <a:pos x="T6" y="T7"/>
                </a:cxn>
                <a:cxn ang="0">
                  <a:pos x="T8" y="T9"/>
                </a:cxn>
              </a:cxnLst>
              <a:rect l="0" t="0" r="r" b="b"/>
              <a:pathLst>
                <a:path w="50" h="138">
                  <a:moveTo>
                    <a:pt x="50" y="3"/>
                  </a:moveTo>
                  <a:lnTo>
                    <a:pt x="37" y="0"/>
                  </a:lnTo>
                  <a:lnTo>
                    <a:pt x="0" y="134"/>
                  </a:lnTo>
                  <a:lnTo>
                    <a:pt x="14" y="138"/>
                  </a:lnTo>
                  <a:lnTo>
                    <a:pt x="50" y="3"/>
                  </a:lnTo>
                  <a:close/>
                </a:path>
              </a:pathLst>
            </a:custGeom>
            <a:grpFill/>
            <a:ln>
              <a:noFill/>
            </a:ln>
            <a:extLst/>
          </p:spPr>
          <p:txBody>
            <a:bodyPr lIns="91464" tIns="45732" rIns="91464" bIns="45732"/>
            <a:lstStyle/>
            <a:p>
              <a:pPr>
                <a:defRPr/>
              </a:pPr>
              <a:endParaRPr lang="en-US" sz="2401"/>
            </a:p>
          </p:txBody>
        </p:sp>
        <p:sp>
          <p:nvSpPr>
            <p:cNvPr id="49" name="Freeform 25">
              <a:extLst>
                <a:ext uri="{FF2B5EF4-FFF2-40B4-BE49-F238E27FC236}"/>
              </a:extLst>
            </p:cNvPr>
            <p:cNvSpPr>
              <a:spLocks/>
            </p:cNvSpPr>
            <p:nvPr/>
          </p:nvSpPr>
          <p:spPr bwMode="auto">
            <a:xfrm>
              <a:off x="5272088" y="63500"/>
              <a:ext cx="61913" cy="222250"/>
            </a:xfrm>
            <a:custGeom>
              <a:avLst/>
              <a:gdLst>
                <a:gd name="T0" fmla="*/ 39 w 39"/>
                <a:gd name="T1" fmla="*/ 3 h 140"/>
                <a:gd name="T2" fmla="*/ 25 w 39"/>
                <a:gd name="T3" fmla="*/ 0 h 140"/>
                <a:gd name="T4" fmla="*/ 0 w 39"/>
                <a:gd name="T5" fmla="*/ 138 h 140"/>
                <a:gd name="T6" fmla="*/ 14 w 39"/>
                <a:gd name="T7" fmla="*/ 140 h 140"/>
                <a:gd name="T8" fmla="*/ 39 w 39"/>
                <a:gd name="T9" fmla="*/ 3 h 140"/>
              </a:gdLst>
              <a:ahLst/>
              <a:cxnLst>
                <a:cxn ang="0">
                  <a:pos x="T0" y="T1"/>
                </a:cxn>
                <a:cxn ang="0">
                  <a:pos x="T2" y="T3"/>
                </a:cxn>
                <a:cxn ang="0">
                  <a:pos x="T4" y="T5"/>
                </a:cxn>
                <a:cxn ang="0">
                  <a:pos x="T6" y="T7"/>
                </a:cxn>
                <a:cxn ang="0">
                  <a:pos x="T8" y="T9"/>
                </a:cxn>
              </a:cxnLst>
              <a:rect l="0" t="0" r="r" b="b"/>
              <a:pathLst>
                <a:path w="39" h="140">
                  <a:moveTo>
                    <a:pt x="39" y="3"/>
                  </a:moveTo>
                  <a:lnTo>
                    <a:pt x="25" y="0"/>
                  </a:lnTo>
                  <a:lnTo>
                    <a:pt x="0" y="138"/>
                  </a:lnTo>
                  <a:lnTo>
                    <a:pt x="14" y="140"/>
                  </a:lnTo>
                  <a:lnTo>
                    <a:pt x="39" y="3"/>
                  </a:lnTo>
                  <a:close/>
                </a:path>
              </a:pathLst>
            </a:custGeom>
            <a:grpFill/>
            <a:ln>
              <a:noFill/>
            </a:ln>
            <a:extLst/>
          </p:spPr>
          <p:txBody>
            <a:bodyPr lIns="91464" tIns="45732" rIns="91464" bIns="45732"/>
            <a:lstStyle/>
            <a:p>
              <a:pPr>
                <a:defRPr/>
              </a:pPr>
              <a:endParaRPr lang="en-US" sz="2401"/>
            </a:p>
          </p:txBody>
        </p:sp>
        <p:sp>
          <p:nvSpPr>
            <p:cNvPr id="50" name="Freeform 26">
              <a:extLst>
                <a:ext uri="{FF2B5EF4-FFF2-40B4-BE49-F238E27FC236}"/>
              </a:extLst>
            </p:cNvPr>
            <p:cNvSpPr>
              <a:spLocks/>
            </p:cNvSpPr>
            <p:nvPr/>
          </p:nvSpPr>
          <p:spPr bwMode="auto">
            <a:xfrm>
              <a:off x="4916488" y="14288"/>
              <a:ext cx="44450" cy="222250"/>
            </a:xfrm>
            <a:custGeom>
              <a:avLst/>
              <a:gdLst>
                <a:gd name="T0" fmla="*/ 28 w 28"/>
                <a:gd name="T1" fmla="*/ 2 h 140"/>
                <a:gd name="T2" fmla="*/ 13 w 28"/>
                <a:gd name="T3" fmla="*/ 0 h 140"/>
                <a:gd name="T4" fmla="*/ 0 w 28"/>
                <a:gd name="T5" fmla="*/ 140 h 140"/>
                <a:gd name="T6" fmla="*/ 14 w 28"/>
                <a:gd name="T7" fmla="*/ 140 h 140"/>
                <a:gd name="T8" fmla="*/ 28 w 28"/>
                <a:gd name="T9" fmla="*/ 2 h 140"/>
              </a:gdLst>
              <a:ahLst/>
              <a:cxnLst>
                <a:cxn ang="0">
                  <a:pos x="T0" y="T1"/>
                </a:cxn>
                <a:cxn ang="0">
                  <a:pos x="T2" y="T3"/>
                </a:cxn>
                <a:cxn ang="0">
                  <a:pos x="T4" y="T5"/>
                </a:cxn>
                <a:cxn ang="0">
                  <a:pos x="T6" y="T7"/>
                </a:cxn>
                <a:cxn ang="0">
                  <a:pos x="T8" y="T9"/>
                </a:cxn>
              </a:cxnLst>
              <a:rect l="0" t="0" r="r" b="b"/>
              <a:pathLst>
                <a:path w="28" h="140">
                  <a:moveTo>
                    <a:pt x="28" y="2"/>
                  </a:moveTo>
                  <a:lnTo>
                    <a:pt x="13" y="0"/>
                  </a:lnTo>
                  <a:lnTo>
                    <a:pt x="0" y="140"/>
                  </a:lnTo>
                  <a:lnTo>
                    <a:pt x="14" y="140"/>
                  </a:lnTo>
                  <a:lnTo>
                    <a:pt x="28" y="2"/>
                  </a:lnTo>
                  <a:close/>
                </a:path>
              </a:pathLst>
            </a:custGeom>
            <a:grpFill/>
            <a:ln>
              <a:noFill/>
            </a:ln>
            <a:extLst/>
          </p:spPr>
          <p:txBody>
            <a:bodyPr lIns="91464" tIns="45732" rIns="91464" bIns="45732"/>
            <a:lstStyle/>
            <a:p>
              <a:pPr>
                <a:defRPr/>
              </a:pPr>
              <a:endParaRPr lang="en-US" sz="2401"/>
            </a:p>
          </p:txBody>
        </p:sp>
        <p:sp>
          <p:nvSpPr>
            <p:cNvPr id="51" name="Rectangle 27">
              <a:extLst>
                <a:ext uri="{FF2B5EF4-FFF2-40B4-BE49-F238E27FC236}"/>
              </a:extLst>
            </p:cNvPr>
            <p:cNvSpPr>
              <a:spLocks noChangeArrowheads="1"/>
            </p:cNvSpPr>
            <p:nvPr/>
          </p:nvSpPr>
          <p:spPr bwMode="auto">
            <a:xfrm>
              <a:off x="4559301" y="0"/>
              <a:ext cx="25400" cy="219075"/>
            </a:xfrm>
            <a:prstGeom prst="rect">
              <a:avLst/>
            </a:prstGeom>
            <a:grpFill/>
            <a:ln>
              <a:noFill/>
            </a:ln>
            <a:extLst/>
          </p:spPr>
          <p:txBody>
            <a:bodyPr lIns="91464" tIns="45732" rIns="91464" bIns="45732"/>
            <a:lstStyle/>
            <a:p>
              <a:pPr>
                <a:defRPr/>
              </a:pPr>
              <a:endParaRPr lang="en-US" sz="2401"/>
            </a:p>
          </p:txBody>
        </p:sp>
        <p:sp>
          <p:nvSpPr>
            <p:cNvPr id="52" name="Freeform 28">
              <a:extLst>
                <a:ext uri="{FF2B5EF4-FFF2-40B4-BE49-F238E27FC236}"/>
              </a:extLst>
            </p:cNvPr>
            <p:cNvSpPr>
              <a:spLocks/>
            </p:cNvSpPr>
            <p:nvPr/>
          </p:nvSpPr>
          <p:spPr bwMode="auto">
            <a:xfrm>
              <a:off x="4183063" y="14288"/>
              <a:ext cx="44450" cy="222250"/>
            </a:xfrm>
            <a:custGeom>
              <a:avLst/>
              <a:gdLst>
                <a:gd name="T0" fmla="*/ 28 w 28"/>
                <a:gd name="T1" fmla="*/ 140 h 140"/>
                <a:gd name="T2" fmla="*/ 15 w 28"/>
                <a:gd name="T3" fmla="*/ 0 h 140"/>
                <a:gd name="T4" fmla="*/ 0 w 28"/>
                <a:gd name="T5" fmla="*/ 2 h 140"/>
                <a:gd name="T6" fmla="*/ 12 w 28"/>
                <a:gd name="T7" fmla="*/ 140 h 140"/>
                <a:gd name="T8" fmla="*/ 28 w 28"/>
                <a:gd name="T9" fmla="*/ 140 h 140"/>
              </a:gdLst>
              <a:ahLst/>
              <a:cxnLst>
                <a:cxn ang="0">
                  <a:pos x="T0" y="T1"/>
                </a:cxn>
                <a:cxn ang="0">
                  <a:pos x="T2" y="T3"/>
                </a:cxn>
                <a:cxn ang="0">
                  <a:pos x="T4" y="T5"/>
                </a:cxn>
                <a:cxn ang="0">
                  <a:pos x="T6" y="T7"/>
                </a:cxn>
                <a:cxn ang="0">
                  <a:pos x="T8" y="T9"/>
                </a:cxn>
              </a:cxnLst>
              <a:rect l="0" t="0" r="r" b="b"/>
              <a:pathLst>
                <a:path w="28" h="140">
                  <a:moveTo>
                    <a:pt x="28" y="140"/>
                  </a:moveTo>
                  <a:lnTo>
                    <a:pt x="15" y="0"/>
                  </a:lnTo>
                  <a:lnTo>
                    <a:pt x="0" y="2"/>
                  </a:lnTo>
                  <a:lnTo>
                    <a:pt x="12" y="140"/>
                  </a:lnTo>
                  <a:lnTo>
                    <a:pt x="28" y="140"/>
                  </a:lnTo>
                  <a:close/>
                </a:path>
              </a:pathLst>
            </a:custGeom>
            <a:grpFill/>
            <a:ln>
              <a:noFill/>
            </a:ln>
            <a:extLst/>
          </p:spPr>
          <p:txBody>
            <a:bodyPr lIns="91464" tIns="45732" rIns="91464" bIns="45732"/>
            <a:lstStyle/>
            <a:p>
              <a:pPr>
                <a:defRPr/>
              </a:pPr>
              <a:endParaRPr lang="en-US" sz="2401"/>
            </a:p>
          </p:txBody>
        </p:sp>
        <p:sp>
          <p:nvSpPr>
            <p:cNvPr id="53" name="Freeform 29">
              <a:extLst>
                <a:ext uri="{FF2B5EF4-FFF2-40B4-BE49-F238E27FC236}"/>
              </a:extLst>
            </p:cNvPr>
            <p:cNvSpPr>
              <a:spLocks/>
            </p:cNvSpPr>
            <p:nvPr/>
          </p:nvSpPr>
          <p:spPr bwMode="auto">
            <a:xfrm>
              <a:off x="3810001" y="63500"/>
              <a:ext cx="61913" cy="222250"/>
            </a:xfrm>
            <a:custGeom>
              <a:avLst/>
              <a:gdLst>
                <a:gd name="T0" fmla="*/ 39 w 39"/>
                <a:gd name="T1" fmla="*/ 138 h 140"/>
                <a:gd name="T2" fmla="*/ 14 w 39"/>
                <a:gd name="T3" fmla="*/ 0 h 140"/>
                <a:gd name="T4" fmla="*/ 0 w 39"/>
                <a:gd name="T5" fmla="*/ 3 h 140"/>
                <a:gd name="T6" fmla="*/ 25 w 39"/>
                <a:gd name="T7" fmla="*/ 140 h 140"/>
                <a:gd name="T8" fmla="*/ 39 w 39"/>
                <a:gd name="T9" fmla="*/ 138 h 140"/>
              </a:gdLst>
              <a:ahLst/>
              <a:cxnLst>
                <a:cxn ang="0">
                  <a:pos x="T0" y="T1"/>
                </a:cxn>
                <a:cxn ang="0">
                  <a:pos x="T2" y="T3"/>
                </a:cxn>
                <a:cxn ang="0">
                  <a:pos x="T4" y="T5"/>
                </a:cxn>
                <a:cxn ang="0">
                  <a:pos x="T6" y="T7"/>
                </a:cxn>
                <a:cxn ang="0">
                  <a:pos x="T8" y="T9"/>
                </a:cxn>
              </a:cxnLst>
              <a:rect l="0" t="0" r="r" b="b"/>
              <a:pathLst>
                <a:path w="39" h="140">
                  <a:moveTo>
                    <a:pt x="39" y="138"/>
                  </a:moveTo>
                  <a:lnTo>
                    <a:pt x="14" y="0"/>
                  </a:lnTo>
                  <a:lnTo>
                    <a:pt x="0" y="3"/>
                  </a:lnTo>
                  <a:lnTo>
                    <a:pt x="25" y="140"/>
                  </a:lnTo>
                  <a:lnTo>
                    <a:pt x="39" y="138"/>
                  </a:lnTo>
                  <a:close/>
                </a:path>
              </a:pathLst>
            </a:custGeom>
            <a:grpFill/>
            <a:ln>
              <a:noFill/>
            </a:ln>
            <a:extLst/>
          </p:spPr>
          <p:txBody>
            <a:bodyPr lIns="91464" tIns="45732" rIns="91464" bIns="45732"/>
            <a:lstStyle/>
            <a:p>
              <a:pPr>
                <a:defRPr/>
              </a:pPr>
              <a:endParaRPr lang="en-US" sz="2401"/>
            </a:p>
          </p:txBody>
        </p:sp>
        <p:sp>
          <p:nvSpPr>
            <p:cNvPr id="54" name="Freeform 30">
              <a:extLst>
                <a:ext uri="{FF2B5EF4-FFF2-40B4-BE49-F238E27FC236}"/>
              </a:extLst>
            </p:cNvPr>
            <p:cNvSpPr>
              <a:spLocks/>
            </p:cNvSpPr>
            <p:nvPr/>
          </p:nvSpPr>
          <p:spPr bwMode="auto">
            <a:xfrm>
              <a:off x="3443288" y="147638"/>
              <a:ext cx="79375" cy="219075"/>
            </a:xfrm>
            <a:custGeom>
              <a:avLst/>
              <a:gdLst>
                <a:gd name="T0" fmla="*/ 50 w 50"/>
                <a:gd name="T1" fmla="*/ 134 h 138"/>
                <a:gd name="T2" fmla="*/ 13 w 50"/>
                <a:gd name="T3" fmla="*/ 0 h 138"/>
                <a:gd name="T4" fmla="*/ 0 w 50"/>
                <a:gd name="T5" fmla="*/ 3 h 138"/>
                <a:gd name="T6" fmla="*/ 36 w 50"/>
                <a:gd name="T7" fmla="*/ 138 h 138"/>
                <a:gd name="T8" fmla="*/ 50 w 50"/>
                <a:gd name="T9" fmla="*/ 134 h 138"/>
              </a:gdLst>
              <a:ahLst/>
              <a:cxnLst>
                <a:cxn ang="0">
                  <a:pos x="T0" y="T1"/>
                </a:cxn>
                <a:cxn ang="0">
                  <a:pos x="T2" y="T3"/>
                </a:cxn>
                <a:cxn ang="0">
                  <a:pos x="T4" y="T5"/>
                </a:cxn>
                <a:cxn ang="0">
                  <a:pos x="T6" y="T7"/>
                </a:cxn>
                <a:cxn ang="0">
                  <a:pos x="T8" y="T9"/>
                </a:cxn>
              </a:cxnLst>
              <a:rect l="0" t="0" r="r" b="b"/>
              <a:pathLst>
                <a:path w="50" h="138">
                  <a:moveTo>
                    <a:pt x="50" y="134"/>
                  </a:moveTo>
                  <a:lnTo>
                    <a:pt x="13" y="0"/>
                  </a:lnTo>
                  <a:lnTo>
                    <a:pt x="0" y="3"/>
                  </a:lnTo>
                  <a:lnTo>
                    <a:pt x="36" y="138"/>
                  </a:lnTo>
                  <a:lnTo>
                    <a:pt x="50" y="134"/>
                  </a:lnTo>
                  <a:close/>
                </a:path>
              </a:pathLst>
            </a:custGeom>
            <a:grpFill/>
            <a:ln>
              <a:noFill/>
            </a:ln>
            <a:extLst/>
          </p:spPr>
          <p:txBody>
            <a:bodyPr lIns="91464" tIns="45732" rIns="91464" bIns="45732"/>
            <a:lstStyle/>
            <a:p>
              <a:pPr>
                <a:defRPr/>
              </a:pPr>
              <a:endParaRPr lang="en-US" sz="2401"/>
            </a:p>
          </p:txBody>
        </p:sp>
        <p:sp>
          <p:nvSpPr>
            <p:cNvPr id="55" name="Freeform 31">
              <a:extLst>
                <a:ext uri="{FF2B5EF4-FFF2-40B4-BE49-F238E27FC236}"/>
              </a:extLst>
            </p:cNvPr>
            <p:cNvSpPr>
              <a:spLocks/>
            </p:cNvSpPr>
            <p:nvPr/>
          </p:nvSpPr>
          <p:spPr bwMode="auto">
            <a:xfrm>
              <a:off x="3084513" y="263525"/>
              <a:ext cx="98425" cy="214313"/>
            </a:xfrm>
            <a:custGeom>
              <a:avLst/>
              <a:gdLst>
                <a:gd name="T0" fmla="*/ 62 w 62"/>
                <a:gd name="T1" fmla="*/ 130 h 135"/>
                <a:gd name="T2" fmla="*/ 14 w 62"/>
                <a:gd name="T3" fmla="*/ 0 h 135"/>
                <a:gd name="T4" fmla="*/ 0 w 62"/>
                <a:gd name="T5" fmla="*/ 5 h 135"/>
                <a:gd name="T6" fmla="*/ 49 w 62"/>
                <a:gd name="T7" fmla="*/ 135 h 135"/>
                <a:gd name="T8" fmla="*/ 62 w 62"/>
                <a:gd name="T9" fmla="*/ 130 h 135"/>
              </a:gdLst>
              <a:ahLst/>
              <a:cxnLst>
                <a:cxn ang="0">
                  <a:pos x="T0" y="T1"/>
                </a:cxn>
                <a:cxn ang="0">
                  <a:pos x="T2" y="T3"/>
                </a:cxn>
                <a:cxn ang="0">
                  <a:pos x="T4" y="T5"/>
                </a:cxn>
                <a:cxn ang="0">
                  <a:pos x="T6" y="T7"/>
                </a:cxn>
                <a:cxn ang="0">
                  <a:pos x="T8" y="T9"/>
                </a:cxn>
              </a:cxnLst>
              <a:rect l="0" t="0" r="r" b="b"/>
              <a:pathLst>
                <a:path w="62" h="135">
                  <a:moveTo>
                    <a:pt x="62" y="130"/>
                  </a:moveTo>
                  <a:lnTo>
                    <a:pt x="14" y="0"/>
                  </a:lnTo>
                  <a:lnTo>
                    <a:pt x="0" y="5"/>
                  </a:lnTo>
                  <a:lnTo>
                    <a:pt x="49" y="135"/>
                  </a:lnTo>
                  <a:lnTo>
                    <a:pt x="62" y="130"/>
                  </a:lnTo>
                  <a:close/>
                </a:path>
              </a:pathLst>
            </a:custGeom>
            <a:grpFill/>
            <a:ln>
              <a:noFill/>
            </a:ln>
            <a:extLst/>
          </p:spPr>
          <p:txBody>
            <a:bodyPr lIns="91464" tIns="45732" rIns="91464" bIns="45732"/>
            <a:lstStyle/>
            <a:p>
              <a:pPr>
                <a:defRPr/>
              </a:pPr>
              <a:endParaRPr lang="en-US" sz="2401"/>
            </a:p>
          </p:txBody>
        </p:sp>
        <p:sp>
          <p:nvSpPr>
            <p:cNvPr id="56" name="Freeform 32">
              <a:extLst>
                <a:ext uri="{FF2B5EF4-FFF2-40B4-BE49-F238E27FC236}"/>
              </a:extLst>
            </p:cNvPr>
            <p:cNvSpPr>
              <a:spLocks/>
            </p:cNvSpPr>
            <p:nvPr/>
          </p:nvSpPr>
          <p:spPr bwMode="auto">
            <a:xfrm>
              <a:off x="2406651" y="588963"/>
              <a:ext cx="133350" cy="201613"/>
            </a:xfrm>
            <a:custGeom>
              <a:avLst/>
              <a:gdLst>
                <a:gd name="T0" fmla="*/ 84 w 84"/>
                <a:gd name="T1" fmla="*/ 119 h 127"/>
                <a:gd name="T2" fmla="*/ 12 w 84"/>
                <a:gd name="T3" fmla="*/ 0 h 127"/>
                <a:gd name="T4" fmla="*/ 0 w 84"/>
                <a:gd name="T5" fmla="*/ 8 h 127"/>
                <a:gd name="T6" fmla="*/ 71 w 84"/>
                <a:gd name="T7" fmla="*/ 127 h 127"/>
                <a:gd name="T8" fmla="*/ 84 w 84"/>
                <a:gd name="T9" fmla="*/ 119 h 127"/>
              </a:gdLst>
              <a:ahLst/>
              <a:cxnLst>
                <a:cxn ang="0">
                  <a:pos x="T0" y="T1"/>
                </a:cxn>
                <a:cxn ang="0">
                  <a:pos x="T2" y="T3"/>
                </a:cxn>
                <a:cxn ang="0">
                  <a:pos x="T4" y="T5"/>
                </a:cxn>
                <a:cxn ang="0">
                  <a:pos x="T6" y="T7"/>
                </a:cxn>
                <a:cxn ang="0">
                  <a:pos x="T8" y="T9"/>
                </a:cxn>
              </a:cxnLst>
              <a:rect l="0" t="0" r="r" b="b"/>
              <a:pathLst>
                <a:path w="84" h="127">
                  <a:moveTo>
                    <a:pt x="84" y="119"/>
                  </a:moveTo>
                  <a:lnTo>
                    <a:pt x="12" y="0"/>
                  </a:lnTo>
                  <a:lnTo>
                    <a:pt x="0" y="8"/>
                  </a:lnTo>
                  <a:lnTo>
                    <a:pt x="71" y="127"/>
                  </a:lnTo>
                  <a:lnTo>
                    <a:pt x="84" y="119"/>
                  </a:lnTo>
                  <a:close/>
                </a:path>
              </a:pathLst>
            </a:custGeom>
            <a:grpFill/>
            <a:ln>
              <a:noFill/>
            </a:ln>
            <a:extLst/>
          </p:spPr>
          <p:txBody>
            <a:bodyPr lIns="91464" tIns="45732" rIns="91464" bIns="45732"/>
            <a:lstStyle/>
            <a:p>
              <a:pPr>
                <a:defRPr/>
              </a:pPr>
              <a:endParaRPr lang="en-US" sz="2401"/>
            </a:p>
          </p:txBody>
        </p:sp>
        <p:sp>
          <p:nvSpPr>
            <p:cNvPr id="57" name="Freeform 33">
              <a:extLst>
                <a:ext uri="{FF2B5EF4-FFF2-40B4-BE49-F238E27FC236}"/>
              </a:extLst>
            </p:cNvPr>
            <p:cNvSpPr>
              <a:spLocks/>
            </p:cNvSpPr>
            <p:nvPr/>
          </p:nvSpPr>
          <p:spPr bwMode="auto">
            <a:xfrm>
              <a:off x="2090738" y="795338"/>
              <a:ext cx="147638" cy="192088"/>
            </a:xfrm>
            <a:custGeom>
              <a:avLst/>
              <a:gdLst>
                <a:gd name="T0" fmla="*/ 93 w 93"/>
                <a:gd name="T1" fmla="*/ 112 h 121"/>
                <a:gd name="T2" fmla="*/ 13 w 93"/>
                <a:gd name="T3" fmla="*/ 0 h 121"/>
                <a:gd name="T4" fmla="*/ 0 w 93"/>
                <a:gd name="T5" fmla="*/ 8 h 121"/>
                <a:gd name="T6" fmla="*/ 83 w 93"/>
                <a:gd name="T7" fmla="*/ 121 h 121"/>
                <a:gd name="T8" fmla="*/ 93 w 93"/>
                <a:gd name="T9" fmla="*/ 112 h 121"/>
              </a:gdLst>
              <a:ahLst/>
              <a:cxnLst>
                <a:cxn ang="0">
                  <a:pos x="T0" y="T1"/>
                </a:cxn>
                <a:cxn ang="0">
                  <a:pos x="T2" y="T3"/>
                </a:cxn>
                <a:cxn ang="0">
                  <a:pos x="T4" y="T5"/>
                </a:cxn>
                <a:cxn ang="0">
                  <a:pos x="T6" y="T7"/>
                </a:cxn>
                <a:cxn ang="0">
                  <a:pos x="T8" y="T9"/>
                </a:cxn>
              </a:cxnLst>
              <a:rect l="0" t="0" r="r" b="b"/>
              <a:pathLst>
                <a:path w="93" h="121">
                  <a:moveTo>
                    <a:pt x="93" y="112"/>
                  </a:moveTo>
                  <a:lnTo>
                    <a:pt x="13" y="0"/>
                  </a:lnTo>
                  <a:lnTo>
                    <a:pt x="0" y="8"/>
                  </a:lnTo>
                  <a:lnTo>
                    <a:pt x="83" y="121"/>
                  </a:lnTo>
                  <a:lnTo>
                    <a:pt x="93" y="112"/>
                  </a:lnTo>
                  <a:close/>
                </a:path>
              </a:pathLst>
            </a:custGeom>
            <a:grpFill/>
            <a:ln>
              <a:noFill/>
            </a:ln>
            <a:extLst/>
          </p:spPr>
          <p:txBody>
            <a:bodyPr lIns="91464" tIns="45732" rIns="91464" bIns="45732"/>
            <a:lstStyle/>
            <a:p>
              <a:pPr>
                <a:defRPr/>
              </a:pPr>
              <a:endParaRPr lang="en-US" sz="2401"/>
            </a:p>
          </p:txBody>
        </p:sp>
        <p:sp>
          <p:nvSpPr>
            <p:cNvPr id="58" name="Freeform 34">
              <a:extLst>
                <a:ext uri="{FF2B5EF4-FFF2-40B4-BE49-F238E27FC236}"/>
              </a:extLst>
            </p:cNvPr>
            <p:cNvSpPr>
              <a:spLocks/>
            </p:cNvSpPr>
            <p:nvPr/>
          </p:nvSpPr>
          <p:spPr bwMode="auto">
            <a:xfrm>
              <a:off x="1798638" y="1030288"/>
              <a:ext cx="161925" cy="180975"/>
            </a:xfrm>
            <a:custGeom>
              <a:avLst/>
              <a:gdLst>
                <a:gd name="T0" fmla="*/ 102 w 102"/>
                <a:gd name="T1" fmla="*/ 105 h 114"/>
                <a:gd name="T2" fmla="*/ 10 w 102"/>
                <a:gd name="T3" fmla="*/ 0 h 114"/>
                <a:gd name="T4" fmla="*/ 0 w 102"/>
                <a:gd name="T5" fmla="*/ 9 h 114"/>
                <a:gd name="T6" fmla="*/ 91 w 102"/>
                <a:gd name="T7" fmla="*/ 114 h 114"/>
                <a:gd name="T8" fmla="*/ 102 w 102"/>
                <a:gd name="T9" fmla="*/ 105 h 114"/>
              </a:gdLst>
              <a:ahLst/>
              <a:cxnLst>
                <a:cxn ang="0">
                  <a:pos x="T0" y="T1"/>
                </a:cxn>
                <a:cxn ang="0">
                  <a:pos x="T2" y="T3"/>
                </a:cxn>
                <a:cxn ang="0">
                  <a:pos x="T4" y="T5"/>
                </a:cxn>
                <a:cxn ang="0">
                  <a:pos x="T6" y="T7"/>
                </a:cxn>
                <a:cxn ang="0">
                  <a:pos x="T8" y="T9"/>
                </a:cxn>
              </a:cxnLst>
              <a:rect l="0" t="0" r="r" b="b"/>
              <a:pathLst>
                <a:path w="102" h="114">
                  <a:moveTo>
                    <a:pt x="102" y="105"/>
                  </a:moveTo>
                  <a:lnTo>
                    <a:pt x="10" y="0"/>
                  </a:lnTo>
                  <a:lnTo>
                    <a:pt x="0" y="9"/>
                  </a:lnTo>
                  <a:lnTo>
                    <a:pt x="91" y="114"/>
                  </a:lnTo>
                  <a:lnTo>
                    <a:pt x="102" y="105"/>
                  </a:lnTo>
                  <a:close/>
                </a:path>
              </a:pathLst>
            </a:custGeom>
            <a:grpFill/>
            <a:ln>
              <a:noFill/>
            </a:ln>
            <a:extLst/>
          </p:spPr>
          <p:txBody>
            <a:bodyPr lIns="91464" tIns="45732" rIns="91464" bIns="45732"/>
            <a:lstStyle/>
            <a:p>
              <a:pPr>
                <a:defRPr/>
              </a:pPr>
              <a:endParaRPr lang="en-US" sz="2401"/>
            </a:p>
          </p:txBody>
        </p:sp>
        <p:sp>
          <p:nvSpPr>
            <p:cNvPr id="59" name="Freeform 35">
              <a:extLst>
                <a:ext uri="{FF2B5EF4-FFF2-40B4-BE49-F238E27FC236}"/>
              </a:extLst>
            </p:cNvPr>
            <p:cNvSpPr>
              <a:spLocks/>
            </p:cNvSpPr>
            <p:nvPr/>
          </p:nvSpPr>
          <p:spPr bwMode="auto">
            <a:xfrm>
              <a:off x="1524001" y="1289050"/>
              <a:ext cx="177800" cy="169863"/>
            </a:xfrm>
            <a:custGeom>
              <a:avLst/>
              <a:gdLst>
                <a:gd name="T0" fmla="*/ 112 w 112"/>
                <a:gd name="T1" fmla="*/ 97 h 107"/>
                <a:gd name="T2" fmla="*/ 11 w 112"/>
                <a:gd name="T3" fmla="*/ 0 h 107"/>
                <a:gd name="T4" fmla="*/ 0 w 112"/>
                <a:gd name="T5" fmla="*/ 10 h 107"/>
                <a:gd name="T6" fmla="*/ 101 w 112"/>
                <a:gd name="T7" fmla="*/ 107 h 107"/>
                <a:gd name="T8" fmla="*/ 112 w 112"/>
                <a:gd name="T9" fmla="*/ 97 h 107"/>
              </a:gdLst>
              <a:ahLst/>
              <a:cxnLst>
                <a:cxn ang="0">
                  <a:pos x="T0" y="T1"/>
                </a:cxn>
                <a:cxn ang="0">
                  <a:pos x="T2" y="T3"/>
                </a:cxn>
                <a:cxn ang="0">
                  <a:pos x="T4" y="T5"/>
                </a:cxn>
                <a:cxn ang="0">
                  <a:pos x="T6" y="T7"/>
                </a:cxn>
                <a:cxn ang="0">
                  <a:pos x="T8" y="T9"/>
                </a:cxn>
              </a:cxnLst>
              <a:rect l="0" t="0" r="r" b="b"/>
              <a:pathLst>
                <a:path w="112" h="107">
                  <a:moveTo>
                    <a:pt x="112" y="97"/>
                  </a:moveTo>
                  <a:lnTo>
                    <a:pt x="11" y="0"/>
                  </a:lnTo>
                  <a:lnTo>
                    <a:pt x="0" y="10"/>
                  </a:lnTo>
                  <a:lnTo>
                    <a:pt x="101" y="107"/>
                  </a:lnTo>
                  <a:lnTo>
                    <a:pt x="112" y="97"/>
                  </a:lnTo>
                  <a:close/>
                </a:path>
              </a:pathLst>
            </a:custGeom>
            <a:grpFill/>
            <a:ln>
              <a:noFill/>
            </a:ln>
            <a:extLst/>
          </p:spPr>
          <p:txBody>
            <a:bodyPr lIns="91464" tIns="45732" rIns="91464" bIns="45732"/>
            <a:lstStyle/>
            <a:p>
              <a:pPr>
                <a:defRPr/>
              </a:pPr>
              <a:endParaRPr lang="en-US" sz="2401"/>
            </a:p>
          </p:txBody>
        </p:sp>
        <p:sp>
          <p:nvSpPr>
            <p:cNvPr id="60" name="Freeform 36">
              <a:extLst>
                <a:ext uri="{FF2B5EF4-FFF2-40B4-BE49-F238E27FC236}"/>
              </a:extLst>
            </p:cNvPr>
            <p:cNvSpPr>
              <a:spLocks/>
            </p:cNvSpPr>
            <p:nvPr/>
          </p:nvSpPr>
          <p:spPr bwMode="auto">
            <a:xfrm>
              <a:off x="1277938" y="1574800"/>
              <a:ext cx="187325" cy="153988"/>
            </a:xfrm>
            <a:custGeom>
              <a:avLst/>
              <a:gdLst>
                <a:gd name="T0" fmla="*/ 118 w 118"/>
                <a:gd name="T1" fmla="*/ 86 h 97"/>
                <a:gd name="T2" fmla="*/ 9 w 118"/>
                <a:gd name="T3" fmla="*/ 0 h 97"/>
                <a:gd name="T4" fmla="*/ 0 w 118"/>
                <a:gd name="T5" fmla="*/ 10 h 97"/>
                <a:gd name="T6" fmla="*/ 109 w 118"/>
                <a:gd name="T7" fmla="*/ 97 h 97"/>
                <a:gd name="T8" fmla="*/ 118 w 118"/>
                <a:gd name="T9" fmla="*/ 86 h 97"/>
              </a:gdLst>
              <a:ahLst/>
              <a:cxnLst>
                <a:cxn ang="0">
                  <a:pos x="T0" y="T1"/>
                </a:cxn>
                <a:cxn ang="0">
                  <a:pos x="T2" y="T3"/>
                </a:cxn>
                <a:cxn ang="0">
                  <a:pos x="T4" y="T5"/>
                </a:cxn>
                <a:cxn ang="0">
                  <a:pos x="T6" y="T7"/>
                </a:cxn>
                <a:cxn ang="0">
                  <a:pos x="T8" y="T9"/>
                </a:cxn>
              </a:cxnLst>
              <a:rect l="0" t="0" r="r" b="b"/>
              <a:pathLst>
                <a:path w="118" h="97">
                  <a:moveTo>
                    <a:pt x="118" y="86"/>
                  </a:moveTo>
                  <a:lnTo>
                    <a:pt x="9" y="0"/>
                  </a:lnTo>
                  <a:lnTo>
                    <a:pt x="0" y="10"/>
                  </a:lnTo>
                  <a:lnTo>
                    <a:pt x="109" y="97"/>
                  </a:lnTo>
                  <a:lnTo>
                    <a:pt x="118" y="86"/>
                  </a:lnTo>
                  <a:close/>
                </a:path>
              </a:pathLst>
            </a:custGeom>
            <a:grpFill/>
            <a:ln>
              <a:noFill/>
            </a:ln>
            <a:extLst/>
          </p:spPr>
          <p:txBody>
            <a:bodyPr lIns="91464" tIns="45732" rIns="91464" bIns="45732"/>
            <a:lstStyle/>
            <a:p>
              <a:pPr>
                <a:defRPr/>
              </a:pPr>
              <a:endParaRPr lang="en-US" sz="2401"/>
            </a:p>
          </p:txBody>
        </p:sp>
        <p:sp>
          <p:nvSpPr>
            <p:cNvPr id="61" name="Freeform 37">
              <a:extLst>
                <a:ext uri="{FF2B5EF4-FFF2-40B4-BE49-F238E27FC236}"/>
              </a:extLst>
            </p:cNvPr>
            <p:cNvSpPr>
              <a:spLocks/>
            </p:cNvSpPr>
            <p:nvPr/>
          </p:nvSpPr>
          <p:spPr bwMode="auto">
            <a:xfrm>
              <a:off x="1057276" y="1876425"/>
              <a:ext cx="196850" cy="141288"/>
            </a:xfrm>
            <a:custGeom>
              <a:avLst/>
              <a:gdLst>
                <a:gd name="T0" fmla="*/ 124 w 124"/>
                <a:gd name="T1" fmla="*/ 78 h 89"/>
                <a:gd name="T2" fmla="*/ 7 w 124"/>
                <a:gd name="T3" fmla="*/ 0 h 89"/>
                <a:gd name="T4" fmla="*/ 0 w 124"/>
                <a:gd name="T5" fmla="*/ 13 h 89"/>
                <a:gd name="T6" fmla="*/ 116 w 124"/>
                <a:gd name="T7" fmla="*/ 89 h 89"/>
                <a:gd name="T8" fmla="*/ 124 w 124"/>
                <a:gd name="T9" fmla="*/ 78 h 89"/>
              </a:gdLst>
              <a:ahLst/>
              <a:cxnLst>
                <a:cxn ang="0">
                  <a:pos x="T0" y="T1"/>
                </a:cxn>
                <a:cxn ang="0">
                  <a:pos x="T2" y="T3"/>
                </a:cxn>
                <a:cxn ang="0">
                  <a:pos x="T4" y="T5"/>
                </a:cxn>
                <a:cxn ang="0">
                  <a:pos x="T6" y="T7"/>
                </a:cxn>
                <a:cxn ang="0">
                  <a:pos x="T8" y="T9"/>
                </a:cxn>
              </a:cxnLst>
              <a:rect l="0" t="0" r="r" b="b"/>
              <a:pathLst>
                <a:path w="124" h="89">
                  <a:moveTo>
                    <a:pt x="124" y="78"/>
                  </a:moveTo>
                  <a:lnTo>
                    <a:pt x="7" y="0"/>
                  </a:lnTo>
                  <a:lnTo>
                    <a:pt x="0" y="13"/>
                  </a:lnTo>
                  <a:lnTo>
                    <a:pt x="116" y="89"/>
                  </a:lnTo>
                  <a:lnTo>
                    <a:pt x="124" y="78"/>
                  </a:lnTo>
                  <a:close/>
                </a:path>
              </a:pathLst>
            </a:custGeom>
            <a:grpFill/>
            <a:ln>
              <a:noFill/>
            </a:ln>
            <a:extLst/>
          </p:spPr>
          <p:txBody>
            <a:bodyPr lIns="91464" tIns="45732" rIns="91464" bIns="45732"/>
            <a:lstStyle/>
            <a:p>
              <a:pPr>
                <a:defRPr/>
              </a:pPr>
              <a:endParaRPr lang="en-US" sz="2401"/>
            </a:p>
          </p:txBody>
        </p:sp>
        <p:sp>
          <p:nvSpPr>
            <p:cNvPr id="62" name="Freeform 38">
              <a:extLst>
                <a:ext uri="{FF2B5EF4-FFF2-40B4-BE49-F238E27FC236}"/>
              </a:extLst>
            </p:cNvPr>
            <p:cNvSpPr>
              <a:spLocks/>
            </p:cNvSpPr>
            <p:nvPr/>
          </p:nvSpPr>
          <p:spPr bwMode="auto">
            <a:xfrm>
              <a:off x="863601" y="2200275"/>
              <a:ext cx="207963" cy="125413"/>
            </a:xfrm>
            <a:custGeom>
              <a:avLst/>
              <a:gdLst>
                <a:gd name="T0" fmla="*/ 131 w 131"/>
                <a:gd name="T1" fmla="*/ 66 h 79"/>
                <a:gd name="T2" fmla="*/ 7 w 131"/>
                <a:gd name="T3" fmla="*/ 0 h 79"/>
                <a:gd name="T4" fmla="*/ 0 w 131"/>
                <a:gd name="T5" fmla="*/ 14 h 79"/>
                <a:gd name="T6" fmla="*/ 123 w 131"/>
                <a:gd name="T7" fmla="*/ 79 h 79"/>
                <a:gd name="T8" fmla="*/ 131 w 131"/>
                <a:gd name="T9" fmla="*/ 66 h 79"/>
              </a:gdLst>
              <a:ahLst/>
              <a:cxnLst>
                <a:cxn ang="0">
                  <a:pos x="T0" y="T1"/>
                </a:cxn>
                <a:cxn ang="0">
                  <a:pos x="T2" y="T3"/>
                </a:cxn>
                <a:cxn ang="0">
                  <a:pos x="T4" y="T5"/>
                </a:cxn>
                <a:cxn ang="0">
                  <a:pos x="T6" y="T7"/>
                </a:cxn>
                <a:cxn ang="0">
                  <a:pos x="T8" y="T9"/>
                </a:cxn>
              </a:cxnLst>
              <a:rect l="0" t="0" r="r" b="b"/>
              <a:pathLst>
                <a:path w="131" h="79">
                  <a:moveTo>
                    <a:pt x="131" y="66"/>
                  </a:moveTo>
                  <a:lnTo>
                    <a:pt x="7" y="0"/>
                  </a:lnTo>
                  <a:lnTo>
                    <a:pt x="0" y="14"/>
                  </a:lnTo>
                  <a:lnTo>
                    <a:pt x="123" y="79"/>
                  </a:lnTo>
                  <a:lnTo>
                    <a:pt x="131" y="66"/>
                  </a:lnTo>
                  <a:close/>
                </a:path>
              </a:pathLst>
            </a:custGeom>
            <a:grpFill/>
            <a:ln>
              <a:noFill/>
            </a:ln>
            <a:extLst/>
          </p:spPr>
          <p:txBody>
            <a:bodyPr lIns="91464" tIns="45732" rIns="91464" bIns="45732"/>
            <a:lstStyle/>
            <a:p>
              <a:pPr>
                <a:defRPr/>
              </a:pPr>
              <a:endParaRPr lang="en-US" sz="2401"/>
            </a:p>
          </p:txBody>
        </p:sp>
        <p:sp>
          <p:nvSpPr>
            <p:cNvPr id="63" name="Freeform 39">
              <a:extLst>
                <a:ext uri="{FF2B5EF4-FFF2-40B4-BE49-F238E27FC236}"/>
              </a:extLst>
            </p:cNvPr>
            <p:cNvSpPr>
              <a:spLocks/>
            </p:cNvSpPr>
            <p:nvPr/>
          </p:nvSpPr>
          <p:spPr bwMode="auto">
            <a:xfrm>
              <a:off x="701676" y="2540000"/>
              <a:ext cx="212725" cy="107950"/>
            </a:xfrm>
            <a:custGeom>
              <a:avLst/>
              <a:gdLst>
                <a:gd name="T0" fmla="*/ 134 w 134"/>
                <a:gd name="T1" fmla="*/ 56 h 68"/>
                <a:gd name="T2" fmla="*/ 6 w 134"/>
                <a:gd name="T3" fmla="*/ 0 h 68"/>
                <a:gd name="T4" fmla="*/ 0 w 134"/>
                <a:gd name="T5" fmla="*/ 14 h 68"/>
                <a:gd name="T6" fmla="*/ 129 w 134"/>
                <a:gd name="T7" fmla="*/ 68 h 68"/>
                <a:gd name="T8" fmla="*/ 134 w 134"/>
                <a:gd name="T9" fmla="*/ 56 h 68"/>
              </a:gdLst>
              <a:ahLst/>
              <a:cxnLst>
                <a:cxn ang="0">
                  <a:pos x="T0" y="T1"/>
                </a:cxn>
                <a:cxn ang="0">
                  <a:pos x="T2" y="T3"/>
                </a:cxn>
                <a:cxn ang="0">
                  <a:pos x="T4" y="T5"/>
                </a:cxn>
                <a:cxn ang="0">
                  <a:pos x="T6" y="T7"/>
                </a:cxn>
                <a:cxn ang="0">
                  <a:pos x="T8" y="T9"/>
                </a:cxn>
              </a:cxnLst>
              <a:rect l="0" t="0" r="r" b="b"/>
              <a:pathLst>
                <a:path w="134" h="68">
                  <a:moveTo>
                    <a:pt x="134" y="56"/>
                  </a:moveTo>
                  <a:lnTo>
                    <a:pt x="6" y="0"/>
                  </a:lnTo>
                  <a:lnTo>
                    <a:pt x="0" y="14"/>
                  </a:lnTo>
                  <a:lnTo>
                    <a:pt x="129" y="68"/>
                  </a:lnTo>
                  <a:lnTo>
                    <a:pt x="134" y="56"/>
                  </a:lnTo>
                  <a:close/>
                </a:path>
              </a:pathLst>
            </a:custGeom>
            <a:grpFill/>
            <a:ln>
              <a:noFill/>
            </a:ln>
            <a:extLst/>
          </p:spPr>
          <p:txBody>
            <a:bodyPr lIns="91464" tIns="45732" rIns="91464" bIns="45732"/>
            <a:lstStyle/>
            <a:p>
              <a:pPr>
                <a:defRPr/>
              </a:pPr>
              <a:endParaRPr lang="en-US" sz="2401"/>
            </a:p>
          </p:txBody>
        </p:sp>
        <p:sp>
          <p:nvSpPr>
            <p:cNvPr id="64" name="Freeform 40">
              <a:extLst>
                <a:ext uri="{FF2B5EF4-FFF2-40B4-BE49-F238E27FC236}"/>
              </a:extLst>
            </p:cNvPr>
            <p:cNvSpPr>
              <a:spLocks/>
            </p:cNvSpPr>
            <p:nvPr/>
          </p:nvSpPr>
          <p:spPr bwMode="auto">
            <a:xfrm>
              <a:off x="571501" y="2892425"/>
              <a:ext cx="215900" cy="90488"/>
            </a:xfrm>
            <a:custGeom>
              <a:avLst/>
              <a:gdLst>
                <a:gd name="T0" fmla="*/ 136 w 136"/>
                <a:gd name="T1" fmla="*/ 43 h 57"/>
                <a:gd name="T2" fmla="*/ 3 w 136"/>
                <a:gd name="T3" fmla="*/ 0 h 57"/>
                <a:gd name="T4" fmla="*/ 0 w 136"/>
                <a:gd name="T5" fmla="*/ 14 h 57"/>
                <a:gd name="T6" fmla="*/ 132 w 136"/>
                <a:gd name="T7" fmla="*/ 57 h 57"/>
                <a:gd name="T8" fmla="*/ 136 w 136"/>
                <a:gd name="T9" fmla="*/ 43 h 57"/>
              </a:gdLst>
              <a:ahLst/>
              <a:cxnLst>
                <a:cxn ang="0">
                  <a:pos x="T0" y="T1"/>
                </a:cxn>
                <a:cxn ang="0">
                  <a:pos x="T2" y="T3"/>
                </a:cxn>
                <a:cxn ang="0">
                  <a:pos x="T4" y="T5"/>
                </a:cxn>
                <a:cxn ang="0">
                  <a:pos x="T6" y="T7"/>
                </a:cxn>
                <a:cxn ang="0">
                  <a:pos x="T8" y="T9"/>
                </a:cxn>
              </a:cxnLst>
              <a:rect l="0" t="0" r="r" b="b"/>
              <a:pathLst>
                <a:path w="136" h="57">
                  <a:moveTo>
                    <a:pt x="136" y="43"/>
                  </a:moveTo>
                  <a:lnTo>
                    <a:pt x="3" y="0"/>
                  </a:lnTo>
                  <a:lnTo>
                    <a:pt x="0" y="14"/>
                  </a:lnTo>
                  <a:lnTo>
                    <a:pt x="132" y="57"/>
                  </a:lnTo>
                  <a:lnTo>
                    <a:pt x="136" y="43"/>
                  </a:lnTo>
                  <a:close/>
                </a:path>
              </a:pathLst>
            </a:custGeom>
            <a:grpFill/>
            <a:ln>
              <a:noFill/>
            </a:ln>
            <a:extLst/>
          </p:spPr>
          <p:txBody>
            <a:bodyPr lIns="91464" tIns="45732" rIns="91464" bIns="45732"/>
            <a:lstStyle/>
            <a:p>
              <a:pPr>
                <a:defRPr/>
              </a:pPr>
              <a:endParaRPr lang="en-US" sz="2401"/>
            </a:p>
          </p:txBody>
        </p:sp>
        <p:sp>
          <p:nvSpPr>
            <p:cNvPr id="65" name="Freeform 41">
              <a:extLst>
                <a:ext uri="{FF2B5EF4-FFF2-40B4-BE49-F238E27FC236}"/>
              </a:extLst>
            </p:cNvPr>
            <p:cNvSpPr>
              <a:spLocks/>
            </p:cNvSpPr>
            <p:nvPr/>
          </p:nvSpPr>
          <p:spPr bwMode="auto">
            <a:xfrm>
              <a:off x="403226" y="3625850"/>
              <a:ext cx="223838" cy="53975"/>
            </a:xfrm>
            <a:custGeom>
              <a:avLst/>
              <a:gdLst>
                <a:gd name="T0" fmla="*/ 141 w 141"/>
                <a:gd name="T1" fmla="*/ 20 h 34"/>
                <a:gd name="T2" fmla="*/ 3 w 141"/>
                <a:gd name="T3" fmla="*/ 0 h 34"/>
                <a:gd name="T4" fmla="*/ 0 w 141"/>
                <a:gd name="T5" fmla="*/ 16 h 34"/>
                <a:gd name="T6" fmla="*/ 138 w 141"/>
                <a:gd name="T7" fmla="*/ 34 h 34"/>
                <a:gd name="T8" fmla="*/ 141 w 141"/>
                <a:gd name="T9" fmla="*/ 20 h 34"/>
              </a:gdLst>
              <a:ahLst/>
              <a:cxnLst>
                <a:cxn ang="0">
                  <a:pos x="T0" y="T1"/>
                </a:cxn>
                <a:cxn ang="0">
                  <a:pos x="T2" y="T3"/>
                </a:cxn>
                <a:cxn ang="0">
                  <a:pos x="T4" y="T5"/>
                </a:cxn>
                <a:cxn ang="0">
                  <a:pos x="T6" y="T7"/>
                </a:cxn>
                <a:cxn ang="0">
                  <a:pos x="T8" y="T9"/>
                </a:cxn>
              </a:cxnLst>
              <a:rect l="0" t="0" r="r" b="b"/>
              <a:pathLst>
                <a:path w="141" h="34">
                  <a:moveTo>
                    <a:pt x="141" y="20"/>
                  </a:moveTo>
                  <a:lnTo>
                    <a:pt x="3" y="0"/>
                  </a:lnTo>
                  <a:lnTo>
                    <a:pt x="0" y="16"/>
                  </a:lnTo>
                  <a:lnTo>
                    <a:pt x="138" y="34"/>
                  </a:lnTo>
                  <a:lnTo>
                    <a:pt x="141" y="20"/>
                  </a:lnTo>
                  <a:close/>
                </a:path>
              </a:pathLst>
            </a:custGeom>
            <a:grpFill/>
            <a:ln>
              <a:noFill/>
            </a:ln>
            <a:extLst/>
          </p:spPr>
          <p:txBody>
            <a:bodyPr lIns="91464" tIns="45732" rIns="91464" bIns="45732"/>
            <a:lstStyle/>
            <a:p>
              <a:pPr>
                <a:defRPr/>
              </a:pPr>
              <a:endParaRPr lang="en-US" sz="2401"/>
            </a:p>
          </p:txBody>
        </p:sp>
        <p:sp>
          <p:nvSpPr>
            <p:cNvPr id="66" name="Freeform 42">
              <a:extLst>
                <a:ext uri="{FF2B5EF4-FFF2-40B4-BE49-F238E27FC236}"/>
              </a:extLst>
            </p:cNvPr>
            <p:cNvSpPr>
              <a:spLocks/>
            </p:cNvSpPr>
            <p:nvPr/>
          </p:nvSpPr>
          <p:spPr bwMode="auto">
            <a:xfrm>
              <a:off x="371476" y="4003675"/>
              <a:ext cx="222250" cy="31750"/>
            </a:xfrm>
            <a:custGeom>
              <a:avLst/>
              <a:gdLst>
                <a:gd name="T0" fmla="*/ 140 w 140"/>
                <a:gd name="T1" fmla="*/ 6 h 20"/>
                <a:gd name="T2" fmla="*/ 0 w 140"/>
                <a:gd name="T3" fmla="*/ 0 h 20"/>
                <a:gd name="T4" fmla="*/ 0 w 140"/>
                <a:gd name="T5" fmla="*/ 14 h 20"/>
                <a:gd name="T6" fmla="*/ 140 w 140"/>
                <a:gd name="T7" fmla="*/ 20 h 20"/>
                <a:gd name="T8" fmla="*/ 140 w 140"/>
                <a:gd name="T9" fmla="*/ 6 h 20"/>
              </a:gdLst>
              <a:ahLst/>
              <a:cxnLst>
                <a:cxn ang="0">
                  <a:pos x="T0" y="T1"/>
                </a:cxn>
                <a:cxn ang="0">
                  <a:pos x="T2" y="T3"/>
                </a:cxn>
                <a:cxn ang="0">
                  <a:pos x="T4" y="T5"/>
                </a:cxn>
                <a:cxn ang="0">
                  <a:pos x="T6" y="T7"/>
                </a:cxn>
                <a:cxn ang="0">
                  <a:pos x="T8" y="T9"/>
                </a:cxn>
              </a:cxnLst>
              <a:rect l="0" t="0" r="r" b="b"/>
              <a:pathLst>
                <a:path w="140" h="20">
                  <a:moveTo>
                    <a:pt x="140" y="6"/>
                  </a:moveTo>
                  <a:lnTo>
                    <a:pt x="0" y="0"/>
                  </a:lnTo>
                  <a:lnTo>
                    <a:pt x="0" y="14"/>
                  </a:lnTo>
                  <a:lnTo>
                    <a:pt x="140" y="20"/>
                  </a:lnTo>
                  <a:lnTo>
                    <a:pt x="140" y="6"/>
                  </a:lnTo>
                  <a:close/>
                </a:path>
              </a:pathLst>
            </a:custGeom>
            <a:grpFill/>
            <a:ln>
              <a:noFill/>
            </a:ln>
            <a:extLst/>
          </p:spPr>
          <p:txBody>
            <a:bodyPr lIns="91464" tIns="45732" rIns="91464" bIns="45732"/>
            <a:lstStyle/>
            <a:p>
              <a:pPr>
                <a:defRPr/>
              </a:pPr>
              <a:endParaRPr lang="en-US" sz="2401"/>
            </a:p>
          </p:txBody>
        </p:sp>
        <p:sp>
          <p:nvSpPr>
            <p:cNvPr id="67" name="Freeform 43">
              <a:extLst>
                <a:ext uri="{FF2B5EF4-FFF2-40B4-BE49-F238E27FC236}"/>
              </a:extLst>
            </p:cNvPr>
            <p:cNvSpPr>
              <a:spLocks/>
            </p:cNvSpPr>
            <p:nvPr/>
          </p:nvSpPr>
          <p:spPr bwMode="auto">
            <a:xfrm>
              <a:off x="371476" y="4370388"/>
              <a:ext cx="222250" cy="31750"/>
            </a:xfrm>
            <a:custGeom>
              <a:avLst/>
              <a:gdLst>
                <a:gd name="T0" fmla="*/ 140 w 140"/>
                <a:gd name="T1" fmla="*/ 0 h 20"/>
                <a:gd name="T2" fmla="*/ 0 w 140"/>
                <a:gd name="T3" fmla="*/ 6 h 20"/>
                <a:gd name="T4" fmla="*/ 0 w 140"/>
                <a:gd name="T5" fmla="*/ 20 h 20"/>
                <a:gd name="T6" fmla="*/ 140 w 140"/>
                <a:gd name="T7" fmla="*/ 14 h 20"/>
                <a:gd name="T8" fmla="*/ 140 w 140"/>
                <a:gd name="T9" fmla="*/ 0 h 20"/>
              </a:gdLst>
              <a:ahLst/>
              <a:cxnLst>
                <a:cxn ang="0">
                  <a:pos x="T0" y="T1"/>
                </a:cxn>
                <a:cxn ang="0">
                  <a:pos x="T2" y="T3"/>
                </a:cxn>
                <a:cxn ang="0">
                  <a:pos x="T4" y="T5"/>
                </a:cxn>
                <a:cxn ang="0">
                  <a:pos x="T6" y="T7"/>
                </a:cxn>
                <a:cxn ang="0">
                  <a:pos x="T8" y="T9"/>
                </a:cxn>
              </a:cxnLst>
              <a:rect l="0" t="0" r="r" b="b"/>
              <a:pathLst>
                <a:path w="140" h="20">
                  <a:moveTo>
                    <a:pt x="140" y="0"/>
                  </a:moveTo>
                  <a:lnTo>
                    <a:pt x="0" y="6"/>
                  </a:lnTo>
                  <a:lnTo>
                    <a:pt x="0" y="20"/>
                  </a:lnTo>
                  <a:lnTo>
                    <a:pt x="140" y="14"/>
                  </a:lnTo>
                  <a:lnTo>
                    <a:pt x="140" y="0"/>
                  </a:lnTo>
                  <a:close/>
                </a:path>
              </a:pathLst>
            </a:custGeom>
            <a:grpFill/>
            <a:ln>
              <a:noFill/>
            </a:ln>
            <a:extLst/>
          </p:spPr>
          <p:txBody>
            <a:bodyPr lIns="91464" tIns="45732" rIns="91464" bIns="45732"/>
            <a:lstStyle/>
            <a:p>
              <a:pPr>
                <a:defRPr/>
              </a:pPr>
              <a:endParaRPr lang="en-US" sz="2401"/>
            </a:p>
          </p:txBody>
        </p:sp>
        <p:sp>
          <p:nvSpPr>
            <p:cNvPr id="68" name="Freeform 44">
              <a:extLst>
                <a:ext uri="{FF2B5EF4-FFF2-40B4-BE49-F238E27FC236}"/>
              </a:extLst>
            </p:cNvPr>
            <p:cNvSpPr>
              <a:spLocks/>
            </p:cNvSpPr>
            <p:nvPr/>
          </p:nvSpPr>
          <p:spPr bwMode="auto">
            <a:xfrm>
              <a:off x="403226" y="4727575"/>
              <a:ext cx="223838" cy="50800"/>
            </a:xfrm>
            <a:custGeom>
              <a:avLst/>
              <a:gdLst>
                <a:gd name="T0" fmla="*/ 138 w 141"/>
                <a:gd name="T1" fmla="*/ 0 h 32"/>
                <a:gd name="T2" fmla="*/ 0 w 141"/>
                <a:gd name="T3" fmla="*/ 18 h 32"/>
                <a:gd name="T4" fmla="*/ 2 w 141"/>
                <a:gd name="T5" fmla="*/ 32 h 32"/>
                <a:gd name="T6" fmla="*/ 141 w 141"/>
                <a:gd name="T7" fmla="*/ 14 h 32"/>
                <a:gd name="T8" fmla="*/ 138 w 141"/>
                <a:gd name="T9" fmla="*/ 0 h 32"/>
              </a:gdLst>
              <a:ahLst/>
              <a:cxnLst>
                <a:cxn ang="0">
                  <a:pos x="T0" y="T1"/>
                </a:cxn>
                <a:cxn ang="0">
                  <a:pos x="T2" y="T3"/>
                </a:cxn>
                <a:cxn ang="0">
                  <a:pos x="T4" y="T5"/>
                </a:cxn>
                <a:cxn ang="0">
                  <a:pos x="T6" y="T7"/>
                </a:cxn>
                <a:cxn ang="0">
                  <a:pos x="T8" y="T9"/>
                </a:cxn>
              </a:cxnLst>
              <a:rect l="0" t="0" r="r" b="b"/>
              <a:pathLst>
                <a:path w="141" h="32">
                  <a:moveTo>
                    <a:pt x="138" y="0"/>
                  </a:moveTo>
                  <a:lnTo>
                    <a:pt x="0" y="18"/>
                  </a:lnTo>
                  <a:lnTo>
                    <a:pt x="2" y="32"/>
                  </a:lnTo>
                  <a:lnTo>
                    <a:pt x="141" y="14"/>
                  </a:lnTo>
                  <a:lnTo>
                    <a:pt x="138" y="0"/>
                  </a:lnTo>
                  <a:close/>
                </a:path>
              </a:pathLst>
            </a:custGeom>
            <a:grpFill/>
            <a:ln>
              <a:noFill/>
            </a:ln>
            <a:extLst/>
          </p:spPr>
          <p:txBody>
            <a:bodyPr lIns="91464" tIns="45732" rIns="91464" bIns="45732"/>
            <a:lstStyle/>
            <a:p>
              <a:pPr>
                <a:defRPr/>
              </a:pPr>
              <a:endParaRPr lang="en-US" sz="2401"/>
            </a:p>
          </p:txBody>
        </p:sp>
        <p:sp>
          <p:nvSpPr>
            <p:cNvPr id="69" name="Freeform 45">
              <a:extLst>
                <a:ext uri="{FF2B5EF4-FFF2-40B4-BE49-F238E27FC236}"/>
              </a:extLst>
            </p:cNvPr>
            <p:cNvSpPr>
              <a:spLocks/>
            </p:cNvSpPr>
            <p:nvPr/>
          </p:nvSpPr>
          <p:spPr bwMode="auto">
            <a:xfrm>
              <a:off x="469901" y="5076825"/>
              <a:ext cx="222250" cy="71438"/>
            </a:xfrm>
            <a:custGeom>
              <a:avLst/>
              <a:gdLst>
                <a:gd name="T0" fmla="*/ 137 w 140"/>
                <a:gd name="T1" fmla="*/ 0 h 45"/>
                <a:gd name="T2" fmla="*/ 0 w 140"/>
                <a:gd name="T3" fmla="*/ 31 h 45"/>
                <a:gd name="T4" fmla="*/ 3 w 140"/>
                <a:gd name="T5" fmla="*/ 45 h 45"/>
                <a:gd name="T6" fmla="*/ 140 w 140"/>
                <a:gd name="T7" fmla="*/ 14 h 45"/>
                <a:gd name="T8" fmla="*/ 137 w 140"/>
                <a:gd name="T9" fmla="*/ 0 h 45"/>
              </a:gdLst>
              <a:ahLst/>
              <a:cxnLst>
                <a:cxn ang="0">
                  <a:pos x="T0" y="T1"/>
                </a:cxn>
                <a:cxn ang="0">
                  <a:pos x="T2" y="T3"/>
                </a:cxn>
                <a:cxn ang="0">
                  <a:pos x="T4" y="T5"/>
                </a:cxn>
                <a:cxn ang="0">
                  <a:pos x="T6" y="T7"/>
                </a:cxn>
                <a:cxn ang="0">
                  <a:pos x="T8" y="T9"/>
                </a:cxn>
              </a:cxnLst>
              <a:rect l="0" t="0" r="r" b="b"/>
              <a:pathLst>
                <a:path w="140" h="45">
                  <a:moveTo>
                    <a:pt x="137" y="0"/>
                  </a:moveTo>
                  <a:lnTo>
                    <a:pt x="0" y="31"/>
                  </a:lnTo>
                  <a:lnTo>
                    <a:pt x="3" y="45"/>
                  </a:lnTo>
                  <a:lnTo>
                    <a:pt x="140" y="14"/>
                  </a:lnTo>
                  <a:lnTo>
                    <a:pt x="137" y="0"/>
                  </a:lnTo>
                  <a:close/>
                </a:path>
              </a:pathLst>
            </a:custGeom>
            <a:grpFill/>
            <a:ln>
              <a:noFill/>
            </a:ln>
            <a:extLst/>
          </p:spPr>
          <p:txBody>
            <a:bodyPr lIns="91464" tIns="45732" rIns="91464" bIns="45732"/>
            <a:lstStyle/>
            <a:p>
              <a:pPr>
                <a:defRPr/>
              </a:pPr>
              <a:endParaRPr lang="en-US" sz="2401"/>
            </a:p>
          </p:txBody>
        </p:sp>
        <p:sp>
          <p:nvSpPr>
            <p:cNvPr id="70" name="Freeform 46">
              <a:extLst>
                <a:ext uri="{FF2B5EF4-FFF2-40B4-BE49-F238E27FC236}"/>
              </a:extLst>
            </p:cNvPr>
            <p:cNvSpPr>
              <a:spLocks/>
            </p:cNvSpPr>
            <p:nvPr/>
          </p:nvSpPr>
          <p:spPr bwMode="auto">
            <a:xfrm>
              <a:off x="571501" y="5421313"/>
              <a:ext cx="215900" cy="92075"/>
            </a:xfrm>
            <a:custGeom>
              <a:avLst/>
              <a:gdLst>
                <a:gd name="T0" fmla="*/ 132 w 136"/>
                <a:gd name="T1" fmla="*/ 0 h 58"/>
                <a:gd name="T2" fmla="*/ 0 w 136"/>
                <a:gd name="T3" fmla="*/ 44 h 58"/>
                <a:gd name="T4" fmla="*/ 3 w 136"/>
                <a:gd name="T5" fmla="*/ 58 h 58"/>
                <a:gd name="T6" fmla="*/ 136 w 136"/>
                <a:gd name="T7" fmla="*/ 14 h 58"/>
                <a:gd name="T8" fmla="*/ 132 w 136"/>
                <a:gd name="T9" fmla="*/ 0 h 58"/>
              </a:gdLst>
              <a:ahLst/>
              <a:cxnLst>
                <a:cxn ang="0">
                  <a:pos x="T0" y="T1"/>
                </a:cxn>
                <a:cxn ang="0">
                  <a:pos x="T2" y="T3"/>
                </a:cxn>
                <a:cxn ang="0">
                  <a:pos x="T4" y="T5"/>
                </a:cxn>
                <a:cxn ang="0">
                  <a:pos x="T6" y="T7"/>
                </a:cxn>
                <a:cxn ang="0">
                  <a:pos x="T8" y="T9"/>
                </a:cxn>
              </a:cxnLst>
              <a:rect l="0" t="0" r="r" b="b"/>
              <a:pathLst>
                <a:path w="136" h="58">
                  <a:moveTo>
                    <a:pt x="132" y="0"/>
                  </a:moveTo>
                  <a:lnTo>
                    <a:pt x="0" y="44"/>
                  </a:lnTo>
                  <a:lnTo>
                    <a:pt x="3" y="58"/>
                  </a:lnTo>
                  <a:lnTo>
                    <a:pt x="136" y="14"/>
                  </a:lnTo>
                  <a:lnTo>
                    <a:pt x="132" y="0"/>
                  </a:lnTo>
                  <a:close/>
                </a:path>
              </a:pathLst>
            </a:custGeom>
            <a:grpFill/>
            <a:ln>
              <a:noFill/>
            </a:ln>
            <a:extLst/>
          </p:spPr>
          <p:txBody>
            <a:bodyPr lIns="91464" tIns="45732" rIns="91464" bIns="45732"/>
            <a:lstStyle/>
            <a:p>
              <a:pPr>
                <a:defRPr/>
              </a:pPr>
              <a:endParaRPr lang="en-US" sz="2401"/>
            </a:p>
          </p:txBody>
        </p:sp>
        <p:sp>
          <p:nvSpPr>
            <p:cNvPr id="71" name="Freeform 47">
              <a:extLst>
                <a:ext uri="{FF2B5EF4-FFF2-40B4-BE49-F238E27FC236}"/>
              </a:extLst>
            </p:cNvPr>
            <p:cNvSpPr>
              <a:spLocks/>
            </p:cNvSpPr>
            <p:nvPr/>
          </p:nvSpPr>
          <p:spPr bwMode="auto">
            <a:xfrm>
              <a:off x="701676" y="5756275"/>
              <a:ext cx="212725" cy="109538"/>
            </a:xfrm>
            <a:custGeom>
              <a:avLst/>
              <a:gdLst>
                <a:gd name="T0" fmla="*/ 129 w 134"/>
                <a:gd name="T1" fmla="*/ 0 h 69"/>
                <a:gd name="T2" fmla="*/ 0 w 134"/>
                <a:gd name="T3" fmla="*/ 56 h 69"/>
                <a:gd name="T4" fmla="*/ 6 w 134"/>
                <a:gd name="T5" fmla="*/ 69 h 69"/>
                <a:gd name="T6" fmla="*/ 134 w 134"/>
                <a:gd name="T7" fmla="*/ 14 h 69"/>
                <a:gd name="T8" fmla="*/ 129 w 134"/>
                <a:gd name="T9" fmla="*/ 0 h 69"/>
              </a:gdLst>
              <a:ahLst/>
              <a:cxnLst>
                <a:cxn ang="0">
                  <a:pos x="T0" y="T1"/>
                </a:cxn>
                <a:cxn ang="0">
                  <a:pos x="T2" y="T3"/>
                </a:cxn>
                <a:cxn ang="0">
                  <a:pos x="T4" y="T5"/>
                </a:cxn>
                <a:cxn ang="0">
                  <a:pos x="T6" y="T7"/>
                </a:cxn>
                <a:cxn ang="0">
                  <a:pos x="T8" y="T9"/>
                </a:cxn>
              </a:cxnLst>
              <a:rect l="0" t="0" r="r" b="b"/>
              <a:pathLst>
                <a:path w="134" h="69">
                  <a:moveTo>
                    <a:pt x="129" y="0"/>
                  </a:moveTo>
                  <a:lnTo>
                    <a:pt x="0" y="56"/>
                  </a:lnTo>
                  <a:lnTo>
                    <a:pt x="6" y="69"/>
                  </a:lnTo>
                  <a:lnTo>
                    <a:pt x="134" y="14"/>
                  </a:lnTo>
                  <a:lnTo>
                    <a:pt x="129" y="0"/>
                  </a:lnTo>
                  <a:close/>
                </a:path>
              </a:pathLst>
            </a:custGeom>
            <a:grpFill/>
            <a:ln>
              <a:noFill/>
            </a:ln>
            <a:extLst/>
          </p:spPr>
          <p:txBody>
            <a:bodyPr lIns="91464" tIns="45732" rIns="91464" bIns="45732"/>
            <a:lstStyle/>
            <a:p>
              <a:pPr>
                <a:defRPr/>
              </a:pPr>
              <a:endParaRPr lang="en-US" sz="2401"/>
            </a:p>
          </p:txBody>
        </p:sp>
        <p:sp>
          <p:nvSpPr>
            <p:cNvPr id="72" name="Freeform 48">
              <a:extLst>
                <a:ext uri="{FF2B5EF4-FFF2-40B4-BE49-F238E27FC236}"/>
              </a:extLst>
            </p:cNvPr>
            <p:cNvSpPr>
              <a:spLocks/>
            </p:cNvSpPr>
            <p:nvPr/>
          </p:nvSpPr>
          <p:spPr bwMode="auto">
            <a:xfrm>
              <a:off x="863601" y="6080125"/>
              <a:ext cx="207963" cy="125413"/>
            </a:xfrm>
            <a:custGeom>
              <a:avLst/>
              <a:gdLst>
                <a:gd name="T0" fmla="*/ 123 w 131"/>
                <a:gd name="T1" fmla="*/ 0 h 79"/>
                <a:gd name="T2" fmla="*/ 0 w 131"/>
                <a:gd name="T3" fmla="*/ 66 h 79"/>
                <a:gd name="T4" fmla="*/ 7 w 131"/>
                <a:gd name="T5" fmla="*/ 79 h 79"/>
                <a:gd name="T6" fmla="*/ 131 w 131"/>
                <a:gd name="T7" fmla="*/ 12 h 79"/>
                <a:gd name="T8" fmla="*/ 123 w 131"/>
                <a:gd name="T9" fmla="*/ 0 h 79"/>
              </a:gdLst>
              <a:ahLst/>
              <a:cxnLst>
                <a:cxn ang="0">
                  <a:pos x="T0" y="T1"/>
                </a:cxn>
                <a:cxn ang="0">
                  <a:pos x="T2" y="T3"/>
                </a:cxn>
                <a:cxn ang="0">
                  <a:pos x="T4" y="T5"/>
                </a:cxn>
                <a:cxn ang="0">
                  <a:pos x="T6" y="T7"/>
                </a:cxn>
                <a:cxn ang="0">
                  <a:pos x="T8" y="T9"/>
                </a:cxn>
              </a:cxnLst>
              <a:rect l="0" t="0" r="r" b="b"/>
              <a:pathLst>
                <a:path w="131" h="79">
                  <a:moveTo>
                    <a:pt x="123" y="0"/>
                  </a:moveTo>
                  <a:lnTo>
                    <a:pt x="0" y="66"/>
                  </a:lnTo>
                  <a:lnTo>
                    <a:pt x="7" y="79"/>
                  </a:lnTo>
                  <a:lnTo>
                    <a:pt x="131" y="12"/>
                  </a:lnTo>
                  <a:lnTo>
                    <a:pt x="123" y="0"/>
                  </a:lnTo>
                  <a:close/>
                </a:path>
              </a:pathLst>
            </a:custGeom>
            <a:grpFill/>
            <a:ln>
              <a:noFill/>
            </a:ln>
            <a:extLst/>
          </p:spPr>
          <p:txBody>
            <a:bodyPr lIns="91464" tIns="45732" rIns="91464" bIns="45732"/>
            <a:lstStyle/>
            <a:p>
              <a:pPr>
                <a:defRPr/>
              </a:pPr>
              <a:endParaRPr lang="en-US" sz="2401"/>
            </a:p>
          </p:txBody>
        </p:sp>
        <p:sp>
          <p:nvSpPr>
            <p:cNvPr id="73" name="Freeform 49">
              <a:extLst>
                <a:ext uri="{FF2B5EF4-FFF2-40B4-BE49-F238E27FC236}"/>
              </a:extLst>
            </p:cNvPr>
            <p:cNvSpPr>
              <a:spLocks/>
            </p:cNvSpPr>
            <p:nvPr/>
          </p:nvSpPr>
          <p:spPr bwMode="auto">
            <a:xfrm>
              <a:off x="1057276" y="6388100"/>
              <a:ext cx="196850" cy="139700"/>
            </a:xfrm>
            <a:custGeom>
              <a:avLst/>
              <a:gdLst>
                <a:gd name="T0" fmla="*/ 116 w 124"/>
                <a:gd name="T1" fmla="*/ 0 h 88"/>
                <a:gd name="T2" fmla="*/ 0 w 124"/>
                <a:gd name="T3" fmla="*/ 76 h 88"/>
                <a:gd name="T4" fmla="*/ 7 w 124"/>
                <a:gd name="T5" fmla="*/ 88 h 88"/>
                <a:gd name="T6" fmla="*/ 124 w 124"/>
                <a:gd name="T7" fmla="*/ 12 h 88"/>
                <a:gd name="T8" fmla="*/ 116 w 124"/>
                <a:gd name="T9" fmla="*/ 0 h 88"/>
              </a:gdLst>
              <a:ahLst/>
              <a:cxnLst>
                <a:cxn ang="0">
                  <a:pos x="T0" y="T1"/>
                </a:cxn>
                <a:cxn ang="0">
                  <a:pos x="T2" y="T3"/>
                </a:cxn>
                <a:cxn ang="0">
                  <a:pos x="T4" y="T5"/>
                </a:cxn>
                <a:cxn ang="0">
                  <a:pos x="T6" y="T7"/>
                </a:cxn>
                <a:cxn ang="0">
                  <a:pos x="T8" y="T9"/>
                </a:cxn>
              </a:cxnLst>
              <a:rect l="0" t="0" r="r" b="b"/>
              <a:pathLst>
                <a:path w="124" h="88">
                  <a:moveTo>
                    <a:pt x="116" y="0"/>
                  </a:moveTo>
                  <a:lnTo>
                    <a:pt x="0" y="76"/>
                  </a:lnTo>
                  <a:lnTo>
                    <a:pt x="7" y="88"/>
                  </a:lnTo>
                  <a:lnTo>
                    <a:pt x="124" y="12"/>
                  </a:lnTo>
                  <a:lnTo>
                    <a:pt x="116" y="0"/>
                  </a:lnTo>
                  <a:close/>
                </a:path>
              </a:pathLst>
            </a:custGeom>
            <a:grpFill/>
            <a:ln>
              <a:noFill/>
            </a:ln>
            <a:extLst/>
          </p:spPr>
          <p:txBody>
            <a:bodyPr lIns="91464" tIns="45732" rIns="91464" bIns="45732"/>
            <a:lstStyle/>
            <a:p>
              <a:pPr>
                <a:defRPr/>
              </a:pPr>
              <a:endParaRPr lang="en-US" sz="2401"/>
            </a:p>
          </p:txBody>
        </p:sp>
        <p:sp>
          <p:nvSpPr>
            <p:cNvPr id="74" name="Freeform 50">
              <a:extLst>
                <a:ext uri="{FF2B5EF4-FFF2-40B4-BE49-F238E27FC236}"/>
              </a:extLst>
            </p:cNvPr>
            <p:cNvSpPr>
              <a:spLocks/>
            </p:cNvSpPr>
            <p:nvPr/>
          </p:nvSpPr>
          <p:spPr bwMode="auto">
            <a:xfrm>
              <a:off x="7045326" y="909638"/>
              <a:ext cx="157163" cy="187325"/>
            </a:xfrm>
            <a:custGeom>
              <a:avLst/>
              <a:gdLst>
                <a:gd name="T0" fmla="*/ 12 w 99"/>
                <a:gd name="T1" fmla="*/ 118 h 118"/>
                <a:gd name="T2" fmla="*/ 99 w 99"/>
                <a:gd name="T3" fmla="*/ 9 h 118"/>
                <a:gd name="T4" fmla="*/ 87 w 99"/>
                <a:gd name="T5" fmla="*/ 0 h 118"/>
                <a:gd name="T6" fmla="*/ 0 w 99"/>
                <a:gd name="T7" fmla="*/ 108 h 118"/>
                <a:gd name="T8" fmla="*/ 12 w 99"/>
                <a:gd name="T9" fmla="*/ 118 h 118"/>
              </a:gdLst>
              <a:ahLst/>
              <a:cxnLst>
                <a:cxn ang="0">
                  <a:pos x="T0" y="T1"/>
                </a:cxn>
                <a:cxn ang="0">
                  <a:pos x="T2" y="T3"/>
                </a:cxn>
                <a:cxn ang="0">
                  <a:pos x="T4" y="T5"/>
                </a:cxn>
                <a:cxn ang="0">
                  <a:pos x="T6" y="T7"/>
                </a:cxn>
                <a:cxn ang="0">
                  <a:pos x="T8" y="T9"/>
                </a:cxn>
              </a:cxnLst>
              <a:rect l="0" t="0" r="r" b="b"/>
              <a:pathLst>
                <a:path w="99" h="118">
                  <a:moveTo>
                    <a:pt x="12" y="118"/>
                  </a:moveTo>
                  <a:lnTo>
                    <a:pt x="99" y="9"/>
                  </a:lnTo>
                  <a:lnTo>
                    <a:pt x="87" y="0"/>
                  </a:lnTo>
                  <a:lnTo>
                    <a:pt x="0" y="108"/>
                  </a:lnTo>
                  <a:lnTo>
                    <a:pt x="12" y="118"/>
                  </a:lnTo>
                  <a:close/>
                </a:path>
              </a:pathLst>
            </a:custGeom>
            <a:grpFill/>
            <a:ln>
              <a:noFill/>
            </a:ln>
            <a:extLst/>
          </p:spPr>
          <p:txBody>
            <a:bodyPr lIns="91464" tIns="45732" rIns="91464" bIns="45732"/>
            <a:lstStyle/>
            <a:p>
              <a:pPr>
                <a:defRPr/>
              </a:pPr>
              <a:endParaRPr lang="en-US" sz="2401"/>
            </a:p>
          </p:txBody>
        </p:sp>
        <p:sp>
          <p:nvSpPr>
            <p:cNvPr id="75" name="Freeform 51">
              <a:extLst>
                <a:ext uri="{FF2B5EF4-FFF2-40B4-BE49-F238E27FC236}"/>
              </a:extLst>
            </p:cNvPr>
            <p:cNvSpPr>
              <a:spLocks/>
            </p:cNvSpPr>
            <p:nvPr/>
          </p:nvSpPr>
          <p:spPr bwMode="auto">
            <a:xfrm>
              <a:off x="8555038" y="4189413"/>
              <a:ext cx="222250" cy="25400"/>
            </a:xfrm>
            <a:custGeom>
              <a:avLst/>
              <a:gdLst>
                <a:gd name="T0" fmla="*/ 0 w 140"/>
                <a:gd name="T1" fmla="*/ 0 h 16"/>
                <a:gd name="T2" fmla="*/ 0 w 140"/>
                <a:gd name="T3" fmla="*/ 16 h 16"/>
                <a:gd name="T4" fmla="*/ 140 w 140"/>
                <a:gd name="T5" fmla="*/ 16 h 16"/>
                <a:gd name="T6" fmla="*/ 140 w 140"/>
                <a:gd name="T7" fmla="*/ 2 h 16"/>
                <a:gd name="T8" fmla="*/ 0 w 140"/>
                <a:gd name="T9" fmla="*/ 0 h 16"/>
              </a:gdLst>
              <a:ahLst/>
              <a:cxnLst>
                <a:cxn ang="0">
                  <a:pos x="T0" y="T1"/>
                </a:cxn>
                <a:cxn ang="0">
                  <a:pos x="T2" y="T3"/>
                </a:cxn>
                <a:cxn ang="0">
                  <a:pos x="T4" y="T5"/>
                </a:cxn>
                <a:cxn ang="0">
                  <a:pos x="T6" y="T7"/>
                </a:cxn>
                <a:cxn ang="0">
                  <a:pos x="T8" y="T9"/>
                </a:cxn>
              </a:cxnLst>
              <a:rect l="0" t="0" r="r" b="b"/>
              <a:pathLst>
                <a:path w="140" h="16">
                  <a:moveTo>
                    <a:pt x="0" y="0"/>
                  </a:moveTo>
                  <a:lnTo>
                    <a:pt x="0" y="16"/>
                  </a:lnTo>
                  <a:lnTo>
                    <a:pt x="140" y="16"/>
                  </a:lnTo>
                  <a:lnTo>
                    <a:pt x="140" y="2"/>
                  </a:lnTo>
                  <a:lnTo>
                    <a:pt x="0" y="0"/>
                  </a:lnTo>
                  <a:close/>
                </a:path>
              </a:pathLst>
            </a:custGeom>
            <a:grpFill/>
            <a:ln>
              <a:noFill/>
            </a:ln>
            <a:extLst/>
          </p:spPr>
          <p:txBody>
            <a:bodyPr lIns="91464" tIns="45732" rIns="91464" bIns="45732"/>
            <a:lstStyle/>
            <a:p>
              <a:pPr>
                <a:defRPr/>
              </a:pPr>
              <a:endParaRPr lang="en-US" sz="2401"/>
            </a:p>
          </p:txBody>
        </p:sp>
        <p:sp>
          <p:nvSpPr>
            <p:cNvPr id="76" name="Freeform 52">
              <a:extLst>
                <a:ext uri="{FF2B5EF4-FFF2-40B4-BE49-F238E27FC236}"/>
              </a:extLst>
            </p:cNvPr>
            <p:cNvSpPr>
              <a:spLocks/>
            </p:cNvSpPr>
            <p:nvPr/>
          </p:nvSpPr>
          <p:spPr bwMode="auto">
            <a:xfrm>
              <a:off x="3625851" y="101600"/>
              <a:ext cx="71438" cy="220663"/>
            </a:xfrm>
            <a:custGeom>
              <a:avLst/>
              <a:gdLst>
                <a:gd name="T0" fmla="*/ 45 w 45"/>
                <a:gd name="T1" fmla="*/ 136 h 139"/>
                <a:gd name="T2" fmla="*/ 14 w 45"/>
                <a:gd name="T3" fmla="*/ 0 h 139"/>
                <a:gd name="T4" fmla="*/ 0 w 45"/>
                <a:gd name="T5" fmla="*/ 3 h 139"/>
                <a:gd name="T6" fmla="*/ 31 w 45"/>
                <a:gd name="T7" fmla="*/ 139 h 139"/>
                <a:gd name="T8" fmla="*/ 45 w 45"/>
                <a:gd name="T9" fmla="*/ 136 h 139"/>
              </a:gdLst>
              <a:ahLst/>
              <a:cxnLst>
                <a:cxn ang="0">
                  <a:pos x="T0" y="T1"/>
                </a:cxn>
                <a:cxn ang="0">
                  <a:pos x="T2" y="T3"/>
                </a:cxn>
                <a:cxn ang="0">
                  <a:pos x="T4" y="T5"/>
                </a:cxn>
                <a:cxn ang="0">
                  <a:pos x="T6" y="T7"/>
                </a:cxn>
                <a:cxn ang="0">
                  <a:pos x="T8" y="T9"/>
                </a:cxn>
              </a:cxnLst>
              <a:rect l="0" t="0" r="r" b="b"/>
              <a:pathLst>
                <a:path w="45" h="139">
                  <a:moveTo>
                    <a:pt x="45" y="136"/>
                  </a:moveTo>
                  <a:lnTo>
                    <a:pt x="14" y="0"/>
                  </a:lnTo>
                  <a:lnTo>
                    <a:pt x="0" y="3"/>
                  </a:lnTo>
                  <a:lnTo>
                    <a:pt x="31" y="139"/>
                  </a:lnTo>
                  <a:lnTo>
                    <a:pt x="45" y="136"/>
                  </a:lnTo>
                  <a:close/>
                </a:path>
              </a:pathLst>
            </a:custGeom>
            <a:grpFill/>
            <a:ln>
              <a:noFill/>
            </a:ln>
            <a:extLst/>
          </p:spPr>
          <p:txBody>
            <a:bodyPr lIns="91464" tIns="45732" rIns="91464" bIns="45732"/>
            <a:lstStyle/>
            <a:p>
              <a:pPr>
                <a:defRPr/>
              </a:pPr>
              <a:endParaRPr lang="en-US" sz="2401"/>
            </a:p>
          </p:txBody>
        </p:sp>
        <p:sp>
          <p:nvSpPr>
            <p:cNvPr id="77" name="Freeform 53">
              <a:extLst>
                <a:ext uri="{FF2B5EF4-FFF2-40B4-BE49-F238E27FC236}"/>
              </a:extLst>
            </p:cNvPr>
            <p:cNvSpPr>
              <a:spLocks/>
            </p:cNvSpPr>
            <p:nvPr/>
          </p:nvSpPr>
          <p:spPr bwMode="auto">
            <a:xfrm>
              <a:off x="777876" y="2370138"/>
              <a:ext cx="209550" cy="115888"/>
            </a:xfrm>
            <a:custGeom>
              <a:avLst/>
              <a:gdLst>
                <a:gd name="T0" fmla="*/ 132 w 132"/>
                <a:gd name="T1" fmla="*/ 60 h 73"/>
                <a:gd name="T2" fmla="*/ 6 w 132"/>
                <a:gd name="T3" fmla="*/ 0 h 73"/>
                <a:gd name="T4" fmla="*/ 0 w 132"/>
                <a:gd name="T5" fmla="*/ 12 h 73"/>
                <a:gd name="T6" fmla="*/ 126 w 132"/>
                <a:gd name="T7" fmla="*/ 73 h 73"/>
                <a:gd name="T8" fmla="*/ 132 w 132"/>
                <a:gd name="T9" fmla="*/ 60 h 73"/>
              </a:gdLst>
              <a:ahLst/>
              <a:cxnLst>
                <a:cxn ang="0">
                  <a:pos x="T0" y="T1"/>
                </a:cxn>
                <a:cxn ang="0">
                  <a:pos x="T2" y="T3"/>
                </a:cxn>
                <a:cxn ang="0">
                  <a:pos x="T4" y="T5"/>
                </a:cxn>
                <a:cxn ang="0">
                  <a:pos x="T6" y="T7"/>
                </a:cxn>
                <a:cxn ang="0">
                  <a:pos x="T8" y="T9"/>
                </a:cxn>
              </a:cxnLst>
              <a:rect l="0" t="0" r="r" b="b"/>
              <a:pathLst>
                <a:path w="132" h="73">
                  <a:moveTo>
                    <a:pt x="132" y="60"/>
                  </a:moveTo>
                  <a:lnTo>
                    <a:pt x="6" y="0"/>
                  </a:lnTo>
                  <a:lnTo>
                    <a:pt x="0" y="12"/>
                  </a:lnTo>
                  <a:lnTo>
                    <a:pt x="126" y="73"/>
                  </a:lnTo>
                  <a:lnTo>
                    <a:pt x="132" y="60"/>
                  </a:lnTo>
                  <a:close/>
                </a:path>
              </a:pathLst>
            </a:custGeom>
            <a:grpFill/>
            <a:ln>
              <a:noFill/>
            </a:ln>
            <a:extLst/>
          </p:spPr>
          <p:txBody>
            <a:bodyPr lIns="91464" tIns="45732" rIns="91464" bIns="45732"/>
            <a:lstStyle/>
            <a:p>
              <a:pPr>
                <a:defRPr/>
              </a:pPr>
              <a:endParaRPr lang="en-US" sz="2401"/>
            </a:p>
          </p:txBody>
        </p:sp>
        <p:sp>
          <p:nvSpPr>
            <p:cNvPr id="78" name="Freeform 54">
              <a:extLst>
                <a:ext uri="{FF2B5EF4-FFF2-40B4-BE49-F238E27FC236}"/>
              </a:extLst>
            </p:cNvPr>
            <p:cNvSpPr>
              <a:spLocks/>
            </p:cNvSpPr>
            <p:nvPr/>
          </p:nvSpPr>
          <p:spPr bwMode="auto">
            <a:xfrm>
              <a:off x="777876" y="5919788"/>
              <a:ext cx="209550" cy="117475"/>
            </a:xfrm>
            <a:custGeom>
              <a:avLst/>
              <a:gdLst>
                <a:gd name="T0" fmla="*/ 126 w 132"/>
                <a:gd name="T1" fmla="*/ 0 h 74"/>
                <a:gd name="T2" fmla="*/ 0 w 132"/>
                <a:gd name="T3" fmla="*/ 60 h 74"/>
                <a:gd name="T4" fmla="*/ 6 w 132"/>
                <a:gd name="T5" fmla="*/ 74 h 74"/>
                <a:gd name="T6" fmla="*/ 132 w 132"/>
                <a:gd name="T7" fmla="*/ 14 h 74"/>
                <a:gd name="T8" fmla="*/ 126 w 132"/>
                <a:gd name="T9" fmla="*/ 0 h 74"/>
              </a:gdLst>
              <a:ahLst/>
              <a:cxnLst>
                <a:cxn ang="0">
                  <a:pos x="T0" y="T1"/>
                </a:cxn>
                <a:cxn ang="0">
                  <a:pos x="T2" y="T3"/>
                </a:cxn>
                <a:cxn ang="0">
                  <a:pos x="T4" y="T5"/>
                </a:cxn>
                <a:cxn ang="0">
                  <a:pos x="T6" y="T7"/>
                </a:cxn>
                <a:cxn ang="0">
                  <a:pos x="T8" y="T9"/>
                </a:cxn>
              </a:cxnLst>
              <a:rect l="0" t="0" r="r" b="b"/>
              <a:pathLst>
                <a:path w="132" h="74">
                  <a:moveTo>
                    <a:pt x="126" y="0"/>
                  </a:moveTo>
                  <a:lnTo>
                    <a:pt x="0" y="60"/>
                  </a:lnTo>
                  <a:lnTo>
                    <a:pt x="6" y="74"/>
                  </a:lnTo>
                  <a:lnTo>
                    <a:pt x="132" y="14"/>
                  </a:lnTo>
                  <a:lnTo>
                    <a:pt x="126" y="0"/>
                  </a:lnTo>
                  <a:close/>
                </a:path>
              </a:pathLst>
            </a:custGeom>
            <a:grpFill/>
            <a:ln>
              <a:noFill/>
            </a:ln>
            <a:extLst/>
          </p:spPr>
          <p:txBody>
            <a:bodyPr lIns="91464" tIns="45732" rIns="91464" bIns="45732"/>
            <a:lstStyle/>
            <a:p>
              <a:pPr>
                <a:defRPr/>
              </a:pPr>
              <a:endParaRPr lang="en-US" sz="2401"/>
            </a:p>
          </p:txBody>
        </p:sp>
        <p:sp>
          <p:nvSpPr>
            <p:cNvPr id="79" name="Freeform 55">
              <a:extLst>
                <a:ext uri="{FF2B5EF4-FFF2-40B4-BE49-F238E27FC236}"/>
              </a:extLst>
            </p:cNvPr>
            <p:cNvSpPr>
              <a:spLocks/>
            </p:cNvSpPr>
            <p:nvPr/>
          </p:nvSpPr>
          <p:spPr bwMode="auto">
            <a:xfrm>
              <a:off x="8537576" y="3816350"/>
              <a:ext cx="222250" cy="41275"/>
            </a:xfrm>
            <a:custGeom>
              <a:avLst/>
              <a:gdLst>
                <a:gd name="T0" fmla="*/ 2 w 140"/>
                <a:gd name="T1" fmla="*/ 26 h 26"/>
                <a:gd name="T2" fmla="*/ 140 w 140"/>
                <a:gd name="T3" fmla="*/ 14 h 26"/>
                <a:gd name="T4" fmla="*/ 139 w 140"/>
                <a:gd name="T5" fmla="*/ 0 h 26"/>
                <a:gd name="T6" fmla="*/ 0 w 140"/>
                <a:gd name="T7" fmla="*/ 12 h 26"/>
                <a:gd name="T8" fmla="*/ 2 w 140"/>
                <a:gd name="T9" fmla="*/ 26 h 26"/>
              </a:gdLst>
              <a:ahLst/>
              <a:cxnLst>
                <a:cxn ang="0">
                  <a:pos x="T0" y="T1"/>
                </a:cxn>
                <a:cxn ang="0">
                  <a:pos x="T2" y="T3"/>
                </a:cxn>
                <a:cxn ang="0">
                  <a:pos x="T4" y="T5"/>
                </a:cxn>
                <a:cxn ang="0">
                  <a:pos x="T6" y="T7"/>
                </a:cxn>
                <a:cxn ang="0">
                  <a:pos x="T8" y="T9"/>
                </a:cxn>
              </a:cxnLst>
              <a:rect l="0" t="0" r="r" b="b"/>
              <a:pathLst>
                <a:path w="140" h="26">
                  <a:moveTo>
                    <a:pt x="2" y="26"/>
                  </a:moveTo>
                  <a:lnTo>
                    <a:pt x="140" y="14"/>
                  </a:lnTo>
                  <a:lnTo>
                    <a:pt x="139" y="0"/>
                  </a:lnTo>
                  <a:lnTo>
                    <a:pt x="0" y="12"/>
                  </a:lnTo>
                  <a:lnTo>
                    <a:pt x="2" y="26"/>
                  </a:lnTo>
                  <a:close/>
                </a:path>
              </a:pathLst>
            </a:custGeom>
            <a:grpFill/>
            <a:ln>
              <a:noFill/>
            </a:ln>
            <a:extLst/>
          </p:spPr>
          <p:txBody>
            <a:bodyPr lIns="91464" tIns="45732" rIns="91464" bIns="45732"/>
            <a:lstStyle/>
            <a:p>
              <a:pPr>
                <a:defRPr/>
              </a:pPr>
              <a:endParaRPr lang="en-US" sz="2401"/>
            </a:p>
          </p:txBody>
        </p:sp>
        <p:sp>
          <p:nvSpPr>
            <p:cNvPr id="80" name="Freeform 56">
              <a:extLst>
                <a:ext uri="{FF2B5EF4-FFF2-40B4-BE49-F238E27FC236}"/>
              </a:extLst>
            </p:cNvPr>
            <p:cNvSpPr>
              <a:spLocks/>
            </p:cNvSpPr>
            <p:nvPr/>
          </p:nvSpPr>
          <p:spPr bwMode="auto">
            <a:xfrm>
              <a:off x="8488363" y="3441700"/>
              <a:ext cx="222250" cy="61913"/>
            </a:xfrm>
            <a:custGeom>
              <a:avLst/>
              <a:gdLst>
                <a:gd name="T0" fmla="*/ 4 w 140"/>
                <a:gd name="T1" fmla="*/ 39 h 39"/>
                <a:gd name="T2" fmla="*/ 140 w 140"/>
                <a:gd name="T3" fmla="*/ 14 h 39"/>
                <a:gd name="T4" fmla="*/ 137 w 140"/>
                <a:gd name="T5" fmla="*/ 0 h 39"/>
                <a:gd name="T6" fmla="*/ 0 w 140"/>
                <a:gd name="T7" fmla="*/ 25 h 39"/>
                <a:gd name="T8" fmla="*/ 4 w 140"/>
                <a:gd name="T9" fmla="*/ 39 h 39"/>
              </a:gdLst>
              <a:ahLst/>
              <a:cxnLst>
                <a:cxn ang="0">
                  <a:pos x="T0" y="T1"/>
                </a:cxn>
                <a:cxn ang="0">
                  <a:pos x="T2" y="T3"/>
                </a:cxn>
                <a:cxn ang="0">
                  <a:pos x="T4" y="T5"/>
                </a:cxn>
                <a:cxn ang="0">
                  <a:pos x="T6" y="T7"/>
                </a:cxn>
                <a:cxn ang="0">
                  <a:pos x="T8" y="T9"/>
                </a:cxn>
              </a:cxnLst>
              <a:rect l="0" t="0" r="r" b="b"/>
              <a:pathLst>
                <a:path w="140" h="39">
                  <a:moveTo>
                    <a:pt x="4" y="39"/>
                  </a:moveTo>
                  <a:lnTo>
                    <a:pt x="140" y="14"/>
                  </a:lnTo>
                  <a:lnTo>
                    <a:pt x="137" y="0"/>
                  </a:lnTo>
                  <a:lnTo>
                    <a:pt x="0" y="25"/>
                  </a:lnTo>
                  <a:lnTo>
                    <a:pt x="4" y="39"/>
                  </a:lnTo>
                  <a:close/>
                </a:path>
              </a:pathLst>
            </a:custGeom>
            <a:grpFill/>
            <a:ln>
              <a:noFill/>
            </a:ln>
            <a:extLst/>
          </p:spPr>
          <p:txBody>
            <a:bodyPr lIns="91464" tIns="45732" rIns="91464" bIns="45732"/>
            <a:lstStyle/>
            <a:p>
              <a:pPr>
                <a:defRPr/>
              </a:pPr>
              <a:endParaRPr lang="en-US" sz="2401"/>
            </a:p>
          </p:txBody>
        </p:sp>
        <p:sp>
          <p:nvSpPr>
            <p:cNvPr id="81" name="Freeform 57">
              <a:extLst>
                <a:ext uri="{FF2B5EF4-FFF2-40B4-BE49-F238E27FC236}"/>
              </a:extLst>
            </p:cNvPr>
            <p:cNvSpPr>
              <a:spLocks/>
            </p:cNvSpPr>
            <p:nvPr/>
          </p:nvSpPr>
          <p:spPr bwMode="auto">
            <a:xfrm>
              <a:off x="8407401" y="3074988"/>
              <a:ext cx="219075" cy="77788"/>
            </a:xfrm>
            <a:custGeom>
              <a:avLst/>
              <a:gdLst>
                <a:gd name="T0" fmla="*/ 5 w 138"/>
                <a:gd name="T1" fmla="*/ 49 h 49"/>
                <a:gd name="T2" fmla="*/ 138 w 138"/>
                <a:gd name="T3" fmla="*/ 14 h 49"/>
                <a:gd name="T4" fmla="*/ 135 w 138"/>
                <a:gd name="T5" fmla="*/ 0 h 49"/>
                <a:gd name="T6" fmla="*/ 0 w 138"/>
                <a:gd name="T7" fmla="*/ 37 h 49"/>
                <a:gd name="T8" fmla="*/ 5 w 138"/>
                <a:gd name="T9" fmla="*/ 49 h 49"/>
              </a:gdLst>
              <a:ahLst/>
              <a:cxnLst>
                <a:cxn ang="0">
                  <a:pos x="T0" y="T1"/>
                </a:cxn>
                <a:cxn ang="0">
                  <a:pos x="T2" y="T3"/>
                </a:cxn>
                <a:cxn ang="0">
                  <a:pos x="T4" y="T5"/>
                </a:cxn>
                <a:cxn ang="0">
                  <a:pos x="T6" y="T7"/>
                </a:cxn>
                <a:cxn ang="0">
                  <a:pos x="T8" y="T9"/>
                </a:cxn>
              </a:cxnLst>
              <a:rect l="0" t="0" r="r" b="b"/>
              <a:pathLst>
                <a:path w="138" h="49">
                  <a:moveTo>
                    <a:pt x="5" y="49"/>
                  </a:moveTo>
                  <a:lnTo>
                    <a:pt x="138" y="14"/>
                  </a:lnTo>
                  <a:lnTo>
                    <a:pt x="135" y="0"/>
                  </a:lnTo>
                  <a:lnTo>
                    <a:pt x="0" y="37"/>
                  </a:lnTo>
                  <a:lnTo>
                    <a:pt x="5" y="49"/>
                  </a:lnTo>
                  <a:close/>
                </a:path>
              </a:pathLst>
            </a:custGeom>
            <a:grpFill/>
            <a:ln>
              <a:noFill/>
            </a:ln>
            <a:extLst/>
          </p:spPr>
          <p:txBody>
            <a:bodyPr lIns="91464" tIns="45732" rIns="91464" bIns="45732"/>
            <a:lstStyle/>
            <a:p>
              <a:pPr>
                <a:defRPr/>
              </a:pPr>
              <a:endParaRPr lang="en-US" sz="2401"/>
            </a:p>
          </p:txBody>
        </p:sp>
        <p:sp>
          <p:nvSpPr>
            <p:cNvPr id="82" name="Freeform 58">
              <a:extLst>
                <a:ext uri="{FF2B5EF4-FFF2-40B4-BE49-F238E27FC236}"/>
              </a:extLst>
            </p:cNvPr>
            <p:cNvSpPr>
              <a:spLocks/>
            </p:cNvSpPr>
            <p:nvPr/>
          </p:nvSpPr>
          <p:spPr bwMode="auto">
            <a:xfrm>
              <a:off x="8296276" y="2714625"/>
              <a:ext cx="214313" cy="98425"/>
            </a:xfrm>
            <a:custGeom>
              <a:avLst/>
              <a:gdLst>
                <a:gd name="T0" fmla="*/ 5 w 135"/>
                <a:gd name="T1" fmla="*/ 62 h 62"/>
                <a:gd name="T2" fmla="*/ 135 w 135"/>
                <a:gd name="T3" fmla="*/ 14 h 62"/>
                <a:gd name="T4" fmla="*/ 131 w 135"/>
                <a:gd name="T5" fmla="*/ 0 h 62"/>
                <a:gd name="T6" fmla="*/ 0 w 135"/>
                <a:gd name="T7" fmla="*/ 50 h 62"/>
                <a:gd name="T8" fmla="*/ 5 w 135"/>
                <a:gd name="T9" fmla="*/ 62 h 62"/>
              </a:gdLst>
              <a:ahLst/>
              <a:cxnLst>
                <a:cxn ang="0">
                  <a:pos x="T0" y="T1"/>
                </a:cxn>
                <a:cxn ang="0">
                  <a:pos x="T2" y="T3"/>
                </a:cxn>
                <a:cxn ang="0">
                  <a:pos x="T4" y="T5"/>
                </a:cxn>
                <a:cxn ang="0">
                  <a:pos x="T6" y="T7"/>
                </a:cxn>
                <a:cxn ang="0">
                  <a:pos x="T8" y="T9"/>
                </a:cxn>
              </a:cxnLst>
              <a:rect l="0" t="0" r="r" b="b"/>
              <a:pathLst>
                <a:path w="135" h="62">
                  <a:moveTo>
                    <a:pt x="5" y="62"/>
                  </a:moveTo>
                  <a:lnTo>
                    <a:pt x="135" y="14"/>
                  </a:lnTo>
                  <a:lnTo>
                    <a:pt x="131" y="0"/>
                  </a:lnTo>
                  <a:lnTo>
                    <a:pt x="0" y="50"/>
                  </a:lnTo>
                  <a:lnTo>
                    <a:pt x="5" y="62"/>
                  </a:lnTo>
                  <a:close/>
                </a:path>
              </a:pathLst>
            </a:custGeom>
            <a:grpFill/>
            <a:ln>
              <a:noFill/>
            </a:ln>
            <a:extLst/>
          </p:spPr>
          <p:txBody>
            <a:bodyPr lIns="91464" tIns="45732" rIns="91464" bIns="45732"/>
            <a:lstStyle/>
            <a:p>
              <a:pPr>
                <a:defRPr/>
              </a:pPr>
              <a:endParaRPr lang="en-US" sz="2401"/>
            </a:p>
          </p:txBody>
        </p:sp>
        <p:sp>
          <p:nvSpPr>
            <p:cNvPr id="83" name="Freeform 59">
              <a:extLst>
                <a:ext uri="{FF2B5EF4-FFF2-40B4-BE49-F238E27FC236}"/>
              </a:extLst>
            </p:cNvPr>
            <p:cNvSpPr>
              <a:spLocks/>
            </p:cNvSpPr>
            <p:nvPr/>
          </p:nvSpPr>
          <p:spPr bwMode="auto">
            <a:xfrm>
              <a:off x="8156576" y="2370138"/>
              <a:ext cx="209550" cy="115888"/>
            </a:xfrm>
            <a:custGeom>
              <a:avLst/>
              <a:gdLst>
                <a:gd name="T0" fmla="*/ 6 w 132"/>
                <a:gd name="T1" fmla="*/ 73 h 73"/>
                <a:gd name="T2" fmla="*/ 132 w 132"/>
                <a:gd name="T3" fmla="*/ 12 h 73"/>
                <a:gd name="T4" fmla="*/ 126 w 132"/>
                <a:gd name="T5" fmla="*/ 0 h 73"/>
                <a:gd name="T6" fmla="*/ 0 w 132"/>
                <a:gd name="T7" fmla="*/ 59 h 73"/>
                <a:gd name="T8" fmla="*/ 6 w 132"/>
                <a:gd name="T9" fmla="*/ 73 h 73"/>
              </a:gdLst>
              <a:ahLst/>
              <a:cxnLst>
                <a:cxn ang="0">
                  <a:pos x="T0" y="T1"/>
                </a:cxn>
                <a:cxn ang="0">
                  <a:pos x="T2" y="T3"/>
                </a:cxn>
                <a:cxn ang="0">
                  <a:pos x="T4" y="T5"/>
                </a:cxn>
                <a:cxn ang="0">
                  <a:pos x="T6" y="T7"/>
                </a:cxn>
                <a:cxn ang="0">
                  <a:pos x="T8" y="T9"/>
                </a:cxn>
              </a:cxnLst>
              <a:rect l="0" t="0" r="r" b="b"/>
              <a:pathLst>
                <a:path w="132" h="73">
                  <a:moveTo>
                    <a:pt x="6" y="73"/>
                  </a:moveTo>
                  <a:lnTo>
                    <a:pt x="132" y="12"/>
                  </a:lnTo>
                  <a:lnTo>
                    <a:pt x="126" y="0"/>
                  </a:lnTo>
                  <a:lnTo>
                    <a:pt x="0" y="59"/>
                  </a:lnTo>
                  <a:lnTo>
                    <a:pt x="6" y="73"/>
                  </a:lnTo>
                  <a:close/>
                </a:path>
              </a:pathLst>
            </a:custGeom>
            <a:grpFill/>
            <a:ln>
              <a:noFill/>
            </a:ln>
            <a:extLst/>
          </p:spPr>
          <p:txBody>
            <a:bodyPr lIns="91464" tIns="45732" rIns="91464" bIns="45732"/>
            <a:lstStyle/>
            <a:p>
              <a:pPr>
                <a:defRPr/>
              </a:pPr>
              <a:endParaRPr lang="en-US" sz="2401"/>
            </a:p>
          </p:txBody>
        </p:sp>
        <p:sp>
          <p:nvSpPr>
            <p:cNvPr id="84" name="Freeform 60">
              <a:extLst>
                <a:ext uri="{FF2B5EF4-FFF2-40B4-BE49-F238E27FC236}"/>
              </a:extLst>
            </p:cNvPr>
            <p:cNvSpPr>
              <a:spLocks/>
            </p:cNvSpPr>
            <p:nvPr/>
          </p:nvSpPr>
          <p:spPr bwMode="auto">
            <a:xfrm>
              <a:off x="7983538" y="2036763"/>
              <a:ext cx="203200" cy="133350"/>
            </a:xfrm>
            <a:custGeom>
              <a:avLst/>
              <a:gdLst>
                <a:gd name="T0" fmla="*/ 8 w 128"/>
                <a:gd name="T1" fmla="*/ 84 h 84"/>
                <a:gd name="T2" fmla="*/ 128 w 128"/>
                <a:gd name="T3" fmla="*/ 13 h 84"/>
                <a:gd name="T4" fmla="*/ 121 w 128"/>
                <a:gd name="T5" fmla="*/ 0 h 84"/>
                <a:gd name="T6" fmla="*/ 0 w 128"/>
                <a:gd name="T7" fmla="*/ 72 h 84"/>
                <a:gd name="T8" fmla="*/ 8 w 128"/>
                <a:gd name="T9" fmla="*/ 84 h 84"/>
              </a:gdLst>
              <a:ahLst/>
              <a:cxnLst>
                <a:cxn ang="0">
                  <a:pos x="T0" y="T1"/>
                </a:cxn>
                <a:cxn ang="0">
                  <a:pos x="T2" y="T3"/>
                </a:cxn>
                <a:cxn ang="0">
                  <a:pos x="T4" y="T5"/>
                </a:cxn>
                <a:cxn ang="0">
                  <a:pos x="T6" y="T7"/>
                </a:cxn>
                <a:cxn ang="0">
                  <a:pos x="T8" y="T9"/>
                </a:cxn>
              </a:cxnLst>
              <a:rect l="0" t="0" r="r" b="b"/>
              <a:pathLst>
                <a:path w="128" h="84">
                  <a:moveTo>
                    <a:pt x="8" y="84"/>
                  </a:moveTo>
                  <a:lnTo>
                    <a:pt x="128" y="13"/>
                  </a:lnTo>
                  <a:lnTo>
                    <a:pt x="121" y="0"/>
                  </a:lnTo>
                  <a:lnTo>
                    <a:pt x="0" y="72"/>
                  </a:lnTo>
                  <a:lnTo>
                    <a:pt x="8" y="84"/>
                  </a:lnTo>
                  <a:close/>
                </a:path>
              </a:pathLst>
            </a:custGeom>
            <a:grpFill/>
            <a:ln>
              <a:noFill/>
            </a:ln>
            <a:extLst/>
          </p:spPr>
          <p:txBody>
            <a:bodyPr lIns="91464" tIns="45732" rIns="91464" bIns="45732"/>
            <a:lstStyle/>
            <a:p>
              <a:pPr>
                <a:defRPr/>
              </a:pPr>
              <a:endParaRPr lang="en-US" sz="2401"/>
            </a:p>
          </p:txBody>
        </p:sp>
        <p:sp>
          <p:nvSpPr>
            <p:cNvPr id="85" name="Freeform 61">
              <a:extLst>
                <a:ext uri="{FF2B5EF4-FFF2-40B4-BE49-F238E27FC236}"/>
              </a:extLst>
            </p:cNvPr>
            <p:cNvSpPr>
              <a:spLocks/>
            </p:cNvSpPr>
            <p:nvPr/>
          </p:nvSpPr>
          <p:spPr bwMode="auto">
            <a:xfrm>
              <a:off x="7786688" y="1722438"/>
              <a:ext cx="192088" cy="149225"/>
            </a:xfrm>
            <a:custGeom>
              <a:avLst/>
              <a:gdLst>
                <a:gd name="T0" fmla="*/ 9 w 121"/>
                <a:gd name="T1" fmla="*/ 94 h 94"/>
                <a:gd name="T2" fmla="*/ 121 w 121"/>
                <a:gd name="T3" fmla="*/ 12 h 94"/>
                <a:gd name="T4" fmla="*/ 113 w 121"/>
                <a:gd name="T5" fmla="*/ 0 h 94"/>
                <a:gd name="T6" fmla="*/ 0 w 121"/>
                <a:gd name="T7" fmla="*/ 82 h 94"/>
                <a:gd name="T8" fmla="*/ 9 w 121"/>
                <a:gd name="T9" fmla="*/ 94 h 94"/>
              </a:gdLst>
              <a:ahLst/>
              <a:cxnLst>
                <a:cxn ang="0">
                  <a:pos x="T0" y="T1"/>
                </a:cxn>
                <a:cxn ang="0">
                  <a:pos x="T2" y="T3"/>
                </a:cxn>
                <a:cxn ang="0">
                  <a:pos x="T4" y="T5"/>
                </a:cxn>
                <a:cxn ang="0">
                  <a:pos x="T6" y="T7"/>
                </a:cxn>
                <a:cxn ang="0">
                  <a:pos x="T8" y="T9"/>
                </a:cxn>
              </a:cxnLst>
              <a:rect l="0" t="0" r="r" b="b"/>
              <a:pathLst>
                <a:path w="121" h="94">
                  <a:moveTo>
                    <a:pt x="9" y="94"/>
                  </a:moveTo>
                  <a:lnTo>
                    <a:pt x="121" y="12"/>
                  </a:lnTo>
                  <a:lnTo>
                    <a:pt x="113" y="0"/>
                  </a:lnTo>
                  <a:lnTo>
                    <a:pt x="0" y="82"/>
                  </a:lnTo>
                  <a:lnTo>
                    <a:pt x="9" y="94"/>
                  </a:lnTo>
                  <a:close/>
                </a:path>
              </a:pathLst>
            </a:custGeom>
            <a:grpFill/>
            <a:ln>
              <a:noFill/>
            </a:ln>
            <a:extLst/>
          </p:spPr>
          <p:txBody>
            <a:bodyPr lIns="91464" tIns="45732" rIns="91464" bIns="45732"/>
            <a:lstStyle/>
            <a:p>
              <a:pPr>
                <a:defRPr/>
              </a:pPr>
              <a:endParaRPr lang="en-US" sz="2401"/>
            </a:p>
          </p:txBody>
        </p:sp>
        <p:sp>
          <p:nvSpPr>
            <p:cNvPr id="86" name="Freeform 62">
              <a:extLst>
                <a:ext uri="{FF2B5EF4-FFF2-40B4-BE49-F238E27FC236}"/>
              </a:extLst>
            </p:cNvPr>
            <p:cNvSpPr>
              <a:spLocks/>
            </p:cNvSpPr>
            <p:nvPr/>
          </p:nvSpPr>
          <p:spPr bwMode="auto">
            <a:xfrm>
              <a:off x="7562851" y="1428750"/>
              <a:ext cx="182563" cy="161925"/>
            </a:xfrm>
            <a:custGeom>
              <a:avLst/>
              <a:gdLst>
                <a:gd name="T0" fmla="*/ 11 w 115"/>
                <a:gd name="T1" fmla="*/ 102 h 102"/>
                <a:gd name="T2" fmla="*/ 115 w 115"/>
                <a:gd name="T3" fmla="*/ 11 h 102"/>
                <a:gd name="T4" fmla="*/ 105 w 115"/>
                <a:gd name="T5" fmla="*/ 0 h 102"/>
                <a:gd name="T6" fmla="*/ 0 w 115"/>
                <a:gd name="T7" fmla="*/ 92 h 102"/>
                <a:gd name="T8" fmla="*/ 11 w 115"/>
                <a:gd name="T9" fmla="*/ 102 h 102"/>
              </a:gdLst>
              <a:ahLst/>
              <a:cxnLst>
                <a:cxn ang="0">
                  <a:pos x="T0" y="T1"/>
                </a:cxn>
                <a:cxn ang="0">
                  <a:pos x="T2" y="T3"/>
                </a:cxn>
                <a:cxn ang="0">
                  <a:pos x="T4" y="T5"/>
                </a:cxn>
                <a:cxn ang="0">
                  <a:pos x="T6" y="T7"/>
                </a:cxn>
                <a:cxn ang="0">
                  <a:pos x="T8" y="T9"/>
                </a:cxn>
              </a:cxnLst>
              <a:rect l="0" t="0" r="r" b="b"/>
              <a:pathLst>
                <a:path w="115" h="102">
                  <a:moveTo>
                    <a:pt x="11" y="102"/>
                  </a:moveTo>
                  <a:lnTo>
                    <a:pt x="115" y="11"/>
                  </a:lnTo>
                  <a:lnTo>
                    <a:pt x="105" y="0"/>
                  </a:lnTo>
                  <a:lnTo>
                    <a:pt x="0" y="92"/>
                  </a:lnTo>
                  <a:lnTo>
                    <a:pt x="11" y="102"/>
                  </a:lnTo>
                  <a:close/>
                </a:path>
              </a:pathLst>
            </a:custGeom>
            <a:grpFill/>
            <a:ln>
              <a:noFill/>
            </a:ln>
            <a:extLst/>
          </p:spPr>
          <p:txBody>
            <a:bodyPr lIns="91464" tIns="45732" rIns="91464" bIns="45732"/>
            <a:lstStyle/>
            <a:p>
              <a:pPr>
                <a:defRPr/>
              </a:pPr>
              <a:endParaRPr lang="en-US" sz="2401"/>
            </a:p>
          </p:txBody>
        </p:sp>
        <p:sp>
          <p:nvSpPr>
            <p:cNvPr id="87" name="Freeform 63">
              <a:extLst>
                <a:ext uri="{FF2B5EF4-FFF2-40B4-BE49-F238E27FC236}"/>
              </a:extLst>
            </p:cNvPr>
            <p:cNvSpPr>
              <a:spLocks/>
            </p:cNvSpPr>
            <p:nvPr/>
          </p:nvSpPr>
          <p:spPr bwMode="auto">
            <a:xfrm>
              <a:off x="7316788" y="1155700"/>
              <a:ext cx="169863" cy="176213"/>
            </a:xfrm>
            <a:custGeom>
              <a:avLst/>
              <a:gdLst>
                <a:gd name="T0" fmla="*/ 11 w 107"/>
                <a:gd name="T1" fmla="*/ 111 h 111"/>
                <a:gd name="T2" fmla="*/ 107 w 107"/>
                <a:gd name="T3" fmla="*/ 11 h 111"/>
                <a:gd name="T4" fmla="*/ 96 w 107"/>
                <a:gd name="T5" fmla="*/ 0 h 111"/>
                <a:gd name="T6" fmla="*/ 0 w 107"/>
                <a:gd name="T7" fmla="*/ 101 h 111"/>
                <a:gd name="T8" fmla="*/ 11 w 107"/>
                <a:gd name="T9" fmla="*/ 111 h 111"/>
              </a:gdLst>
              <a:ahLst/>
              <a:cxnLst>
                <a:cxn ang="0">
                  <a:pos x="T0" y="T1"/>
                </a:cxn>
                <a:cxn ang="0">
                  <a:pos x="T2" y="T3"/>
                </a:cxn>
                <a:cxn ang="0">
                  <a:pos x="T4" y="T5"/>
                </a:cxn>
                <a:cxn ang="0">
                  <a:pos x="T6" y="T7"/>
                </a:cxn>
                <a:cxn ang="0">
                  <a:pos x="T8" y="T9"/>
                </a:cxn>
              </a:cxnLst>
              <a:rect l="0" t="0" r="r" b="b"/>
              <a:pathLst>
                <a:path w="107" h="111">
                  <a:moveTo>
                    <a:pt x="11" y="111"/>
                  </a:moveTo>
                  <a:lnTo>
                    <a:pt x="107" y="11"/>
                  </a:lnTo>
                  <a:lnTo>
                    <a:pt x="96" y="0"/>
                  </a:lnTo>
                  <a:lnTo>
                    <a:pt x="0" y="101"/>
                  </a:lnTo>
                  <a:lnTo>
                    <a:pt x="11" y="111"/>
                  </a:lnTo>
                  <a:close/>
                </a:path>
              </a:pathLst>
            </a:custGeom>
            <a:grpFill/>
            <a:ln>
              <a:noFill/>
            </a:ln>
            <a:extLst/>
          </p:spPr>
          <p:txBody>
            <a:bodyPr lIns="91464" tIns="45732" rIns="91464" bIns="45732"/>
            <a:lstStyle/>
            <a:p>
              <a:pPr>
                <a:defRPr/>
              </a:pPr>
              <a:endParaRPr lang="en-US" sz="2401"/>
            </a:p>
          </p:txBody>
        </p:sp>
        <p:sp>
          <p:nvSpPr>
            <p:cNvPr id="88" name="Freeform 64">
              <a:extLst>
                <a:ext uri="{FF2B5EF4-FFF2-40B4-BE49-F238E27FC236}"/>
              </a:extLst>
            </p:cNvPr>
            <p:cNvSpPr>
              <a:spLocks/>
            </p:cNvSpPr>
            <p:nvPr/>
          </p:nvSpPr>
          <p:spPr bwMode="auto">
            <a:xfrm>
              <a:off x="6756401" y="687388"/>
              <a:ext cx="141288" cy="196850"/>
            </a:xfrm>
            <a:custGeom>
              <a:avLst/>
              <a:gdLst>
                <a:gd name="T0" fmla="*/ 89 w 89"/>
                <a:gd name="T1" fmla="*/ 8 h 124"/>
                <a:gd name="T2" fmla="*/ 77 w 89"/>
                <a:gd name="T3" fmla="*/ 0 h 124"/>
                <a:gd name="T4" fmla="*/ 0 w 89"/>
                <a:gd name="T5" fmla="*/ 116 h 124"/>
                <a:gd name="T6" fmla="*/ 11 w 89"/>
                <a:gd name="T7" fmla="*/ 124 h 124"/>
                <a:gd name="T8" fmla="*/ 89 w 89"/>
                <a:gd name="T9" fmla="*/ 8 h 124"/>
              </a:gdLst>
              <a:ahLst/>
              <a:cxnLst>
                <a:cxn ang="0">
                  <a:pos x="T0" y="T1"/>
                </a:cxn>
                <a:cxn ang="0">
                  <a:pos x="T2" y="T3"/>
                </a:cxn>
                <a:cxn ang="0">
                  <a:pos x="T4" y="T5"/>
                </a:cxn>
                <a:cxn ang="0">
                  <a:pos x="T6" y="T7"/>
                </a:cxn>
                <a:cxn ang="0">
                  <a:pos x="T8" y="T9"/>
                </a:cxn>
              </a:cxnLst>
              <a:rect l="0" t="0" r="r" b="b"/>
              <a:pathLst>
                <a:path w="89" h="124">
                  <a:moveTo>
                    <a:pt x="89" y="8"/>
                  </a:moveTo>
                  <a:lnTo>
                    <a:pt x="77" y="0"/>
                  </a:lnTo>
                  <a:lnTo>
                    <a:pt x="0" y="116"/>
                  </a:lnTo>
                  <a:lnTo>
                    <a:pt x="11" y="124"/>
                  </a:lnTo>
                  <a:lnTo>
                    <a:pt x="89" y="8"/>
                  </a:lnTo>
                  <a:close/>
                </a:path>
              </a:pathLst>
            </a:custGeom>
            <a:grpFill/>
            <a:ln>
              <a:noFill/>
            </a:ln>
            <a:extLst/>
          </p:spPr>
          <p:txBody>
            <a:bodyPr lIns="91464" tIns="45732" rIns="91464" bIns="45732"/>
            <a:lstStyle/>
            <a:p>
              <a:pPr>
                <a:defRPr/>
              </a:pPr>
              <a:endParaRPr lang="en-US" sz="2401"/>
            </a:p>
          </p:txBody>
        </p:sp>
        <p:sp>
          <p:nvSpPr>
            <p:cNvPr id="89" name="Freeform 65">
              <a:extLst>
                <a:ext uri="{FF2B5EF4-FFF2-40B4-BE49-F238E27FC236}"/>
              </a:extLst>
            </p:cNvPr>
            <p:cNvSpPr>
              <a:spLocks/>
            </p:cNvSpPr>
            <p:nvPr/>
          </p:nvSpPr>
          <p:spPr bwMode="auto">
            <a:xfrm>
              <a:off x="6450013" y="495300"/>
              <a:ext cx="125413" cy="206375"/>
            </a:xfrm>
            <a:custGeom>
              <a:avLst/>
              <a:gdLst>
                <a:gd name="T0" fmla="*/ 79 w 79"/>
                <a:gd name="T1" fmla="*/ 8 h 130"/>
                <a:gd name="T2" fmla="*/ 66 w 79"/>
                <a:gd name="T3" fmla="*/ 0 h 130"/>
                <a:gd name="T4" fmla="*/ 0 w 79"/>
                <a:gd name="T5" fmla="*/ 122 h 130"/>
                <a:gd name="T6" fmla="*/ 12 w 79"/>
                <a:gd name="T7" fmla="*/ 130 h 130"/>
                <a:gd name="T8" fmla="*/ 79 w 79"/>
                <a:gd name="T9" fmla="*/ 8 h 130"/>
              </a:gdLst>
              <a:ahLst/>
              <a:cxnLst>
                <a:cxn ang="0">
                  <a:pos x="T0" y="T1"/>
                </a:cxn>
                <a:cxn ang="0">
                  <a:pos x="T2" y="T3"/>
                </a:cxn>
                <a:cxn ang="0">
                  <a:pos x="T4" y="T5"/>
                </a:cxn>
                <a:cxn ang="0">
                  <a:pos x="T6" y="T7"/>
                </a:cxn>
                <a:cxn ang="0">
                  <a:pos x="T8" y="T9"/>
                </a:cxn>
              </a:cxnLst>
              <a:rect l="0" t="0" r="r" b="b"/>
              <a:pathLst>
                <a:path w="79" h="130">
                  <a:moveTo>
                    <a:pt x="79" y="8"/>
                  </a:moveTo>
                  <a:lnTo>
                    <a:pt x="66" y="0"/>
                  </a:lnTo>
                  <a:lnTo>
                    <a:pt x="0" y="122"/>
                  </a:lnTo>
                  <a:lnTo>
                    <a:pt x="12" y="130"/>
                  </a:lnTo>
                  <a:lnTo>
                    <a:pt x="79" y="8"/>
                  </a:lnTo>
                  <a:close/>
                </a:path>
              </a:pathLst>
            </a:custGeom>
            <a:grpFill/>
            <a:ln>
              <a:noFill/>
            </a:ln>
            <a:extLst/>
          </p:spPr>
          <p:txBody>
            <a:bodyPr lIns="91464" tIns="45732" rIns="91464" bIns="45732"/>
            <a:lstStyle/>
            <a:p>
              <a:pPr>
                <a:defRPr/>
              </a:pPr>
              <a:endParaRPr lang="en-US" sz="2401"/>
            </a:p>
          </p:txBody>
        </p:sp>
        <p:sp>
          <p:nvSpPr>
            <p:cNvPr id="90" name="Freeform 66">
              <a:extLst>
                <a:ext uri="{FF2B5EF4-FFF2-40B4-BE49-F238E27FC236}"/>
              </a:extLst>
            </p:cNvPr>
            <p:cNvSpPr>
              <a:spLocks/>
            </p:cNvSpPr>
            <p:nvPr/>
          </p:nvSpPr>
          <p:spPr bwMode="auto">
            <a:xfrm>
              <a:off x="6126163" y="331788"/>
              <a:ext cx="107950" cy="212725"/>
            </a:xfrm>
            <a:custGeom>
              <a:avLst/>
              <a:gdLst>
                <a:gd name="T0" fmla="*/ 68 w 68"/>
                <a:gd name="T1" fmla="*/ 7 h 134"/>
                <a:gd name="T2" fmla="*/ 55 w 68"/>
                <a:gd name="T3" fmla="*/ 0 h 134"/>
                <a:gd name="T4" fmla="*/ 0 w 68"/>
                <a:gd name="T5" fmla="*/ 129 h 134"/>
                <a:gd name="T6" fmla="*/ 14 w 68"/>
                <a:gd name="T7" fmla="*/ 134 h 134"/>
                <a:gd name="T8" fmla="*/ 68 w 68"/>
                <a:gd name="T9" fmla="*/ 7 h 134"/>
              </a:gdLst>
              <a:ahLst/>
              <a:cxnLst>
                <a:cxn ang="0">
                  <a:pos x="T0" y="T1"/>
                </a:cxn>
                <a:cxn ang="0">
                  <a:pos x="T2" y="T3"/>
                </a:cxn>
                <a:cxn ang="0">
                  <a:pos x="T4" y="T5"/>
                </a:cxn>
                <a:cxn ang="0">
                  <a:pos x="T6" y="T7"/>
                </a:cxn>
                <a:cxn ang="0">
                  <a:pos x="T8" y="T9"/>
                </a:cxn>
              </a:cxnLst>
              <a:rect l="0" t="0" r="r" b="b"/>
              <a:pathLst>
                <a:path w="68" h="134">
                  <a:moveTo>
                    <a:pt x="68" y="7"/>
                  </a:moveTo>
                  <a:lnTo>
                    <a:pt x="55" y="0"/>
                  </a:lnTo>
                  <a:lnTo>
                    <a:pt x="0" y="129"/>
                  </a:lnTo>
                  <a:lnTo>
                    <a:pt x="14" y="134"/>
                  </a:lnTo>
                  <a:lnTo>
                    <a:pt x="68" y="7"/>
                  </a:lnTo>
                  <a:close/>
                </a:path>
              </a:pathLst>
            </a:custGeom>
            <a:grpFill/>
            <a:ln>
              <a:noFill/>
            </a:ln>
            <a:extLst/>
          </p:spPr>
          <p:txBody>
            <a:bodyPr lIns="91464" tIns="45732" rIns="91464" bIns="45732"/>
            <a:lstStyle/>
            <a:p>
              <a:pPr>
                <a:defRPr/>
              </a:pPr>
              <a:endParaRPr lang="en-US" sz="2401"/>
            </a:p>
          </p:txBody>
        </p:sp>
        <p:sp>
          <p:nvSpPr>
            <p:cNvPr id="91" name="Freeform 67">
              <a:extLst>
                <a:ext uri="{FF2B5EF4-FFF2-40B4-BE49-F238E27FC236}"/>
              </a:extLst>
            </p:cNvPr>
            <p:cNvSpPr>
              <a:spLocks/>
            </p:cNvSpPr>
            <p:nvPr/>
          </p:nvSpPr>
          <p:spPr bwMode="auto">
            <a:xfrm>
              <a:off x="5791201" y="201613"/>
              <a:ext cx="92075" cy="217488"/>
            </a:xfrm>
            <a:custGeom>
              <a:avLst/>
              <a:gdLst>
                <a:gd name="T0" fmla="*/ 58 w 58"/>
                <a:gd name="T1" fmla="*/ 5 h 137"/>
                <a:gd name="T2" fmla="*/ 44 w 58"/>
                <a:gd name="T3" fmla="*/ 0 h 137"/>
                <a:gd name="T4" fmla="*/ 0 w 58"/>
                <a:gd name="T5" fmla="*/ 132 h 137"/>
                <a:gd name="T6" fmla="*/ 14 w 58"/>
                <a:gd name="T7" fmla="*/ 137 h 137"/>
                <a:gd name="T8" fmla="*/ 58 w 58"/>
                <a:gd name="T9" fmla="*/ 5 h 137"/>
              </a:gdLst>
              <a:ahLst/>
              <a:cxnLst>
                <a:cxn ang="0">
                  <a:pos x="T0" y="T1"/>
                </a:cxn>
                <a:cxn ang="0">
                  <a:pos x="T2" y="T3"/>
                </a:cxn>
                <a:cxn ang="0">
                  <a:pos x="T4" y="T5"/>
                </a:cxn>
                <a:cxn ang="0">
                  <a:pos x="T6" y="T7"/>
                </a:cxn>
                <a:cxn ang="0">
                  <a:pos x="T8" y="T9"/>
                </a:cxn>
              </a:cxnLst>
              <a:rect l="0" t="0" r="r" b="b"/>
              <a:pathLst>
                <a:path w="58" h="137">
                  <a:moveTo>
                    <a:pt x="58" y="5"/>
                  </a:moveTo>
                  <a:lnTo>
                    <a:pt x="44" y="0"/>
                  </a:lnTo>
                  <a:lnTo>
                    <a:pt x="0" y="132"/>
                  </a:lnTo>
                  <a:lnTo>
                    <a:pt x="14" y="137"/>
                  </a:lnTo>
                  <a:lnTo>
                    <a:pt x="58" y="5"/>
                  </a:lnTo>
                  <a:close/>
                </a:path>
              </a:pathLst>
            </a:custGeom>
            <a:grpFill/>
            <a:ln>
              <a:noFill/>
            </a:ln>
            <a:extLst/>
          </p:spPr>
          <p:txBody>
            <a:bodyPr lIns="91464" tIns="45732" rIns="91464" bIns="45732"/>
            <a:lstStyle/>
            <a:p>
              <a:pPr>
                <a:defRPr/>
              </a:pPr>
              <a:endParaRPr lang="en-US" sz="2401"/>
            </a:p>
          </p:txBody>
        </p:sp>
        <p:sp>
          <p:nvSpPr>
            <p:cNvPr id="92" name="Freeform 68">
              <a:extLst>
                <a:ext uri="{FF2B5EF4-FFF2-40B4-BE49-F238E27FC236}"/>
              </a:extLst>
            </p:cNvPr>
            <p:cNvSpPr>
              <a:spLocks/>
            </p:cNvSpPr>
            <p:nvPr/>
          </p:nvSpPr>
          <p:spPr bwMode="auto">
            <a:xfrm>
              <a:off x="5446713" y="101600"/>
              <a:ext cx="71438" cy="220663"/>
            </a:xfrm>
            <a:custGeom>
              <a:avLst/>
              <a:gdLst>
                <a:gd name="T0" fmla="*/ 0 w 45"/>
                <a:gd name="T1" fmla="*/ 136 h 139"/>
                <a:gd name="T2" fmla="*/ 14 w 45"/>
                <a:gd name="T3" fmla="*/ 139 h 139"/>
                <a:gd name="T4" fmla="*/ 45 w 45"/>
                <a:gd name="T5" fmla="*/ 3 h 139"/>
                <a:gd name="T6" fmla="*/ 31 w 45"/>
                <a:gd name="T7" fmla="*/ 0 h 139"/>
                <a:gd name="T8" fmla="*/ 0 w 45"/>
                <a:gd name="T9" fmla="*/ 136 h 139"/>
              </a:gdLst>
              <a:ahLst/>
              <a:cxnLst>
                <a:cxn ang="0">
                  <a:pos x="T0" y="T1"/>
                </a:cxn>
                <a:cxn ang="0">
                  <a:pos x="T2" y="T3"/>
                </a:cxn>
                <a:cxn ang="0">
                  <a:pos x="T4" y="T5"/>
                </a:cxn>
                <a:cxn ang="0">
                  <a:pos x="T6" y="T7"/>
                </a:cxn>
                <a:cxn ang="0">
                  <a:pos x="T8" y="T9"/>
                </a:cxn>
              </a:cxnLst>
              <a:rect l="0" t="0" r="r" b="b"/>
              <a:pathLst>
                <a:path w="45" h="139">
                  <a:moveTo>
                    <a:pt x="0" y="136"/>
                  </a:moveTo>
                  <a:lnTo>
                    <a:pt x="14" y="139"/>
                  </a:lnTo>
                  <a:lnTo>
                    <a:pt x="45" y="3"/>
                  </a:lnTo>
                  <a:lnTo>
                    <a:pt x="31" y="0"/>
                  </a:lnTo>
                  <a:lnTo>
                    <a:pt x="0" y="136"/>
                  </a:lnTo>
                  <a:close/>
                </a:path>
              </a:pathLst>
            </a:custGeom>
            <a:grpFill/>
            <a:ln>
              <a:noFill/>
            </a:ln>
            <a:extLst/>
          </p:spPr>
          <p:txBody>
            <a:bodyPr lIns="91464" tIns="45732" rIns="91464" bIns="45732"/>
            <a:lstStyle/>
            <a:p>
              <a:pPr>
                <a:defRPr/>
              </a:pPr>
              <a:endParaRPr lang="en-US" sz="2401"/>
            </a:p>
          </p:txBody>
        </p:sp>
        <p:sp>
          <p:nvSpPr>
            <p:cNvPr id="93" name="Freeform 69">
              <a:extLst>
                <a:ext uri="{FF2B5EF4-FFF2-40B4-BE49-F238E27FC236}"/>
              </a:extLst>
            </p:cNvPr>
            <p:cNvSpPr>
              <a:spLocks/>
            </p:cNvSpPr>
            <p:nvPr/>
          </p:nvSpPr>
          <p:spPr bwMode="auto">
            <a:xfrm>
              <a:off x="5094288" y="34925"/>
              <a:ext cx="53975" cy="223838"/>
            </a:xfrm>
            <a:custGeom>
              <a:avLst/>
              <a:gdLst>
                <a:gd name="T0" fmla="*/ 0 w 34"/>
                <a:gd name="T1" fmla="*/ 138 h 141"/>
                <a:gd name="T2" fmla="*/ 16 w 34"/>
                <a:gd name="T3" fmla="*/ 141 h 141"/>
                <a:gd name="T4" fmla="*/ 34 w 34"/>
                <a:gd name="T5" fmla="*/ 3 h 141"/>
                <a:gd name="T6" fmla="*/ 19 w 34"/>
                <a:gd name="T7" fmla="*/ 0 h 141"/>
                <a:gd name="T8" fmla="*/ 0 w 34"/>
                <a:gd name="T9" fmla="*/ 138 h 141"/>
              </a:gdLst>
              <a:ahLst/>
              <a:cxnLst>
                <a:cxn ang="0">
                  <a:pos x="T0" y="T1"/>
                </a:cxn>
                <a:cxn ang="0">
                  <a:pos x="T2" y="T3"/>
                </a:cxn>
                <a:cxn ang="0">
                  <a:pos x="T4" y="T5"/>
                </a:cxn>
                <a:cxn ang="0">
                  <a:pos x="T6" y="T7"/>
                </a:cxn>
                <a:cxn ang="0">
                  <a:pos x="T8" y="T9"/>
                </a:cxn>
              </a:cxnLst>
              <a:rect l="0" t="0" r="r" b="b"/>
              <a:pathLst>
                <a:path w="34" h="141">
                  <a:moveTo>
                    <a:pt x="0" y="138"/>
                  </a:moveTo>
                  <a:lnTo>
                    <a:pt x="16" y="141"/>
                  </a:lnTo>
                  <a:lnTo>
                    <a:pt x="34" y="3"/>
                  </a:lnTo>
                  <a:lnTo>
                    <a:pt x="19" y="0"/>
                  </a:lnTo>
                  <a:lnTo>
                    <a:pt x="0" y="138"/>
                  </a:lnTo>
                  <a:close/>
                </a:path>
              </a:pathLst>
            </a:custGeom>
            <a:grpFill/>
            <a:ln>
              <a:noFill/>
            </a:ln>
            <a:extLst/>
          </p:spPr>
          <p:txBody>
            <a:bodyPr lIns="91464" tIns="45732" rIns="91464" bIns="45732"/>
            <a:lstStyle/>
            <a:p>
              <a:pPr>
                <a:defRPr/>
              </a:pPr>
              <a:endParaRPr lang="en-US" sz="2401"/>
            </a:p>
          </p:txBody>
        </p:sp>
        <p:sp>
          <p:nvSpPr>
            <p:cNvPr id="94" name="Freeform 70">
              <a:extLst>
                <a:ext uri="{FF2B5EF4-FFF2-40B4-BE49-F238E27FC236}"/>
              </a:extLst>
            </p:cNvPr>
            <p:cNvSpPr>
              <a:spLocks/>
            </p:cNvSpPr>
            <p:nvPr/>
          </p:nvSpPr>
          <p:spPr bwMode="auto">
            <a:xfrm>
              <a:off x="4740276" y="3175"/>
              <a:ext cx="31750" cy="220663"/>
            </a:xfrm>
            <a:custGeom>
              <a:avLst/>
              <a:gdLst>
                <a:gd name="T0" fmla="*/ 0 w 20"/>
                <a:gd name="T1" fmla="*/ 139 h 139"/>
                <a:gd name="T2" fmla="*/ 13 w 20"/>
                <a:gd name="T3" fmla="*/ 139 h 139"/>
                <a:gd name="T4" fmla="*/ 20 w 20"/>
                <a:gd name="T5" fmla="*/ 1 h 139"/>
                <a:gd name="T6" fmla="*/ 6 w 20"/>
                <a:gd name="T7" fmla="*/ 0 h 139"/>
                <a:gd name="T8" fmla="*/ 0 w 20"/>
                <a:gd name="T9" fmla="*/ 139 h 139"/>
              </a:gdLst>
              <a:ahLst/>
              <a:cxnLst>
                <a:cxn ang="0">
                  <a:pos x="T0" y="T1"/>
                </a:cxn>
                <a:cxn ang="0">
                  <a:pos x="T2" y="T3"/>
                </a:cxn>
                <a:cxn ang="0">
                  <a:pos x="T4" y="T5"/>
                </a:cxn>
                <a:cxn ang="0">
                  <a:pos x="T6" y="T7"/>
                </a:cxn>
                <a:cxn ang="0">
                  <a:pos x="T8" y="T9"/>
                </a:cxn>
              </a:cxnLst>
              <a:rect l="0" t="0" r="r" b="b"/>
              <a:pathLst>
                <a:path w="20" h="139">
                  <a:moveTo>
                    <a:pt x="0" y="139"/>
                  </a:moveTo>
                  <a:lnTo>
                    <a:pt x="13" y="139"/>
                  </a:lnTo>
                  <a:lnTo>
                    <a:pt x="20" y="1"/>
                  </a:lnTo>
                  <a:lnTo>
                    <a:pt x="6" y="0"/>
                  </a:lnTo>
                  <a:lnTo>
                    <a:pt x="0" y="139"/>
                  </a:lnTo>
                  <a:close/>
                </a:path>
              </a:pathLst>
            </a:custGeom>
            <a:grpFill/>
            <a:ln>
              <a:noFill/>
            </a:ln>
            <a:extLst/>
          </p:spPr>
          <p:txBody>
            <a:bodyPr lIns="91464" tIns="45732" rIns="91464" bIns="45732"/>
            <a:lstStyle/>
            <a:p>
              <a:pPr>
                <a:defRPr/>
              </a:pPr>
              <a:endParaRPr lang="en-US" sz="2401"/>
            </a:p>
          </p:txBody>
        </p:sp>
        <p:sp>
          <p:nvSpPr>
            <p:cNvPr id="95" name="Freeform 71">
              <a:extLst>
                <a:ext uri="{FF2B5EF4-FFF2-40B4-BE49-F238E27FC236}"/>
              </a:extLst>
            </p:cNvPr>
            <p:cNvSpPr>
              <a:spLocks/>
            </p:cNvSpPr>
            <p:nvPr/>
          </p:nvSpPr>
          <p:spPr bwMode="auto">
            <a:xfrm>
              <a:off x="4371976" y="3175"/>
              <a:ext cx="31750" cy="220663"/>
            </a:xfrm>
            <a:custGeom>
              <a:avLst/>
              <a:gdLst>
                <a:gd name="T0" fmla="*/ 20 w 20"/>
                <a:gd name="T1" fmla="*/ 139 h 139"/>
                <a:gd name="T2" fmla="*/ 14 w 20"/>
                <a:gd name="T3" fmla="*/ 0 h 139"/>
                <a:gd name="T4" fmla="*/ 0 w 20"/>
                <a:gd name="T5" fmla="*/ 1 h 139"/>
                <a:gd name="T6" fmla="*/ 7 w 20"/>
                <a:gd name="T7" fmla="*/ 139 h 139"/>
                <a:gd name="T8" fmla="*/ 20 w 20"/>
                <a:gd name="T9" fmla="*/ 139 h 139"/>
              </a:gdLst>
              <a:ahLst/>
              <a:cxnLst>
                <a:cxn ang="0">
                  <a:pos x="T0" y="T1"/>
                </a:cxn>
                <a:cxn ang="0">
                  <a:pos x="T2" y="T3"/>
                </a:cxn>
                <a:cxn ang="0">
                  <a:pos x="T4" y="T5"/>
                </a:cxn>
                <a:cxn ang="0">
                  <a:pos x="T6" y="T7"/>
                </a:cxn>
                <a:cxn ang="0">
                  <a:pos x="T8" y="T9"/>
                </a:cxn>
              </a:cxnLst>
              <a:rect l="0" t="0" r="r" b="b"/>
              <a:pathLst>
                <a:path w="20" h="139">
                  <a:moveTo>
                    <a:pt x="20" y="139"/>
                  </a:moveTo>
                  <a:lnTo>
                    <a:pt x="14" y="0"/>
                  </a:lnTo>
                  <a:lnTo>
                    <a:pt x="0" y="1"/>
                  </a:lnTo>
                  <a:lnTo>
                    <a:pt x="7" y="139"/>
                  </a:lnTo>
                  <a:lnTo>
                    <a:pt x="20" y="139"/>
                  </a:lnTo>
                  <a:close/>
                </a:path>
              </a:pathLst>
            </a:custGeom>
            <a:grpFill/>
            <a:ln>
              <a:noFill/>
            </a:ln>
            <a:extLst/>
          </p:spPr>
          <p:txBody>
            <a:bodyPr lIns="91464" tIns="45732" rIns="91464" bIns="45732"/>
            <a:lstStyle/>
            <a:p>
              <a:pPr>
                <a:defRPr/>
              </a:pPr>
              <a:endParaRPr lang="en-US" sz="2401"/>
            </a:p>
          </p:txBody>
        </p:sp>
        <p:sp>
          <p:nvSpPr>
            <p:cNvPr id="96" name="Freeform 72">
              <a:extLst>
                <a:ext uri="{FF2B5EF4-FFF2-40B4-BE49-F238E27FC236}"/>
              </a:extLst>
            </p:cNvPr>
            <p:cNvSpPr>
              <a:spLocks/>
            </p:cNvSpPr>
            <p:nvPr/>
          </p:nvSpPr>
          <p:spPr bwMode="auto">
            <a:xfrm>
              <a:off x="3995738" y="34925"/>
              <a:ext cx="53975" cy="223838"/>
            </a:xfrm>
            <a:custGeom>
              <a:avLst/>
              <a:gdLst>
                <a:gd name="T0" fmla="*/ 34 w 34"/>
                <a:gd name="T1" fmla="*/ 138 h 141"/>
                <a:gd name="T2" fmla="*/ 14 w 34"/>
                <a:gd name="T3" fmla="*/ 0 h 141"/>
                <a:gd name="T4" fmla="*/ 0 w 34"/>
                <a:gd name="T5" fmla="*/ 3 h 141"/>
                <a:gd name="T6" fmla="*/ 18 w 34"/>
                <a:gd name="T7" fmla="*/ 141 h 141"/>
                <a:gd name="T8" fmla="*/ 34 w 34"/>
                <a:gd name="T9" fmla="*/ 138 h 141"/>
              </a:gdLst>
              <a:ahLst/>
              <a:cxnLst>
                <a:cxn ang="0">
                  <a:pos x="T0" y="T1"/>
                </a:cxn>
                <a:cxn ang="0">
                  <a:pos x="T2" y="T3"/>
                </a:cxn>
                <a:cxn ang="0">
                  <a:pos x="T4" y="T5"/>
                </a:cxn>
                <a:cxn ang="0">
                  <a:pos x="T6" y="T7"/>
                </a:cxn>
                <a:cxn ang="0">
                  <a:pos x="T8" y="T9"/>
                </a:cxn>
              </a:cxnLst>
              <a:rect l="0" t="0" r="r" b="b"/>
              <a:pathLst>
                <a:path w="34" h="141">
                  <a:moveTo>
                    <a:pt x="34" y="138"/>
                  </a:moveTo>
                  <a:lnTo>
                    <a:pt x="14" y="0"/>
                  </a:lnTo>
                  <a:lnTo>
                    <a:pt x="0" y="3"/>
                  </a:lnTo>
                  <a:lnTo>
                    <a:pt x="18" y="141"/>
                  </a:lnTo>
                  <a:lnTo>
                    <a:pt x="34" y="138"/>
                  </a:lnTo>
                  <a:close/>
                </a:path>
              </a:pathLst>
            </a:custGeom>
            <a:grpFill/>
            <a:ln>
              <a:noFill/>
            </a:ln>
            <a:extLst/>
          </p:spPr>
          <p:txBody>
            <a:bodyPr lIns="91464" tIns="45732" rIns="91464" bIns="45732"/>
            <a:lstStyle/>
            <a:p>
              <a:pPr>
                <a:defRPr/>
              </a:pPr>
              <a:endParaRPr lang="en-US" sz="2401"/>
            </a:p>
          </p:txBody>
        </p:sp>
        <p:sp>
          <p:nvSpPr>
            <p:cNvPr id="97" name="Freeform 73">
              <a:extLst>
                <a:ext uri="{FF2B5EF4-FFF2-40B4-BE49-F238E27FC236}"/>
              </a:extLst>
            </p:cNvPr>
            <p:cNvSpPr>
              <a:spLocks/>
            </p:cNvSpPr>
            <p:nvPr/>
          </p:nvSpPr>
          <p:spPr bwMode="auto">
            <a:xfrm>
              <a:off x="3260726" y="201613"/>
              <a:ext cx="92075" cy="217488"/>
            </a:xfrm>
            <a:custGeom>
              <a:avLst/>
              <a:gdLst>
                <a:gd name="T0" fmla="*/ 58 w 58"/>
                <a:gd name="T1" fmla="*/ 132 h 137"/>
                <a:gd name="T2" fmla="*/ 14 w 58"/>
                <a:gd name="T3" fmla="*/ 0 h 137"/>
                <a:gd name="T4" fmla="*/ 0 w 58"/>
                <a:gd name="T5" fmla="*/ 5 h 137"/>
                <a:gd name="T6" fmla="*/ 44 w 58"/>
                <a:gd name="T7" fmla="*/ 137 h 137"/>
                <a:gd name="T8" fmla="*/ 58 w 58"/>
                <a:gd name="T9" fmla="*/ 132 h 137"/>
              </a:gdLst>
              <a:ahLst/>
              <a:cxnLst>
                <a:cxn ang="0">
                  <a:pos x="T0" y="T1"/>
                </a:cxn>
                <a:cxn ang="0">
                  <a:pos x="T2" y="T3"/>
                </a:cxn>
                <a:cxn ang="0">
                  <a:pos x="T4" y="T5"/>
                </a:cxn>
                <a:cxn ang="0">
                  <a:pos x="T6" y="T7"/>
                </a:cxn>
                <a:cxn ang="0">
                  <a:pos x="T8" y="T9"/>
                </a:cxn>
              </a:cxnLst>
              <a:rect l="0" t="0" r="r" b="b"/>
              <a:pathLst>
                <a:path w="58" h="137">
                  <a:moveTo>
                    <a:pt x="58" y="132"/>
                  </a:moveTo>
                  <a:lnTo>
                    <a:pt x="14" y="0"/>
                  </a:lnTo>
                  <a:lnTo>
                    <a:pt x="0" y="5"/>
                  </a:lnTo>
                  <a:lnTo>
                    <a:pt x="44" y="137"/>
                  </a:lnTo>
                  <a:lnTo>
                    <a:pt x="58" y="132"/>
                  </a:lnTo>
                  <a:close/>
                </a:path>
              </a:pathLst>
            </a:custGeom>
            <a:grpFill/>
            <a:ln>
              <a:noFill/>
            </a:ln>
            <a:extLst/>
          </p:spPr>
          <p:txBody>
            <a:bodyPr lIns="91464" tIns="45732" rIns="91464" bIns="45732"/>
            <a:lstStyle/>
            <a:p>
              <a:pPr>
                <a:defRPr/>
              </a:pPr>
              <a:endParaRPr lang="en-US" sz="2401"/>
            </a:p>
          </p:txBody>
        </p:sp>
        <p:sp>
          <p:nvSpPr>
            <p:cNvPr id="98" name="Freeform 74">
              <a:extLst>
                <a:ext uri="{FF2B5EF4-FFF2-40B4-BE49-F238E27FC236}"/>
              </a:extLst>
            </p:cNvPr>
            <p:cNvSpPr>
              <a:spLocks/>
            </p:cNvSpPr>
            <p:nvPr/>
          </p:nvSpPr>
          <p:spPr bwMode="auto">
            <a:xfrm>
              <a:off x="2909888" y="331788"/>
              <a:ext cx="107950" cy="212725"/>
            </a:xfrm>
            <a:custGeom>
              <a:avLst/>
              <a:gdLst>
                <a:gd name="T0" fmla="*/ 68 w 68"/>
                <a:gd name="T1" fmla="*/ 129 h 134"/>
                <a:gd name="T2" fmla="*/ 13 w 68"/>
                <a:gd name="T3" fmla="*/ 0 h 134"/>
                <a:gd name="T4" fmla="*/ 0 w 68"/>
                <a:gd name="T5" fmla="*/ 7 h 134"/>
                <a:gd name="T6" fmla="*/ 54 w 68"/>
                <a:gd name="T7" fmla="*/ 134 h 134"/>
                <a:gd name="T8" fmla="*/ 68 w 68"/>
                <a:gd name="T9" fmla="*/ 129 h 134"/>
              </a:gdLst>
              <a:ahLst/>
              <a:cxnLst>
                <a:cxn ang="0">
                  <a:pos x="T0" y="T1"/>
                </a:cxn>
                <a:cxn ang="0">
                  <a:pos x="T2" y="T3"/>
                </a:cxn>
                <a:cxn ang="0">
                  <a:pos x="T4" y="T5"/>
                </a:cxn>
                <a:cxn ang="0">
                  <a:pos x="T6" y="T7"/>
                </a:cxn>
                <a:cxn ang="0">
                  <a:pos x="T8" y="T9"/>
                </a:cxn>
              </a:cxnLst>
              <a:rect l="0" t="0" r="r" b="b"/>
              <a:pathLst>
                <a:path w="68" h="134">
                  <a:moveTo>
                    <a:pt x="68" y="129"/>
                  </a:moveTo>
                  <a:lnTo>
                    <a:pt x="13" y="0"/>
                  </a:lnTo>
                  <a:lnTo>
                    <a:pt x="0" y="7"/>
                  </a:lnTo>
                  <a:lnTo>
                    <a:pt x="54" y="134"/>
                  </a:lnTo>
                  <a:lnTo>
                    <a:pt x="68" y="129"/>
                  </a:lnTo>
                  <a:close/>
                </a:path>
              </a:pathLst>
            </a:custGeom>
            <a:grpFill/>
            <a:ln>
              <a:noFill/>
            </a:ln>
            <a:extLst/>
          </p:spPr>
          <p:txBody>
            <a:bodyPr lIns="91464" tIns="45732" rIns="91464" bIns="45732"/>
            <a:lstStyle/>
            <a:p>
              <a:pPr>
                <a:defRPr/>
              </a:pPr>
              <a:endParaRPr lang="en-US" sz="2401"/>
            </a:p>
          </p:txBody>
        </p:sp>
        <p:sp>
          <p:nvSpPr>
            <p:cNvPr id="99" name="Freeform 75">
              <a:extLst>
                <a:ext uri="{FF2B5EF4-FFF2-40B4-BE49-F238E27FC236}"/>
              </a:extLst>
            </p:cNvPr>
            <p:cNvSpPr>
              <a:spLocks/>
            </p:cNvSpPr>
            <p:nvPr/>
          </p:nvSpPr>
          <p:spPr bwMode="auto">
            <a:xfrm>
              <a:off x="2568576" y="495300"/>
              <a:ext cx="125413" cy="206375"/>
            </a:xfrm>
            <a:custGeom>
              <a:avLst/>
              <a:gdLst>
                <a:gd name="T0" fmla="*/ 79 w 79"/>
                <a:gd name="T1" fmla="*/ 122 h 130"/>
                <a:gd name="T2" fmla="*/ 13 w 79"/>
                <a:gd name="T3" fmla="*/ 0 h 130"/>
                <a:gd name="T4" fmla="*/ 0 w 79"/>
                <a:gd name="T5" fmla="*/ 8 h 130"/>
                <a:gd name="T6" fmla="*/ 67 w 79"/>
                <a:gd name="T7" fmla="*/ 130 h 130"/>
                <a:gd name="T8" fmla="*/ 79 w 79"/>
                <a:gd name="T9" fmla="*/ 122 h 130"/>
              </a:gdLst>
              <a:ahLst/>
              <a:cxnLst>
                <a:cxn ang="0">
                  <a:pos x="T0" y="T1"/>
                </a:cxn>
                <a:cxn ang="0">
                  <a:pos x="T2" y="T3"/>
                </a:cxn>
                <a:cxn ang="0">
                  <a:pos x="T4" y="T5"/>
                </a:cxn>
                <a:cxn ang="0">
                  <a:pos x="T6" y="T7"/>
                </a:cxn>
                <a:cxn ang="0">
                  <a:pos x="T8" y="T9"/>
                </a:cxn>
              </a:cxnLst>
              <a:rect l="0" t="0" r="r" b="b"/>
              <a:pathLst>
                <a:path w="79" h="130">
                  <a:moveTo>
                    <a:pt x="79" y="122"/>
                  </a:moveTo>
                  <a:lnTo>
                    <a:pt x="13" y="0"/>
                  </a:lnTo>
                  <a:lnTo>
                    <a:pt x="0" y="8"/>
                  </a:lnTo>
                  <a:lnTo>
                    <a:pt x="67" y="130"/>
                  </a:lnTo>
                  <a:lnTo>
                    <a:pt x="79" y="122"/>
                  </a:lnTo>
                  <a:close/>
                </a:path>
              </a:pathLst>
            </a:custGeom>
            <a:grpFill/>
            <a:ln>
              <a:noFill/>
            </a:ln>
            <a:extLst/>
          </p:spPr>
          <p:txBody>
            <a:bodyPr lIns="91464" tIns="45732" rIns="91464" bIns="45732"/>
            <a:lstStyle/>
            <a:p>
              <a:pPr>
                <a:defRPr/>
              </a:pPr>
              <a:endParaRPr lang="en-US" sz="2401"/>
            </a:p>
          </p:txBody>
        </p:sp>
        <p:sp>
          <p:nvSpPr>
            <p:cNvPr id="100" name="Freeform 76">
              <a:extLst>
                <a:ext uri="{FF2B5EF4-FFF2-40B4-BE49-F238E27FC236}"/>
              </a:extLst>
            </p:cNvPr>
            <p:cNvSpPr>
              <a:spLocks/>
            </p:cNvSpPr>
            <p:nvPr/>
          </p:nvSpPr>
          <p:spPr bwMode="auto">
            <a:xfrm>
              <a:off x="2246313" y="687388"/>
              <a:ext cx="141288" cy="196850"/>
            </a:xfrm>
            <a:custGeom>
              <a:avLst/>
              <a:gdLst>
                <a:gd name="T0" fmla="*/ 89 w 89"/>
                <a:gd name="T1" fmla="*/ 116 h 124"/>
                <a:gd name="T2" fmla="*/ 12 w 89"/>
                <a:gd name="T3" fmla="*/ 0 h 124"/>
                <a:gd name="T4" fmla="*/ 0 w 89"/>
                <a:gd name="T5" fmla="*/ 8 h 124"/>
                <a:gd name="T6" fmla="*/ 76 w 89"/>
                <a:gd name="T7" fmla="*/ 124 h 124"/>
                <a:gd name="T8" fmla="*/ 89 w 89"/>
                <a:gd name="T9" fmla="*/ 116 h 124"/>
              </a:gdLst>
              <a:ahLst/>
              <a:cxnLst>
                <a:cxn ang="0">
                  <a:pos x="T0" y="T1"/>
                </a:cxn>
                <a:cxn ang="0">
                  <a:pos x="T2" y="T3"/>
                </a:cxn>
                <a:cxn ang="0">
                  <a:pos x="T4" y="T5"/>
                </a:cxn>
                <a:cxn ang="0">
                  <a:pos x="T6" y="T7"/>
                </a:cxn>
                <a:cxn ang="0">
                  <a:pos x="T8" y="T9"/>
                </a:cxn>
              </a:cxnLst>
              <a:rect l="0" t="0" r="r" b="b"/>
              <a:pathLst>
                <a:path w="89" h="124">
                  <a:moveTo>
                    <a:pt x="89" y="116"/>
                  </a:moveTo>
                  <a:lnTo>
                    <a:pt x="12" y="0"/>
                  </a:lnTo>
                  <a:lnTo>
                    <a:pt x="0" y="8"/>
                  </a:lnTo>
                  <a:lnTo>
                    <a:pt x="76" y="124"/>
                  </a:lnTo>
                  <a:lnTo>
                    <a:pt x="89" y="116"/>
                  </a:lnTo>
                  <a:close/>
                </a:path>
              </a:pathLst>
            </a:custGeom>
            <a:grpFill/>
            <a:ln>
              <a:noFill/>
            </a:ln>
            <a:extLst/>
          </p:spPr>
          <p:txBody>
            <a:bodyPr lIns="91464" tIns="45732" rIns="91464" bIns="45732"/>
            <a:lstStyle/>
            <a:p>
              <a:pPr>
                <a:defRPr/>
              </a:pPr>
              <a:endParaRPr lang="en-US" sz="2401"/>
            </a:p>
          </p:txBody>
        </p:sp>
        <p:sp>
          <p:nvSpPr>
            <p:cNvPr id="101" name="Freeform 77">
              <a:extLst>
                <a:ext uri="{FF2B5EF4-FFF2-40B4-BE49-F238E27FC236}"/>
              </a:extLst>
            </p:cNvPr>
            <p:cNvSpPr>
              <a:spLocks/>
            </p:cNvSpPr>
            <p:nvPr/>
          </p:nvSpPr>
          <p:spPr bwMode="auto">
            <a:xfrm>
              <a:off x="1941513" y="909638"/>
              <a:ext cx="157163" cy="187325"/>
            </a:xfrm>
            <a:custGeom>
              <a:avLst/>
              <a:gdLst>
                <a:gd name="T0" fmla="*/ 99 w 99"/>
                <a:gd name="T1" fmla="*/ 108 h 118"/>
                <a:gd name="T2" fmla="*/ 12 w 99"/>
                <a:gd name="T3" fmla="*/ 0 h 118"/>
                <a:gd name="T4" fmla="*/ 0 w 99"/>
                <a:gd name="T5" fmla="*/ 9 h 118"/>
                <a:gd name="T6" fmla="*/ 87 w 99"/>
                <a:gd name="T7" fmla="*/ 118 h 118"/>
                <a:gd name="T8" fmla="*/ 99 w 99"/>
                <a:gd name="T9" fmla="*/ 108 h 118"/>
              </a:gdLst>
              <a:ahLst/>
              <a:cxnLst>
                <a:cxn ang="0">
                  <a:pos x="T0" y="T1"/>
                </a:cxn>
                <a:cxn ang="0">
                  <a:pos x="T2" y="T3"/>
                </a:cxn>
                <a:cxn ang="0">
                  <a:pos x="T4" y="T5"/>
                </a:cxn>
                <a:cxn ang="0">
                  <a:pos x="T6" y="T7"/>
                </a:cxn>
                <a:cxn ang="0">
                  <a:pos x="T8" y="T9"/>
                </a:cxn>
              </a:cxnLst>
              <a:rect l="0" t="0" r="r" b="b"/>
              <a:pathLst>
                <a:path w="99" h="118">
                  <a:moveTo>
                    <a:pt x="99" y="108"/>
                  </a:moveTo>
                  <a:lnTo>
                    <a:pt x="12" y="0"/>
                  </a:lnTo>
                  <a:lnTo>
                    <a:pt x="0" y="9"/>
                  </a:lnTo>
                  <a:lnTo>
                    <a:pt x="87" y="118"/>
                  </a:lnTo>
                  <a:lnTo>
                    <a:pt x="99" y="108"/>
                  </a:lnTo>
                  <a:close/>
                </a:path>
              </a:pathLst>
            </a:custGeom>
            <a:grpFill/>
            <a:ln>
              <a:noFill/>
            </a:ln>
            <a:extLst/>
          </p:spPr>
          <p:txBody>
            <a:bodyPr lIns="91464" tIns="45732" rIns="91464" bIns="45732"/>
            <a:lstStyle/>
            <a:p>
              <a:pPr>
                <a:defRPr/>
              </a:pPr>
              <a:endParaRPr lang="en-US" sz="2401"/>
            </a:p>
          </p:txBody>
        </p:sp>
        <p:sp>
          <p:nvSpPr>
            <p:cNvPr id="102" name="Freeform 78">
              <a:extLst>
                <a:ext uri="{FF2B5EF4-FFF2-40B4-BE49-F238E27FC236}"/>
              </a:extLst>
            </p:cNvPr>
            <p:cNvSpPr>
              <a:spLocks/>
            </p:cNvSpPr>
            <p:nvPr/>
          </p:nvSpPr>
          <p:spPr bwMode="auto">
            <a:xfrm>
              <a:off x="1657351" y="1155700"/>
              <a:ext cx="169863" cy="176213"/>
            </a:xfrm>
            <a:custGeom>
              <a:avLst/>
              <a:gdLst>
                <a:gd name="T0" fmla="*/ 107 w 107"/>
                <a:gd name="T1" fmla="*/ 101 h 111"/>
                <a:gd name="T2" fmla="*/ 11 w 107"/>
                <a:gd name="T3" fmla="*/ 0 h 111"/>
                <a:gd name="T4" fmla="*/ 0 w 107"/>
                <a:gd name="T5" fmla="*/ 11 h 111"/>
                <a:gd name="T6" fmla="*/ 96 w 107"/>
                <a:gd name="T7" fmla="*/ 111 h 111"/>
                <a:gd name="T8" fmla="*/ 107 w 107"/>
                <a:gd name="T9" fmla="*/ 101 h 111"/>
              </a:gdLst>
              <a:ahLst/>
              <a:cxnLst>
                <a:cxn ang="0">
                  <a:pos x="T0" y="T1"/>
                </a:cxn>
                <a:cxn ang="0">
                  <a:pos x="T2" y="T3"/>
                </a:cxn>
                <a:cxn ang="0">
                  <a:pos x="T4" y="T5"/>
                </a:cxn>
                <a:cxn ang="0">
                  <a:pos x="T6" y="T7"/>
                </a:cxn>
                <a:cxn ang="0">
                  <a:pos x="T8" y="T9"/>
                </a:cxn>
              </a:cxnLst>
              <a:rect l="0" t="0" r="r" b="b"/>
              <a:pathLst>
                <a:path w="107" h="111">
                  <a:moveTo>
                    <a:pt x="107" y="101"/>
                  </a:moveTo>
                  <a:lnTo>
                    <a:pt x="11" y="0"/>
                  </a:lnTo>
                  <a:lnTo>
                    <a:pt x="0" y="11"/>
                  </a:lnTo>
                  <a:lnTo>
                    <a:pt x="96" y="111"/>
                  </a:lnTo>
                  <a:lnTo>
                    <a:pt x="107" y="101"/>
                  </a:lnTo>
                  <a:close/>
                </a:path>
              </a:pathLst>
            </a:custGeom>
            <a:grpFill/>
            <a:ln>
              <a:noFill/>
            </a:ln>
            <a:extLst/>
          </p:spPr>
          <p:txBody>
            <a:bodyPr lIns="91464" tIns="45732" rIns="91464" bIns="45732"/>
            <a:lstStyle/>
            <a:p>
              <a:pPr>
                <a:defRPr/>
              </a:pPr>
              <a:endParaRPr lang="en-US" sz="2401"/>
            </a:p>
          </p:txBody>
        </p:sp>
        <p:sp>
          <p:nvSpPr>
            <p:cNvPr id="103" name="Freeform 79">
              <a:extLst>
                <a:ext uri="{FF2B5EF4-FFF2-40B4-BE49-F238E27FC236}"/>
              </a:extLst>
            </p:cNvPr>
            <p:cNvSpPr>
              <a:spLocks/>
            </p:cNvSpPr>
            <p:nvPr/>
          </p:nvSpPr>
          <p:spPr bwMode="auto">
            <a:xfrm>
              <a:off x="1398588" y="1428750"/>
              <a:ext cx="182563" cy="161925"/>
            </a:xfrm>
            <a:custGeom>
              <a:avLst/>
              <a:gdLst>
                <a:gd name="T0" fmla="*/ 115 w 115"/>
                <a:gd name="T1" fmla="*/ 92 h 102"/>
                <a:gd name="T2" fmla="*/ 10 w 115"/>
                <a:gd name="T3" fmla="*/ 0 h 102"/>
                <a:gd name="T4" fmla="*/ 0 w 115"/>
                <a:gd name="T5" fmla="*/ 11 h 102"/>
                <a:gd name="T6" fmla="*/ 104 w 115"/>
                <a:gd name="T7" fmla="*/ 102 h 102"/>
                <a:gd name="T8" fmla="*/ 115 w 115"/>
                <a:gd name="T9" fmla="*/ 92 h 102"/>
              </a:gdLst>
              <a:ahLst/>
              <a:cxnLst>
                <a:cxn ang="0">
                  <a:pos x="T0" y="T1"/>
                </a:cxn>
                <a:cxn ang="0">
                  <a:pos x="T2" y="T3"/>
                </a:cxn>
                <a:cxn ang="0">
                  <a:pos x="T4" y="T5"/>
                </a:cxn>
                <a:cxn ang="0">
                  <a:pos x="T6" y="T7"/>
                </a:cxn>
                <a:cxn ang="0">
                  <a:pos x="T8" y="T9"/>
                </a:cxn>
              </a:cxnLst>
              <a:rect l="0" t="0" r="r" b="b"/>
              <a:pathLst>
                <a:path w="115" h="102">
                  <a:moveTo>
                    <a:pt x="115" y="92"/>
                  </a:moveTo>
                  <a:lnTo>
                    <a:pt x="10" y="0"/>
                  </a:lnTo>
                  <a:lnTo>
                    <a:pt x="0" y="11"/>
                  </a:lnTo>
                  <a:lnTo>
                    <a:pt x="104" y="102"/>
                  </a:lnTo>
                  <a:lnTo>
                    <a:pt x="115" y="92"/>
                  </a:lnTo>
                  <a:close/>
                </a:path>
              </a:pathLst>
            </a:custGeom>
            <a:grpFill/>
            <a:ln>
              <a:noFill/>
            </a:ln>
            <a:extLst/>
          </p:spPr>
          <p:txBody>
            <a:bodyPr lIns="91464" tIns="45732" rIns="91464" bIns="45732"/>
            <a:lstStyle/>
            <a:p>
              <a:pPr>
                <a:defRPr/>
              </a:pPr>
              <a:endParaRPr lang="en-US" sz="2401"/>
            </a:p>
          </p:txBody>
        </p:sp>
        <p:sp>
          <p:nvSpPr>
            <p:cNvPr id="104" name="Freeform 80">
              <a:extLst>
                <a:ext uri="{FF2B5EF4-FFF2-40B4-BE49-F238E27FC236}"/>
              </a:extLst>
            </p:cNvPr>
            <p:cNvSpPr>
              <a:spLocks/>
            </p:cNvSpPr>
            <p:nvPr/>
          </p:nvSpPr>
          <p:spPr bwMode="auto">
            <a:xfrm>
              <a:off x="1165226" y="1722438"/>
              <a:ext cx="192088" cy="149225"/>
            </a:xfrm>
            <a:custGeom>
              <a:avLst/>
              <a:gdLst>
                <a:gd name="T0" fmla="*/ 121 w 121"/>
                <a:gd name="T1" fmla="*/ 82 h 94"/>
                <a:gd name="T2" fmla="*/ 8 w 121"/>
                <a:gd name="T3" fmla="*/ 0 h 94"/>
                <a:gd name="T4" fmla="*/ 0 w 121"/>
                <a:gd name="T5" fmla="*/ 12 h 94"/>
                <a:gd name="T6" fmla="*/ 112 w 121"/>
                <a:gd name="T7" fmla="*/ 94 h 94"/>
                <a:gd name="T8" fmla="*/ 121 w 121"/>
                <a:gd name="T9" fmla="*/ 82 h 94"/>
              </a:gdLst>
              <a:ahLst/>
              <a:cxnLst>
                <a:cxn ang="0">
                  <a:pos x="T0" y="T1"/>
                </a:cxn>
                <a:cxn ang="0">
                  <a:pos x="T2" y="T3"/>
                </a:cxn>
                <a:cxn ang="0">
                  <a:pos x="T4" y="T5"/>
                </a:cxn>
                <a:cxn ang="0">
                  <a:pos x="T6" y="T7"/>
                </a:cxn>
                <a:cxn ang="0">
                  <a:pos x="T8" y="T9"/>
                </a:cxn>
              </a:cxnLst>
              <a:rect l="0" t="0" r="r" b="b"/>
              <a:pathLst>
                <a:path w="121" h="94">
                  <a:moveTo>
                    <a:pt x="121" y="82"/>
                  </a:moveTo>
                  <a:lnTo>
                    <a:pt x="8" y="0"/>
                  </a:lnTo>
                  <a:lnTo>
                    <a:pt x="0" y="12"/>
                  </a:lnTo>
                  <a:lnTo>
                    <a:pt x="112" y="94"/>
                  </a:lnTo>
                  <a:lnTo>
                    <a:pt x="121" y="82"/>
                  </a:lnTo>
                  <a:close/>
                </a:path>
              </a:pathLst>
            </a:custGeom>
            <a:grpFill/>
            <a:ln>
              <a:noFill/>
            </a:ln>
            <a:extLst/>
          </p:spPr>
          <p:txBody>
            <a:bodyPr lIns="91464" tIns="45732" rIns="91464" bIns="45732"/>
            <a:lstStyle/>
            <a:p>
              <a:pPr>
                <a:defRPr/>
              </a:pPr>
              <a:endParaRPr lang="en-US" sz="2401"/>
            </a:p>
          </p:txBody>
        </p:sp>
        <p:sp>
          <p:nvSpPr>
            <p:cNvPr id="105" name="Freeform 81">
              <a:extLst>
                <a:ext uri="{FF2B5EF4-FFF2-40B4-BE49-F238E27FC236}"/>
              </a:extLst>
            </p:cNvPr>
            <p:cNvSpPr>
              <a:spLocks/>
            </p:cNvSpPr>
            <p:nvPr/>
          </p:nvSpPr>
          <p:spPr bwMode="auto">
            <a:xfrm>
              <a:off x="957263" y="2036763"/>
              <a:ext cx="200025" cy="133350"/>
            </a:xfrm>
            <a:custGeom>
              <a:avLst/>
              <a:gdLst>
                <a:gd name="T0" fmla="*/ 126 w 126"/>
                <a:gd name="T1" fmla="*/ 72 h 84"/>
                <a:gd name="T2" fmla="*/ 7 w 126"/>
                <a:gd name="T3" fmla="*/ 0 h 84"/>
                <a:gd name="T4" fmla="*/ 0 w 126"/>
                <a:gd name="T5" fmla="*/ 13 h 84"/>
                <a:gd name="T6" fmla="*/ 120 w 126"/>
                <a:gd name="T7" fmla="*/ 84 h 84"/>
                <a:gd name="T8" fmla="*/ 126 w 126"/>
                <a:gd name="T9" fmla="*/ 72 h 84"/>
              </a:gdLst>
              <a:ahLst/>
              <a:cxnLst>
                <a:cxn ang="0">
                  <a:pos x="T0" y="T1"/>
                </a:cxn>
                <a:cxn ang="0">
                  <a:pos x="T2" y="T3"/>
                </a:cxn>
                <a:cxn ang="0">
                  <a:pos x="T4" y="T5"/>
                </a:cxn>
                <a:cxn ang="0">
                  <a:pos x="T6" y="T7"/>
                </a:cxn>
                <a:cxn ang="0">
                  <a:pos x="T8" y="T9"/>
                </a:cxn>
              </a:cxnLst>
              <a:rect l="0" t="0" r="r" b="b"/>
              <a:pathLst>
                <a:path w="126" h="84">
                  <a:moveTo>
                    <a:pt x="126" y="72"/>
                  </a:moveTo>
                  <a:lnTo>
                    <a:pt x="7" y="0"/>
                  </a:lnTo>
                  <a:lnTo>
                    <a:pt x="0" y="13"/>
                  </a:lnTo>
                  <a:lnTo>
                    <a:pt x="120" y="84"/>
                  </a:lnTo>
                  <a:lnTo>
                    <a:pt x="126" y="72"/>
                  </a:lnTo>
                  <a:close/>
                </a:path>
              </a:pathLst>
            </a:custGeom>
            <a:grpFill/>
            <a:ln>
              <a:noFill/>
            </a:ln>
            <a:extLst/>
          </p:spPr>
          <p:txBody>
            <a:bodyPr lIns="91464" tIns="45732" rIns="91464" bIns="45732"/>
            <a:lstStyle/>
            <a:p>
              <a:pPr>
                <a:defRPr/>
              </a:pPr>
              <a:endParaRPr lang="en-US" sz="2401"/>
            </a:p>
          </p:txBody>
        </p:sp>
        <p:sp>
          <p:nvSpPr>
            <p:cNvPr id="106" name="Freeform 82">
              <a:extLst>
                <a:ext uri="{FF2B5EF4-FFF2-40B4-BE49-F238E27FC236}"/>
              </a:extLst>
            </p:cNvPr>
            <p:cNvSpPr>
              <a:spLocks/>
            </p:cNvSpPr>
            <p:nvPr/>
          </p:nvSpPr>
          <p:spPr bwMode="auto">
            <a:xfrm>
              <a:off x="633413" y="2714625"/>
              <a:ext cx="214313" cy="98425"/>
            </a:xfrm>
            <a:custGeom>
              <a:avLst/>
              <a:gdLst>
                <a:gd name="T0" fmla="*/ 135 w 135"/>
                <a:gd name="T1" fmla="*/ 50 h 62"/>
                <a:gd name="T2" fmla="*/ 4 w 135"/>
                <a:gd name="T3" fmla="*/ 0 h 62"/>
                <a:gd name="T4" fmla="*/ 0 w 135"/>
                <a:gd name="T5" fmla="*/ 14 h 62"/>
                <a:gd name="T6" fmla="*/ 130 w 135"/>
                <a:gd name="T7" fmla="*/ 62 h 62"/>
                <a:gd name="T8" fmla="*/ 135 w 135"/>
                <a:gd name="T9" fmla="*/ 50 h 62"/>
              </a:gdLst>
              <a:ahLst/>
              <a:cxnLst>
                <a:cxn ang="0">
                  <a:pos x="T0" y="T1"/>
                </a:cxn>
                <a:cxn ang="0">
                  <a:pos x="T2" y="T3"/>
                </a:cxn>
                <a:cxn ang="0">
                  <a:pos x="T4" y="T5"/>
                </a:cxn>
                <a:cxn ang="0">
                  <a:pos x="T6" y="T7"/>
                </a:cxn>
                <a:cxn ang="0">
                  <a:pos x="T8" y="T9"/>
                </a:cxn>
              </a:cxnLst>
              <a:rect l="0" t="0" r="r" b="b"/>
              <a:pathLst>
                <a:path w="135" h="62">
                  <a:moveTo>
                    <a:pt x="135" y="50"/>
                  </a:moveTo>
                  <a:lnTo>
                    <a:pt x="4" y="0"/>
                  </a:lnTo>
                  <a:lnTo>
                    <a:pt x="0" y="14"/>
                  </a:lnTo>
                  <a:lnTo>
                    <a:pt x="130" y="62"/>
                  </a:lnTo>
                  <a:lnTo>
                    <a:pt x="135" y="50"/>
                  </a:lnTo>
                  <a:close/>
                </a:path>
              </a:pathLst>
            </a:custGeom>
            <a:grpFill/>
            <a:ln>
              <a:noFill/>
            </a:ln>
            <a:extLst/>
          </p:spPr>
          <p:txBody>
            <a:bodyPr lIns="91464" tIns="45732" rIns="91464" bIns="45732"/>
            <a:lstStyle/>
            <a:p>
              <a:pPr>
                <a:defRPr/>
              </a:pPr>
              <a:endParaRPr lang="en-US" sz="2401"/>
            </a:p>
          </p:txBody>
        </p:sp>
        <p:sp>
          <p:nvSpPr>
            <p:cNvPr id="107" name="Freeform 83">
              <a:extLst>
                <a:ext uri="{FF2B5EF4-FFF2-40B4-BE49-F238E27FC236}"/>
              </a:extLst>
            </p:cNvPr>
            <p:cNvSpPr>
              <a:spLocks/>
            </p:cNvSpPr>
            <p:nvPr/>
          </p:nvSpPr>
          <p:spPr bwMode="auto">
            <a:xfrm>
              <a:off x="517526" y="3074988"/>
              <a:ext cx="219075" cy="77788"/>
            </a:xfrm>
            <a:custGeom>
              <a:avLst/>
              <a:gdLst>
                <a:gd name="T0" fmla="*/ 138 w 138"/>
                <a:gd name="T1" fmla="*/ 37 h 49"/>
                <a:gd name="T2" fmla="*/ 3 w 138"/>
                <a:gd name="T3" fmla="*/ 0 h 49"/>
                <a:gd name="T4" fmla="*/ 0 w 138"/>
                <a:gd name="T5" fmla="*/ 14 h 49"/>
                <a:gd name="T6" fmla="*/ 133 w 138"/>
                <a:gd name="T7" fmla="*/ 49 h 49"/>
                <a:gd name="T8" fmla="*/ 138 w 138"/>
                <a:gd name="T9" fmla="*/ 37 h 49"/>
              </a:gdLst>
              <a:ahLst/>
              <a:cxnLst>
                <a:cxn ang="0">
                  <a:pos x="T0" y="T1"/>
                </a:cxn>
                <a:cxn ang="0">
                  <a:pos x="T2" y="T3"/>
                </a:cxn>
                <a:cxn ang="0">
                  <a:pos x="T4" y="T5"/>
                </a:cxn>
                <a:cxn ang="0">
                  <a:pos x="T6" y="T7"/>
                </a:cxn>
                <a:cxn ang="0">
                  <a:pos x="T8" y="T9"/>
                </a:cxn>
              </a:cxnLst>
              <a:rect l="0" t="0" r="r" b="b"/>
              <a:pathLst>
                <a:path w="138" h="49">
                  <a:moveTo>
                    <a:pt x="138" y="37"/>
                  </a:moveTo>
                  <a:lnTo>
                    <a:pt x="3" y="0"/>
                  </a:lnTo>
                  <a:lnTo>
                    <a:pt x="0" y="14"/>
                  </a:lnTo>
                  <a:lnTo>
                    <a:pt x="133" y="49"/>
                  </a:lnTo>
                  <a:lnTo>
                    <a:pt x="138" y="37"/>
                  </a:lnTo>
                  <a:close/>
                </a:path>
              </a:pathLst>
            </a:custGeom>
            <a:grpFill/>
            <a:ln>
              <a:noFill/>
            </a:ln>
            <a:extLst/>
          </p:spPr>
          <p:txBody>
            <a:bodyPr lIns="91464" tIns="45732" rIns="91464" bIns="45732"/>
            <a:lstStyle/>
            <a:p>
              <a:pPr>
                <a:defRPr/>
              </a:pPr>
              <a:endParaRPr lang="en-US" sz="2401"/>
            </a:p>
          </p:txBody>
        </p:sp>
        <p:sp>
          <p:nvSpPr>
            <p:cNvPr id="108" name="Freeform 84">
              <a:extLst>
                <a:ext uri="{FF2B5EF4-FFF2-40B4-BE49-F238E27FC236}"/>
              </a:extLst>
            </p:cNvPr>
            <p:cNvSpPr>
              <a:spLocks/>
            </p:cNvSpPr>
            <p:nvPr/>
          </p:nvSpPr>
          <p:spPr bwMode="auto">
            <a:xfrm>
              <a:off x="433388" y="3441700"/>
              <a:ext cx="222250" cy="61913"/>
            </a:xfrm>
            <a:custGeom>
              <a:avLst/>
              <a:gdLst>
                <a:gd name="T0" fmla="*/ 140 w 140"/>
                <a:gd name="T1" fmla="*/ 25 h 39"/>
                <a:gd name="T2" fmla="*/ 3 w 140"/>
                <a:gd name="T3" fmla="*/ 0 h 39"/>
                <a:gd name="T4" fmla="*/ 0 w 140"/>
                <a:gd name="T5" fmla="*/ 14 h 39"/>
                <a:gd name="T6" fmla="*/ 136 w 140"/>
                <a:gd name="T7" fmla="*/ 39 h 39"/>
                <a:gd name="T8" fmla="*/ 140 w 140"/>
                <a:gd name="T9" fmla="*/ 25 h 39"/>
              </a:gdLst>
              <a:ahLst/>
              <a:cxnLst>
                <a:cxn ang="0">
                  <a:pos x="T0" y="T1"/>
                </a:cxn>
                <a:cxn ang="0">
                  <a:pos x="T2" y="T3"/>
                </a:cxn>
                <a:cxn ang="0">
                  <a:pos x="T4" y="T5"/>
                </a:cxn>
                <a:cxn ang="0">
                  <a:pos x="T6" y="T7"/>
                </a:cxn>
                <a:cxn ang="0">
                  <a:pos x="T8" y="T9"/>
                </a:cxn>
              </a:cxnLst>
              <a:rect l="0" t="0" r="r" b="b"/>
              <a:pathLst>
                <a:path w="140" h="39">
                  <a:moveTo>
                    <a:pt x="140" y="25"/>
                  </a:moveTo>
                  <a:lnTo>
                    <a:pt x="3" y="0"/>
                  </a:lnTo>
                  <a:lnTo>
                    <a:pt x="0" y="14"/>
                  </a:lnTo>
                  <a:lnTo>
                    <a:pt x="136" y="39"/>
                  </a:lnTo>
                  <a:lnTo>
                    <a:pt x="140" y="25"/>
                  </a:lnTo>
                  <a:close/>
                </a:path>
              </a:pathLst>
            </a:custGeom>
            <a:grpFill/>
            <a:ln>
              <a:noFill/>
            </a:ln>
            <a:extLst/>
          </p:spPr>
          <p:txBody>
            <a:bodyPr lIns="91464" tIns="45732" rIns="91464" bIns="45732"/>
            <a:lstStyle/>
            <a:p>
              <a:pPr>
                <a:defRPr/>
              </a:pPr>
              <a:endParaRPr lang="en-US" sz="2401"/>
            </a:p>
          </p:txBody>
        </p:sp>
        <p:sp>
          <p:nvSpPr>
            <p:cNvPr id="109" name="Freeform 85">
              <a:extLst>
                <a:ext uri="{FF2B5EF4-FFF2-40B4-BE49-F238E27FC236}"/>
              </a:extLst>
            </p:cNvPr>
            <p:cNvSpPr>
              <a:spLocks/>
            </p:cNvSpPr>
            <p:nvPr/>
          </p:nvSpPr>
          <p:spPr bwMode="auto">
            <a:xfrm>
              <a:off x="384176" y="3816350"/>
              <a:ext cx="222250" cy="41275"/>
            </a:xfrm>
            <a:custGeom>
              <a:avLst/>
              <a:gdLst>
                <a:gd name="T0" fmla="*/ 140 w 140"/>
                <a:gd name="T1" fmla="*/ 12 h 26"/>
                <a:gd name="T2" fmla="*/ 1 w 140"/>
                <a:gd name="T3" fmla="*/ 0 h 26"/>
                <a:gd name="T4" fmla="*/ 0 w 140"/>
                <a:gd name="T5" fmla="*/ 14 h 26"/>
                <a:gd name="T6" fmla="*/ 138 w 140"/>
                <a:gd name="T7" fmla="*/ 26 h 26"/>
                <a:gd name="T8" fmla="*/ 140 w 140"/>
                <a:gd name="T9" fmla="*/ 12 h 26"/>
              </a:gdLst>
              <a:ahLst/>
              <a:cxnLst>
                <a:cxn ang="0">
                  <a:pos x="T0" y="T1"/>
                </a:cxn>
                <a:cxn ang="0">
                  <a:pos x="T2" y="T3"/>
                </a:cxn>
                <a:cxn ang="0">
                  <a:pos x="T4" y="T5"/>
                </a:cxn>
                <a:cxn ang="0">
                  <a:pos x="T6" y="T7"/>
                </a:cxn>
                <a:cxn ang="0">
                  <a:pos x="T8" y="T9"/>
                </a:cxn>
              </a:cxnLst>
              <a:rect l="0" t="0" r="r" b="b"/>
              <a:pathLst>
                <a:path w="140" h="26">
                  <a:moveTo>
                    <a:pt x="140" y="12"/>
                  </a:moveTo>
                  <a:lnTo>
                    <a:pt x="1" y="0"/>
                  </a:lnTo>
                  <a:lnTo>
                    <a:pt x="0" y="14"/>
                  </a:lnTo>
                  <a:lnTo>
                    <a:pt x="138" y="26"/>
                  </a:lnTo>
                  <a:lnTo>
                    <a:pt x="140" y="12"/>
                  </a:lnTo>
                  <a:close/>
                </a:path>
              </a:pathLst>
            </a:custGeom>
            <a:grpFill/>
            <a:ln>
              <a:noFill/>
            </a:ln>
            <a:extLst/>
          </p:spPr>
          <p:txBody>
            <a:bodyPr lIns="91464" tIns="45732" rIns="91464" bIns="45732"/>
            <a:lstStyle/>
            <a:p>
              <a:pPr>
                <a:defRPr/>
              </a:pPr>
              <a:endParaRPr lang="en-US" sz="2401"/>
            </a:p>
          </p:txBody>
        </p:sp>
        <p:sp>
          <p:nvSpPr>
            <p:cNvPr id="110" name="Rectangle 86">
              <a:extLst>
                <a:ext uri="{FF2B5EF4-FFF2-40B4-BE49-F238E27FC236}"/>
              </a:extLst>
            </p:cNvPr>
            <p:cNvSpPr>
              <a:spLocks noChangeArrowheads="1"/>
            </p:cNvSpPr>
            <p:nvPr/>
          </p:nvSpPr>
          <p:spPr bwMode="auto">
            <a:xfrm>
              <a:off x="366713" y="4192588"/>
              <a:ext cx="222250" cy="22225"/>
            </a:xfrm>
            <a:prstGeom prst="rect">
              <a:avLst/>
            </a:prstGeom>
            <a:grpFill/>
            <a:ln>
              <a:noFill/>
            </a:ln>
            <a:extLst/>
          </p:spPr>
          <p:txBody>
            <a:bodyPr lIns="91464" tIns="45732" rIns="91464" bIns="45732"/>
            <a:lstStyle/>
            <a:p>
              <a:pPr>
                <a:defRPr/>
              </a:pPr>
              <a:endParaRPr lang="en-US" sz="2401"/>
            </a:p>
          </p:txBody>
        </p:sp>
        <p:sp>
          <p:nvSpPr>
            <p:cNvPr id="111" name="Freeform 87">
              <a:extLst>
                <a:ext uri="{FF2B5EF4-FFF2-40B4-BE49-F238E27FC236}"/>
              </a:extLst>
            </p:cNvPr>
            <p:cNvSpPr>
              <a:spLocks/>
            </p:cNvSpPr>
            <p:nvPr/>
          </p:nvSpPr>
          <p:spPr bwMode="auto">
            <a:xfrm>
              <a:off x="384176" y="4546600"/>
              <a:ext cx="222250" cy="44450"/>
            </a:xfrm>
            <a:custGeom>
              <a:avLst/>
              <a:gdLst>
                <a:gd name="T0" fmla="*/ 138 w 140"/>
                <a:gd name="T1" fmla="*/ 0 h 28"/>
                <a:gd name="T2" fmla="*/ 0 w 140"/>
                <a:gd name="T3" fmla="*/ 14 h 28"/>
                <a:gd name="T4" fmla="*/ 1 w 140"/>
                <a:gd name="T5" fmla="*/ 28 h 28"/>
                <a:gd name="T6" fmla="*/ 140 w 140"/>
                <a:gd name="T7" fmla="*/ 16 h 28"/>
                <a:gd name="T8" fmla="*/ 138 w 140"/>
                <a:gd name="T9" fmla="*/ 0 h 28"/>
              </a:gdLst>
              <a:ahLst/>
              <a:cxnLst>
                <a:cxn ang="0">
                  <a:pos x="T0" y="T1"/>
                </a:cxn>
                <a:cxn ang="0">
                  <a:pos x="T2" y="T3"/>
                </a:cxn>
                <a:cxn ang="0">
                  <a:pos x="T4" y="T5"/>
                </a:cxn>
                <a:cxn ang="0">
                  <a:pos x="T6" y="T7"/>
                </a:cxn>
                <a:cxn ang="0">
                  <a:pos x="T8" y="T9"/>
                </a:cxn>
              </a:cxnLst>
              <a:rect l="0" t="0" r="r" b="b"/>
              <a:pathLst>
                <a:path w="140" h="28">
                  <a:moveTo>
                    <a:pt x="138" y="0"/>
                  </a:moveTo>
                  <a:lnTo>
                    <a:pt x="0" y="14"/>
                  </a:lnTo>
                  <a:lnTo>
                    <a:pt x="1" y="28"/>
                  </a:lnTo>
                  <a:lnTo>
                    <a:pt x="140" y="16"/>
                  </a:lnTo>
                  <a:lnTo>
                    <a:pt x="138" y="0"/>
                  </a:lnTo>
                  <a:close/>
                </a:path>
              </a:pathLst>
            </a:custGeom>
            <a:grpFill/>
            <a:ln>
              <a:noFill/>
            </a:ln>
            <a:extLst/>
          </p:spPr>
          <p:txBody>
            <a:bodyPr lIns="91464" tIns="45732" rIns="91464" bIns="45732"/>
            <a:lstStyle/>
            <a:p>
              <a:pPr>
                <a:defRPr/>
              </a:pPr>
              <a:endParaRPr lang="en-US" sz="2401"/>
            </a:p>
          </p:txBody>
        </p:sp>
        <p:sp>
          <p:nvSpPr>
            <p:cNvPr id="112" name="Freeform 88">
              <a:extLst>
                <a:ext uri="{FF2B5EF4-FFF2-40B4-BE49-F238E27FC236}"/>
              </a:extLst>
            </p:cNvPr>
            <p:cNvSpPr>
              <a:spLocks/>
            </p:cNvSpPr>
            <p:nvPr/>
          </p:nvSpPr>
          <p:spPr bwMode="auto">
            <a:xfrm>
              <a:off x="433388" y="4902200"/>
              <a:ext cx="222250" cy="61913"/>
            </a:xfrm>
            <a:custGeom>
              <a:avLst/>
              <a:gdLst>
                <a:gd name="T0" fmla="*/ 136 w 140"/>
                <a:gd name="T1" fmla="*/ 0 h 39"/>
                <a:gd name="T2" fmla="*/ 0 w 140"/>
                <a:gd name="T3" fmla="*/ 25 h 39"/>
                <a:gd name="T4" fmla="*/ 3 w 140"/>
                <a:gd name="T5" fmla="*/ 39 h 39"/>
                <a:gd name="T6" fmla="*/ 140 w 140"/>
                <a:gd name="T7" fmla="*/ 14 h 39"/>
                <a:gd name="T8" fmla="*/ 136 w 140"/>
                <a:gd name="T9" fmla="*/ 0 h 39"/>
              </a:gdLst>
              <a:ahLst/>
              <a:cxnLst>
                <a:cxn ang="0">
                  <a:pos x="T0" y="T1"/>
                </a:cxn>
                <a:cxn ang="0">
                  <a:pos x="T2" y="T3"/>
                </a:cxn>
                <a:cxn ang="0">
                  <a:pos x="T4" y="T5"/>
                </a:cxn>
                <a:cxn ang="0">
                  <a:pos x="T6" y="T7"/>
                </a:cxn>
                <a:cxn ang="0">
                  <a:pos x="T8" y="T9"/>
                </a:cxn>
              </a:cxnLst>
              <a:rect l="0" t="0" r="r" b="b"/>
              <a:pathLst>
                <a:path w="140" h="39">
                  <a:moveTo>
                    <a:pt x="136" y="0"/>
                  </a:moveTo>
                  <a:lnTo>
                    <a:pt x="0" y="25"/>
                  </a:lnTo>
                  <a:lnTo>
                    <a:pt x="3" y="39"/>
                  </a:lnTo>
                  <a:lnTo>
                    <a:pt x="140" y="14"/>
                  </a:lnTo>
                  <a:lnTo>
                    <a:pt x="136" y="0"/>
                  </a:lnTo>
                  <a:close/>
                </a:path>
              </a:pathLst>
            </a:custGeom>
            <a:grpFill/>
            <a:ln>
              <a:noFill/>
            </a:ln>
            <a:extLst/>
          </p:spPr>
          <p:txBody>
            <a:bodyPr lIns="91464" tIns="45732" rIns="91464" bIns="45732"/>
            <a:lstStyle/>
            <a:p>
              <a:pPr>
                <a:defRPr/>
              </a:pPr>
              <a:endParaRPr lang="en-US" sz="2401"/>
            </a:p>
          </p:txBody>
        </p:sp>
        <p:sp>
          <p:nvSpPr>
            <p:cNvPr id="113" name="Freeform 89">
              <a:extLst>
                <a:ext uri="{FF2B5EF4-FFF2-40B4-BE49-F238E27FC236}"/>
              </a:extLst>
            </p:cNvPr>
            <p:cNvSpPr>
              <a:spLocks/>
            </p:cNvSpPr>
            <p:nvPr/>
          </p:nvSpPr>
          <p:spPr bwMode="auto">
            <a:xfrm>
              <a:off x="517526" y="5251450"/>
              <a:ext cx="219075" cy="80963"/>
            </a:xfrm>
            <a:custGeom>
              <a:avLst/>
              <a:gdLst>
                <a:gd name="T0" fmla="*/ 133 w 138"/>
                <a:gd name="T1" fmla="*/ 0 h 51"/>
                <a:gd name="T2" fmla="*/ 0 w 138"/>
                <a:gd name="T3" fmla="*/ 38 h 51"/>
                <a:gd name="T4" fmla="*/ 3 w 138"/>
                <a:gd name="T5" fmla="*/ 51 h 51"/>
                <a:gd name="T6" fmla="*/ 138 w 138"/>
                <a:gd name="T7" fmla="*/ 14 h 51"/>
                <a:gd name="T8" fmla="*/ 133 w 138"/>
                <a:gd name="T9" fmla="*/ 0 h 51"/>
              </a:gdLst>
              <a:ahLst/>
              <a:cxnLst>
                <a:cxn ang="0">
                  <a:pos x="T0" y="T1"/>
                </a:cxn>
                <a:cxn ang="0">
                  <a:pos x="T2" y="T3"/>
                </a:cxn>
                <a:cxn ang="0">
                  <a:pos x="T4" y="T5"/>
                </a:cxn>
                <a:cxn ang="0">
                  <a:pos x="T6" y="T7"/>
                </a:cxn>
                <a:cxn ang="0">
                  <a:pos x="T8" y="T9"/>
                </a:cxn>
              </a:cxnLst>
              <a:rect l="0" t="0" r="r" b="b"/>
              <a:pathLst>
                <a:path w="138" h="51">
                  <a:moveTo>
                    <a:pt x="133" y="0"/>
                  </a:moveTo>
                  <a:lnTo>
                    <a:pt x="0" y="38"/>
                  </a:lnTo>
                  <a:lnTo>
                    <a:pt x="3" y="51"/>
                  </a:lnTo>
                  <a:lnTo>
                    <a:pt x="138" y="14"/>
                  </a:lnTo>
                  <a:lnTo>
                    <a:pt x="133" y="0"/>
                  </a:lnTo>
                  <a:close/>
                </a:path>
              </a:pathLst>
            </a:custGeom>
            <a:grpFill/>
            <a:ln>
              <a:noFill/>
            </a:ln>
            <a:extLst/>
          </p:spPr>
          <p:txBody>
            <a:bodyPr lIns="91464" tIns="45732" rIns="91464" bIns="45732"/>
            <a:lstStyle/>
            <a:p>
              <a:pPr>
                <a:defRPr/>
              </a:pPr>
              <a:endParaRPr lang="en-US" sz="2401"/>
            </a:p>
          </p:txBody>
        </p:sp>
        <p:sp>
          <p:nvSpPr>
            <p:cNvPr id="114" name="Freeform 90">
              <a:extLst>
                <a:ext uri="{FF2B5EF4-FFF2-40B4-BE49-F238E27FC236}"/>
              </a:extLst>
            </p:cNvPr>
            <p:cNvSpPr>
              <a:spLocks/>
            </p:cNvSpPr>
            <p:nvPr/>
          </p:nvSpPr>
          <p:spPr bwMode="auto">
            <a:xfrm>
              <a:off x="633413" y="5591175"/>
              <a:ext cx="214313" cy="98425"/>
            </a:xfrm>
            <a:custGeom>
              <a:avLst/>
              <a:gdLst>
                <a:gd name="T0" fmla="*/ 130 w 135"/>
                <a:gd name="T1" fmla="*/ 0 h 62"/>
                <a:gd name="T2" fmla="*/ 0 w 135"/>
                <a:gd name="T3" fmla="*/ 49 h 62"/>
                <a:gd name="T4" fmla="*/ 4 w 135"/>
                <a:gd name="T5" fmla="*/ 62 h 62"/>
                <a:gd name="T6" fmla="*/ 135 w 135"/>
                <a:gd name="T7" fmla="*/ 14 h 62"/>
                <a:gd name="T8" fmla="*/ 130 w 135"/>
                <a:gd name="T9" fmla="*/ 0 h 62"/>
              </a:gdLst>
              <a:ahLst/>
              <a:cxnLst>
                <a:cxn ang="0">
                  <a:pos x="T0" y="T1"/>
                </a:cxn>
                <a:cxn ang="0">
                  <a:pos x="T2" y="T3"/>
                </a:cxn>
                <a:cxn ang="0">
                  <a:pos x="T4" y="T5"/>
                </a:cxn>
                <a:cxn ang="0">
                  <a:pos x="T6" y="T7"/>
                </a:cxn>
                <a:cxn ang="0">
                  <a:pos x="T8" y="T9"/>
                </a:cxn>
              </a:cxnLst>
              <a:rect l="0" t="0" r="r" b="b"/>
              <a:pathLst>
                <a:path w="135" h="62">
                  <a:moveTo>
                    <a:pt x="130" y="0"/>
                  </a:moveTo>
                  <a:lnTo>
                    <a:pt x="0" y="49"/>
                  </a:lnTo>
                  <a:lnTo>
                    <a:pt x="4" y="62"/>
                  </a:lnTo>
                  <a:lnTo>
                    <a:pt x="135" y="14"/>
                  </a:lnTo>
                  <a:lnTo>
                    <a:pt x="130" y="0"/>
                  </a:lnTo>
                  <a:close/>
                </a:path>
              </a:pathLst>
            </a:custGeom>
            <a:grpFill/>
            <a:ln>
              <a:noFill/>
            </a:ln>
            <a:extLst/>
          </p:spPr>
          <p:txBody>
            <a:bodyPr lIns="91464" tIns="45732" rIns="91464" bIns="45732"/>
            <a:lstStyle/>
            <a:p>
              <a:pPr>
                <a:defRPr/>
              </a:pPr>
              <a:endParaRPr lang="en-US" sz="2401"/>
            </a:p>
          </p:txBody>
        </p:sp>
        <p:sp>
          <p:nvSpPr>
            <p:cNvPr id="115" name="Freeform 91">
              <a:extLst>
                <a:ext uri="{FF2B5EF4-FFF2-40B4-BE49-F238E27FC236}"/>
              </a:extLst>
            </p:cNvPr>
            <p:cNvSpPr>
              <a:spLocks/>
            </p:cNvSpPr>
            <p:nvPr/>
          </p:nvSpPr>
          <p:spPr bwMode="auto">
            <a:xfrm>
              <a:off x="957263" y="6234113"/>
              <a:ext cx="203200" cy="133350"/>
            </a:xfrm>
            <a:custGeom>
              <a:avLst/>
              <a:gdLst>
                <a:gd name="T0" fmla="*/ 120 w 128"/>
                <a:gd name="T1" fmla="*/ 0 h 84"/>
                <a:gd name="T2" fmla="*/ 0 w 128"/>
                <a:gd name="T3" fmla="*/ 72 h 84"/>
                <a:gd name="T4" fmla="*/ 7 w 128"/>
                <a:gd name="T5" fmla="*/ 84 h 84"/>
                <a:gd name="T6" fmla="*/ 128 w 128"/>
                <a:gd name="T7" fmla="*/ 13 h 84"/>
                <a:gd name="T8" fmla="*/ 120 w 128"/>
                <a:gd name="T9" fmla="*/ 0 h 84"/>
              </a:gdLst>
              <a:ahLst/>
              <a:cxnLst>
                <a:cxn ang="0">
                  <a:pos x="T0" y="T1"/>
                </a:cxn>
                <a:cxn ang="0">
                  <a:pos x="T2" y="T3"/>
                </a:cxn>
                <a:cxn ang="0">
                  <a:pos x="T4" y="T5"/>
                </a:cxn>
                <a:cxn ang="0">
                  <a:pos x="T6" y="T7"/>
                </a:cxn>
                <a:cxn ang="0">
                  <a:pos x="T8" y="T9"/>
                </a:cxn>
              </a:cxnLst>
              <a:rect l="0" t="0" r="r" b="b"/>
              <a:pathLst>
                <a:path w="128" h="84">
                  <a:moveTo>
                    <a:pt x="120" y="0"/>
                  </a:moveTo>
                  <a:lnTo>
                    <a:pt x="0" y="72"/>
                  </a:lnTo>
                  <a:lnTo>
                    <a:pt x="7" y="84"/>
                  </a:lnTo>
                  <a:lnTo>
                    <a:pt x="128" y="13"/>
                  </a:lnTo>
                  <a:lnTo>
                    <a:pt x="120" y="0"/>
                  </a:lnTo>
                  <a:close/>
                </a:path>
              </a:pathLst>
            </a:custGeom>
            <a:grpFill/>
            <a:ln>
              <a:noFill/>
            </a:ln>
            <a:extLst/>
          </p:spPr>
          <p:txBody>
            <a:bodyPr lIns="91464" tIns="45732" rIns="91464" bIns="45732"/>
            <a:lstStyle/>
            <a:p>
              <a:pPr>
                <a:defRPr/>
              </a:pPr>
              <a:endParaRPr lang="en-US" sz="2401"/>
            </a:p>
          </p:txBody>
        </p:sp>
        <p:sp>
          <p:nvSpPr>
            <p:cNvPr id="116" name="Freeform 92">
              <a:extLst>
                <a:ext uri="{FF2B5EF4-FFF2-40B4-BE49-F238E27FC236}"/>
              </a:extLst>
            </p:cNvPr>
            <p:cNvSpPr>
              <a:spLocks/>
            </p:cNvSpPr>
            <p:nvPr/>
          </p:nvSpPr>
          <p:spPr bwMode="auto">
            <a:xfrm>
              <a:off x="1165226" y="6535738"/>
              <a:ext cx="192088" cy="147638"/>
            </a:xfrm>
            <a:custGeom>
              <a:avLst/>
              <a:gdLst>
                <a:gd name="T0" fmla="*/ 112 w 121"/>
                <a:gd name="T1" fmla="*/ 0 h 93"/>
                <a:gd name="T2" fmla="*/ 0 w 121"/>
                <a:gd name="T3" fmla="*/ 80 h 93"/>
                <a:gd name="T4" fmla="*/ 8 w 121"/>
                <a:gd name="T5" fmla="*/ 93 h 93"/>
                <a:gd name="T6" fmla="*/ 121 w 121"/>
                <a:gd name="T7" fmla="*/ 11 h 93"/>
                <a:gd name="T8" fmla="*/ 112 w 121"/>
                <a:gd name="T9" fmla="*/ 0 h 93"/>
              </a:gdLst>
              <a:ahLst/>
              <a:cxnLst>
                <a:cxn ang="0">
                  <a:pos x="T0" y="T1"/>
                </a:cxn>
                <a:cxn ang="0">
                  <a:pos x="T2" y="T3"/>
                </a:cxn>
                <a:cxn ang="0">
                  <a:pos x="T4" y="T5"/>
                </a:cxn>
                <a:cxn ang="0">
                  <a:pos x="T6" y="T7"/>
                </a:cxn>
                <a:cxn ang="0">
                  <a:pos x="T8" y="T9"/>
                </a:cxn>
              </a:cxnLst>
              <a:rect l="0" t="0" r="r" b="b"/>
              <a:pathLst>
                <a:path w="121" h="93">
                  <a:moveTo>
                    <a:pt x="112" y="0"/>
                  </a:moveTo>
                  <a:lnTo>
                    <a:pt x="0" y="80"/>
                  </a:lnTo>
                  <a:lnTo>
                    <a:pt x="8" y="93"/>
                  </a:lnTo>
                  <a:lnTo>
                    <a:pt x="121" y="11"/>
                  </a:lnTo>
                  <a:lnTo>
                    <a:pt x="112" y="0"/>
                  </a:lnTo>
                  <a:close/>
                </a:path>
              </a:pathLst>
            </a:custGeom>
            <a:grpFill/>
            <a:ln>
              <a:noFill/>
            </a:ln>
            <a:extLst/>
          </p:spPr>
          <p:txBody>
            <a:bodyPr lIns="91464" tIns="45732" rIns="91464" bIns="45732"/>
            <a:lstStyle/>
            <a:p>
              <a:pPr>
                <a:defRPr/>
              </a:pPr>
              <a:endParaRPr lang="en-US" sz="2401"/>
            </a:p>
          </p:txBody>
        </p:sp>
        <p:sp>
          <p:nvSpPr>
            <p:cNvPr id="117" name="Freeform 93">
              <a:extLst>
                <a:ext uri="{FF2B5EF4-FFF2-40B4-BE49-F238E27FC236}"/>
              </a:extLst>
            </p:cNvPr>
            <p:cNvSpPr>
              <a:spLocks/>
            </p:cNvSpPr>
            <p:nvPr/>
          </p:nvSpPr>
          <p:spPr bwMode="auto">
            <a:xfrm>
              <a:off x="7786688" y="6535738"/>
              <a:ext cx="192088" cy="147638"/>
            </a:xfrm>
            <a:custGeom>
              <a:avLst/>
              <a:gdLst>
                <a:gd name="T0" fmla="*/ 0 w 121"/>
                <a:gd name="T1" fmla="*/ 11 h 93"/>
                <a:gd name="T2" fmla="*/ 113 w 121"/>
                <a:gd name="T3" fmla="*/ 93 h 93"/>
                <a:gd name="T4" fmla="*/ 121 w 121"/>
                <a:gd name="T5" fmla="*/ 82 h 93"/>
                <a:gd name="T6" fmla="*/ 9 w 121"/>
                <a:gd name="T7" fmla="*/ 0 h 93"/>
                <a:gd name="T8" fmla="*/ 0 w 121"/>
                <a:gd name="T9" fmla="*/ 11 h 93"/>
              </a:gdLst>
              <a:ahLst/>
              <a:cxnLst>
                <a:cxn ang="0">
                  <a:pos x="T0" y="T1"/>
                </a:cxn>
                <a:cxn ang="0">
                  <a:pos x="T2" y="T3"/>
                </a:cxn>
                <a:cxn ang="0">
                  <a:pos x="T4" y="T5"/>
                </a:cxn>
                <a:cxn ang="0">
                  <a:pos x="T6" y="T7"/>
                </a:cxn>
                <a:cxn ang="0">
                  <a:pos x="T8" y="T9"/>
                </a:cxn>
              </a:cxnLst>
              <a:rect l="0" t="0" r="r" b="b"/>
              <a:pathLst>
                <a:path w="121" h="93">
                  <a:moveTo>
                    <a:pt x="0" y="11"/>
                  </a:moveTo>
                  <a:lnTo>
                    <a:pt x="113" y="93"/>
                  </a:lnTo>
                  <a:lnTo>
                    <a:pt x="121" y="82"/>
                  </a:lnTo>
                  <a:lnTo>
                    <a:pt x="9" y="0"/>
                  </a:lnTo>
                  <a:lnTo>
                    <a:pt x="0" y="11"/>
                  </a:lnTo>
                  <a:close/>
                </a:path>
              </a:pathLst>
            </a:custGeom>
            <a:grpFill/>
            <a:ln>
              <a:noFill/>
            </a:ln>
            <a:extLst/>
          </p:spPr>
          <p:txBody>
            <a:bodyPr lIns="91464" tIns="45732" rIns="91464" bIns="45732"/>
            <a:lstStyle/>
            <a:p>
              <a:pPr>
                <a:defRPr/>
              </a:pPr>
              <a:endParaRPr lang="en-US" sz="2401"/>
            </a:p>
          </p:txBody>
        </p:sp>
        <p:sp>
          <p:nvSpPr>
            <p:cNvPr id="118" name="Freeform 94">
              <a:extLst>
                <a:ext uri="{FF2B5EF4-FFF2-40B4-BE49-F238E27FC236}"/>
              </a:extLst>
            </p:cNvPr>
            <p:cNvSpPr>
              <a:spLocks/>
            </p:cNvSpPr>
            <p:nvPr/>
          </p:nvSpPr>
          <p:spPr bwMode="auto">
            <a:xfrm>
              <a:off x="7986713" y="6234113"/>
              <a:ext cx="200025" cy="133350"/>
            </a:xfrm>
            <a:custGeom>
              <a:avLst/>
              <a:gdLst>
                <a:gd name="T0" fmla="*/ 0 w 126"/>
                <a:gd name="T1" fmla="*/ 13 h 84"/>
                <a:gd name="T2" fmla="*/ 119 w 126"/>
                <a:gd name="T3" fmla="*/ 84 h 84"/>
                <a:gd name="T4" fmla="*/ 126 w 126"/>
                <a:gd name="T5" fmla="*/ 72 h 84"/>
                <a:gd name="T6" fmla="*/ 6 w 126"/>
                <a:gd name="T7" fmla="*/ 0 h 84"/>
                <a:gd name="T8" fmla="*/ 0 w 126"/>
                <a:gd name="T9" fmla="*/ 13 h 84"/>
              </a:gdLst>
              <a:ahLst/>
              <a:cxnLst>
                <a:cxn ang="0">
                  <a:pos x="T0" y="T1"/>
                </a:cxn>
                <a:cxn ang="0">
                  <a:pos x="T2" y="T3"/>
                </a:cxn>
                <a:cxn ang="0">
                  <a:pos x="T4" y="T5"/>
                </a:cxn>
                <a:cxn ang="0">
                  <a:pos x="T6" y="T7"/>
                </a:cxn>
                <a:cxn ang="0">
                  <a:pos x="T8" y="T9"/>
                </a:cxn>
              </a:cxnLst>
              <a:rect l="0" t="0" r="r" b="b"/>
              <a:pathLst>
                <a:path w="126" h="84">
                  <a:moveTo>
                    <a:pt x="0" y="13"/>
                  </a:moveTo>
                  <a:lnTo>
                    <a:pt x="119" y="84"/>
                  </a:lnTo>
                  <a:lnTo>
                    <a:pt x="126" y="72"/>
                  </a:lnTo>
                  <a:lnTo>
                    <a:pt x="6" y="0"/>
                  </a:lnTo>
                  <a:lnTo>
                    <a:pt x="0" y="13"/>
                  </a:lnTo>
                  <a:close/>
                </a:path>
              </a:pathLst>
            </a:custGeom>
            <a:grpFill/>
            <a:ln>
              <a:noFill/>
            </a:ln>
            <a:extLst/>
          </p:spPr>
          <p:txBody>
            <a:bodyPr lIns="91464" tIns="45732" rIns="91464" bIns="45732"/>
            <a:lstStyle/>
            <a:p>
              <a:pPr>
                <a:defRPr/>
              </a:pPr>
              <a:endParaRPr lang="en-US" sz="2401"/>
            </a:p>
          </p:txBody>
        </p:sp>
        <p:sp>
          <p:nvSpPr>
            <p:cNvPr id="119" name="Freeform 95">
              <a:extLst>
                <a:ext uri="{FF2B5EF4-FFF2-40B4-BE49-F238E27FC236}"/>
              </a:extLst>
            </p:cNvPr>
            <p:cNvSpPr>
              <a:spLocks/>
            </p:cNvSpPr>
            <p:nvPr/>
          </p:nvSpPr>
          <p:spPr bwMode="auto">
            <a:xfrm>
              <a:off x="8156576" y="5919788"/>
              <a:ext cx="209550" cy="117475"/>
            </a:xfrm>
            <a:custGeom>
              <a:avLst/>
              <a:gdLst>
                <a:gd name="T0" fmla="*/ 0 w 132"/>
                <a:gd name="T1" fmla="*/ 14 h 74"/>
                <a:gd name="T2" fmla="*/ 126 w 132"/>
                <a:gd name="T3" fmla="*/ 74 h 74"/>
                <a:gd name="T4" fmla="*/ 132 w 132"/>
                <a:gd name="T5" fmla="*/ 60 h 74"/>
                <a:gd name="T6" fmla="*/ 6 w 132"/>
                <a:gd name="T7" fmla="*/ 0 h 74"/>
                <a:gd name="T8" fmla="*/ 0 w 132"/>
                <a:gd name="T9" fmla="*/ 14 h 74"/>
              </a:gdLst>
              <a:ahLst/>
              <a:cxnLst>
                <a:cxn ang="0">
                  <a:pos x="T0" y="T1"/>
                </a:cxn>
                <a:cxn ang="0">
                  <a:pos x="T2" y="T3"/>
                </a:cxn>
                <a:cxn ang="0">
                  <a:pos x="T4" y="T5"/>
                </a:cxn>
                <a:cxn ang="0">
                  <a:pos x="T6" y="T7"/>
                </a:cxn>
                <a:cxn ang="0">
                  <a:pos x="T8" y="T9"/>
                </a:cxn>
              </a:cxnLst>
              <a:rect l="0" t="0" r="r" b="b"/>
              <a:pathLst>
                <a:path w="132" h="74">
                  <a:moveTo>
                    <a:pt x="0" y="14"/>
                  </a:moveTo>
                  <a:lnTo>
                    <a:pt x="126" y="74"/>
                  </a:lnTo>
                  <a:lnTo>
                    <a:pt x="132" y="60"/>
                  </a:lnTo>
                  <a:lnTo>
                    <a:pt x="6" y="0"/>
                  </a:lnTo>
                  <a:lnTo>
                    <a:pt x="0" y="14"/>
                  </a:lnTo>
                  <a:close/>
                </a:path>
              </a:pathLst>
            </a:custGeom>
            <a:grpFill/>
            <a:ln>
              <a:noFill/>
            </a:ln>
            <a:extLst/>
          </p:spPr>
          <p:txBody>
            <a:bodyPr lIns="91464" tIns="45732" rIns="91464" bIns="45732"/>
            <a:lstStyle/>
            <a:p>
              <a:pPr>
                <a:defRPr/>
              </a:pPr>
              <a:endParaRPr lang="en-US" sz="2401"/>
            </a:p>
          </p:txBody>
        </p:sp>
        <p:sp>
          <p:nvSpPr>
            <p:cNvPr id="120" name="Freeform 96">
              <a:extLst>
                <a:ext uri="{FF2B5EF4-FFF2-40B4-BE49-F238E27FC236}"/>
              </a:extLst>
            </p:cNvPr>
            <p:cNvSpPr>
              <a:spLocks/>
            </p:cNvSpPr>
            <p:nvPr/>
          </p:nvSpPr>
          <p:spPr bwMode="auto">
            <a:xfrm>
              <a:off x="8296276" y="5591175"/>
              <a:ext cx="214313" cy="98425"/>
            </a:xfrm>
            <a:custGeom>
              <a:avLst/>
              <a:gdLst>
                <a:gd name="T0" fmla="*/ 0 w 135"/>
                <a:gd name="T1" fmla="*/ 14 h 62"/>
                <a:gd name="T2" fmla="*/ 131 w 135"/>
                <a:gd name="T3" fmla="*/ 62 h 62"/>
                <a:gd name="T4" fmla="*/ 135 w 135"/>
                <a:gd name="T5" fmla="*/ 49 h 62"/>
                <a:gd name="T6" fmla="*/ 5 w 135"/>
                <a:gd name="T7" fmla="*/ 0 h 62"/>
                <a:gd name="T8" fmla="*/ 0 w 135"/>
                <a:gd name="T9" fmla="*/ 14 h 62"/>
              </a:gdLst>
              <a:ahLst/>
              <a:cxnLst>
                <a:cxn ang="0">
                  <a:pos x="T0" y="T1"/>
                </a:cxn>
                <a:cxn ang="0">
                  <a:pos x="T2" y="T3"/>
                </a:cxn>
                <a:cxn ang="0">
                  <a:pos x="T4" y="T5"/>
                </a:cxn>
                <a:cxn ang="0">
                  <a:pos x="T6" y="T7"/>
                </a:cxn>
                <a:cxn ang="0">
                  <a:pos x="T8" y="T9"/>
                </a:cxn>
              </a:cxnLst>
              <a:rect l="0" t="0" r="r" b="b"/>
              <a:pathLst>
                <a:path w="135" h="62">
                  <a:moveTo>
                    <a:pt x="0" y="14"/>
                  </a:moveTo>
                  <a:lnTo>
                    <a:pt x="131" y="62"/>
                  </a:lnTo>
                  <a:lnTo>
                    <a:pt x="135" y="49"/>
                  </a:lnTo>
                  <a:lnTo>
                    <a:pt x="5" y="0"/>
                  </a:lnTo>
                  <a:lnTo>
                    <a:pt x="0" y="14"/>
                  </a:lnTo>
                  <a:close/>
                </a:path>
              </a:pathLst>
            </a:custGeom>
            <a:grpFill/>
            <a:ln>
              <a:noFill/>
            </a:ln>
            <a:extLst/>
          </p:spPr>
          <p:txBody>
            <a:bodyPr lIns="91464" tIns="45732" rIns="91464" bIns="45732"/>
            <a:lstStyle/>
            <a:p>
              <a:pPr>
                <a:defRPr/>
              </a:pPr>
              <a:endParaRPr lang="en-US" sz="2401"/>
            </a:p>
          </p:txBody>
        </p:sp>
        <p:sp>
          <p:nvSpPr>
            <p:cNvPr id="121" name="Freeform 97">
              <a:extLst>
                <a:ext uri="{FF2B5EF4-FFF2-40B4-BE49-F238E27FC236}"/>
              </a:extLst>
            </p:cNvPr>
            <p:cNvSpPr>
              <a:spLocks/>
            </p:cNvSpPr>
            <p:nvPr/>
          </p:nvSpPr>
          <p:spPr bwMode="auto">
            <a:xfrm>
              <a:off x="8407401" y="5251450"/>
              <a:ext cx="219075" cy="80963"/>
            </a:xfrm>
            <a:custGeom>
              <a:avLst/>
              <a:gdLst>
                <a:gd name="T0" fmla="*/ 0 w 138"/>
                <a:gd name="T1" fmla="*/ 14 h 51"/>
                <a:gd name="T2" fmla="*/ 135 w 138"/>
                <a:gd name="T3" fmla="*/ 51 h 51"/>
                <a:gd name="T4" fmla="*/ 138 w 138"/>
                <a:gd name="T5" fmla="*/ 38 h 51"/>
                <a:gd name="T6" fmla="*/ 5 w 138"/>
                <a:gd name="T7" fmla="*/ 0 h 51"/>
                <a:gd name="T8" fmla="*/ 0 w 138"/>
                <a:gd name="T9" fmla="*/ 14 h 51"/>
              </a:gdLst>
              <a:ahLst/>
              <a:cxnLst>
                <a:cxn ang="0">
                  <a:pos x="T0" y="T1"/>
                </a:cxn>
                <a:cxn ang="0">
                  <a:pos x="T2" y="T3"/>
                </a:cxn>
                <a:cxn ang="0">
                  <a:pos x="T4" y="T5"/>
                </a:cxn>
                <a:cxn ang="0">
                  <a:pos x="T6" y="T7"/>
                </a:cxn>
                <a:cxn ang="0">
                  <a:pos x="T8" y="T9"/>
                </a:cxn>
              </a:cxnLst>
              <a:rect l="0" t="0" r="r" b="b"/>
              <a:pathLst>
                <a:path w="138" h="51">
                  <a:moveTo>
                    <a:pt x="0" y="14"/>
                  </a:moveTo>
                  <a:lnTo>
                    <a:pt x="135" y="51"/>
                  </a:lnTo>
                  <a:lnTo>
                    <a:pt x="138" y="38"/>
                  </a:lnTo>
                  <a:lnTo>
                    <a:pt x="5" y="0"/>
                  </a:lnTo>
                  <a:lnTo>
                    <a:pt x="0" y="14"/>
                  </a:lnTo>
                  <a:close/>
                </a:path>
              </a:pathLst>
            </a:custGeom>
            <a:grpFill/>
            <a:ln>
              <a:noFill/>
            </a:ln>
            <a:extLst/>
          </p:spPr>
          <p:txBody>
            <a:bodyPr lIns="91464" tIns="45732" rIns="91464" bIns="45732"/>
            <a:lstStyle/>
            <a:p>
              <a:pPr>
                <a:defRPr/>
              </a:pPr>
              <a:endParaRPr lang="en-US" sz="2401"/>
            </a:p>
          </p:txBody>
        </p:sp>
        <p:sp>
          <p:nvSpPr>
            <p:cNvPr id="122" name="Freeform 98">
              <a:extLst>
                <a:ext uri="{FF2B5EF4-FFF2-40B4-BE49-F238E27FC236}"/>
              </a:extLst>
            </p:cNvPr>
            <p:cNvSpPr>
              <a:spLocks/>
            </p:cNvSpPr>
            <p:nvPr/>
          </p:nvSpPr>
          <p:spPr bwMode="auto">
            <a:xfrm>
              <a:off x="8488363" y="4902200"/>
              <a:ext cx="222250" cy="61913"/>
            </a:xfrm>
            <a:custGeom>
              <a:avLst/>
              <a:gdLst>
                <a:gd name="T0" fmla="*/ 0 w 140"/>
                <a:gd name="T1" fmla="*/ 14 h 39"/>
                <a:gd name="T2" fmla="*/ 137 w 140"/>
                <a:gd name="T3" fmla="*/ 39 h 39"/>
                <a:gd name="T4" fmla="*/ 140 w 140"/>
                <a:gd name="T5" fmla="*/ 25 h 39"/>
                <a:gd name="T6" fmla="*/ 4 w 140"/>
                <a:gd name="T7" fmla="*/ 0 h 39"/>
                <a:gd name="T8" fmla="*/ 0 w 140"/>
                <a:gd name="T9" fmla="*/ 14 h 39"/>
              </a:gdLst>
              <a:ahLst/>
              <a:cxnLst>
                <a:cxn ang="0">
                  <a:pos x="T0" y="T1"/>
                </a:cxn>
                <a:cxn ang="0">
                  <a:pos x="T2" y="T3"/>
                </a:cxn>
                <a:cxn ang="0">
                  <a:pos x="T4" y="T5"/>
                </a:cxn>
                <a:cxn ang="0">
                  <a:pos x="T6" y="T7"/>
                </a:cxn>
                <a:cxn ang="0">
                  <a:pos x="T8" y="T9"/>
                </a:cxn>
              </a:cxnLst>
              <a:rect l="0" t="0" r="r" b="b"/>
              <a:pathLst>
                <a:path w="140" h="39">
                  <a:moveTo>
                    <a:pt x="0" y="14"/>
                  </a:moveTo>
                  <a:lnTo>
                    <a:pt x="137" y="39"/>
                  </a:lnTo>
                  <a:lnTo>
                    <a:pt x="140" y="25"/>
                  </a:lnTo>
                  <a:lnTo>
                    <a:pt x="4" y="0"/>
                  </a:lnTo>
                  <a:lnTo>
                    <a:pt x="0" y="14"/>
                  </a:lnTo>
                  <a:close/>
                </a:path>
              </a:pathLst>
            </a:custGeom>
            <a:grpFill/>
            <a:ln>
              <a:noFill/>
            </a:ln>
            <a:extLst/>
          </p:spPr>
          <p:txBody>
            <a:bodyPr lIns="91464" tIns="45732" rIns="91464" bIns="45732"/>
            <a:lstStyle/>
            <a:p>
              <a:pPr>
                <a:defRPr/>
              </a:pPr>
              <a:endParaRPr lang="en-US" sz="2401"/>
            </a:p>
          </p:txBody>
        </p:sp>
        <p:sp>
          <p:nvSpPr>
            <p:cNvPr id="123" name="Freeform 99">
              <a:extLst>
                <a:ext uri="{FF2B5EF4-FFF2-40B4-BE49-F238E27FC236}"/>
              </a:extLst>
            </p:cNvPr>
            <p:cNvSpPr>
              <a:spLocks/>
            </p:cNvSpPr>
            <p:nvPr/>
          </p:nvSpPr>
          <p:spPr bwMode="auto">
            <a:xfrm>
              <a:off x="8537576" y="4546600"/>
              <a:ext cx="222250" cy="44450"/>
            </a:xfrm>
            <a:custGeom>
              <a:avLst/>
              <a:gdLst>
                <a:gd name="T0" fmla="*/ 0 w 140"/>
                <a:gd name="T1" fmla="*/ 16 h 28"/>
                <a:gd name="T2" fmla="*/ 139 w 140"/>
                <a:gd name="T3" fmla="*/ 28 h 28"/>
                <a:gd name="T4" fmla="*/ 140 w 140"/>
                <a:gd name="T5" fmla="*/ 14 h 28"/>
                <a:gd name="T6" fmla="*/ 2 w 140"/>
                <a:gd name="T7" fmla="*/ 0 h 28"/>
                <a:gd name="T8" fmla="*/ 0 w 140"/>
                <a:gd name="T9" fmla="*/ 16 h 28"/>
              </a:gdLst>
              <a:ahLst/>
              <a:cxnLst>
                <a:cxn ang="0">
                  <a:pos x="T0" y="T1"/>
                </a:cxn>
                <a:cxn ang="0">
                  <a:pos x="T2" y="T3"/>
                </a:cxn>
                <a:cxn ang="0">
                  <a:pos x="T4" y="T5"/>
                </a:cxn>
                <a:cxn ang="0">
                  <a:pos x="T6" y="T7"/>
                </a:cxn>
                <a:cxn ang="0">
                  <a:pos x="T8" y="T9"/>
                </a:cxn>
              </a:cxnLst>
              <a:rect l="0" t="0" r="r" b="b"/>
              <a:pathLst>
                <a:path w="140" h="28">
                  <a:moveTo>
                    <a:pt x="0" y="16"/>
                  </a:moveTo>
                  <a:lnTo>
                    <a:pt x="139" y="28"/>
                  </a:lnTo>
                  <a:lnTo>
                    <a:pt x="140" y="14"/>
                  </a:lnTo>
                  <a:lnTo>
                    <a:pt x="2" y="0"/>
                  </a:lnTo>
                  <a:lnTo>
                    <a:pt x="0" y="16"/>
                  </a:lnTo>
                  <a:close/>
                </a:path>
              </a:pathLst>
            </a:custGeom>
            <a:grpFill/>
            <a:ln>
              <a:noFill/>
            </a:ln>
            <a:extLst/>
          </p:spPr>
          <p:txBody>
            <a:bodyPr lIns="91464" tIns="45732" rIns="91464" bIns="45732"/>
            <a:lstStyle/>
            <a:p>
              <a:pPr>
                <a:defRPr/>
              </a:pPr>
              <a:endParaRPr lang="en-US" sz="2401"/>
            </a:p>
          </p:txBody>
        </p:sp>
        <p:sp>
          <p:nvSpPr>
            <p:cNvPr id="124" name="Freeform 100">
              <a:extLst>
                <a:ext uri="{FF2B5EF4-FFF2-40B4-BE49-F238E27FC236}"/>
              </a:extLst>
            </p:cNvPr>
            <p:cNvSpPr>
              <a:spLocks/>
            </p:cNvSpPr>
            <p:nvPr/>
          </p:nvSpPr>
          <p:spPr bwMode="auto">
            <a:xfrm>
              <a:off x="7553326" y="6572250"/>
              <a:ext cx="339725" cy="285750"/>
            </a:xfrm>
            <a:custGeom>
              <a:avLst/>
              <a:gdLst>
                <a:gd name="T0" fmla="*/ 206 w 214"/>
                <a:gd name="T1" fmla="*/ 141 h 180"/>
                <a:gd name="T2" fmla="*/ 34 w 214"/>
                <a:gd name="T3" fmla="*/ 5 h 180"/>
                <a:gd name="T4" fmla="*/ 34 w 214"/>
                <a:gd name="T5" fmla="*/ 5 h 180"/>
                <a:gd name="T6" fmla="*/ 28 w 214"/>
                <a:gd name="T7" fmla="*/ 2 h 180"/>
                <a:gd name="T8" fmla="*/ 18 w 214"/>
                <a:gd name="T9" fmla="*/ 0 h 180"/>
                <a:gd name="T10" fmla="*/ 11 w 214"/>
                <a:gd name="T11" fmla="*/ 3 h 180"/>
                <a:gd name="T12" fmla="*/ 4 w 214"/>
                <a:gd name="T13" fmla="*/ 8 h 180"/>
                <a:gd name="T14" fmla="*/ 4 w 214"/>
                <a:gd name="T15" fmla="*/ 8 h 180"/>
                <a:gd name="T16" fmla="*/ 0 w 214"/>
                <a:gd name="T17" fmla="*/ 16 h 180"/>
                <a:gd name="T18" fmla="*/ 0 w 214"/>
                <a:gd name="T19" fmla="*/ 25 h 180"/>
                <a:gd name="T20" fmla="*/ 3 w 214"/>
                <a:gd name="T21" fmla="*/ 33 h 180"/>
                <a:gd name="T22" fmla="*/ 7 w 214"/>
                <a:gd name="T23" fmla="*/ 39 h 180"/>
                <a:gd name="T24" fmla="*/ 180 w 214"/>
                <a:gd name="T25" fmla="*/ 175 h 180"/>
                <a:gd name="T26" fmla="*/ 180 w 214"/>
                <a:gd name="T27" fmla="*/ 175 h 180"/>
                <a:gd name="T28" fmla="*/ 186 w 214"/>
                <a:gd name="T29" fmla="*/ 178 h 180"/>
                <a:gd name="T30" fmla="*/ 192 w 214"/>
                <a:gd name="T31" fmla="*/ 180 h 180"/>
                <a:gd name="T32" fmla="*/ 192 w 214"/>
                <a:gd name="T33" fmla="*/ 180 h 180"/>
                <a:gd name="T34" fmla="*/ 197 w 214"/>
                <a:gd name="T35" fmla="*/ 180 h 180"/>
                <a:gd name="T36" fmla="*/ 201 w 214"/>
                <a:gd name="T37" fmla="*/ 178 h 180"/>
                <a:gd name="T38" fmla="*/ 206 w 214"/>
                <a:gd name="T39" fmla="*/ 175 h 180"/>
                <a:gd name="T40" fmla="*/ 209 w 214"/>
                <a:gd name="T41" fmla="*/ 172 h 180"/>
                <a:gd name="T42" fmla="*/ 209 w 214"/>
                <a:gd name="T43" fmla="*/ 172 h 180"/>
                <a:gd name="T44" fmla="*/ 214 w 214"/>
                <a:gd name="T45" fmla="*/ 164 h 180"/>
                <a:gd name="T46" fmla="*/ 214 w 214"/>
                <a:gd name="T47" fmla="*/ 157 h 180"/>
                <a:gd name="T48" fmla="*/ 211 w 214"/>
                <a:gd name="T49" fmla="*/ 149 h 180"/>
                <a:gd name="T50" fmla="*/ 206 w 214"/>
                <a:gd name="T51" fmla="*/ 141 h 180"/>
                <a:gd name="T52" fmla="*/ 206 w 214"/>
                <a:gd name="T53" fmla="*/ 141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4" h="180">
                  <a:moveTo>
                    <a:pt x="206" y="141"/>
                  </a:moveTo>
                  <a:lnTo>
                    <a:pt x="34" y="5"/>
                  </a:lnTo>
                  <a:lnTo>
                    <a:pt x="34" y="5"/>
                  </a:lnTo>
                  <a:lnTo>
                    <a:pt x="28" y="2"/>
                  </a:lnTo>
                  <a:lnTo>
                    <a:pt x="18" y="0"/>
                  </a:lnTo>
                  <a:lnTo>
                    <a:pt x="11" y="3"/>
                  </a:lnTo>
                  <a:lnTo>
                    <a:pt x="4" y="8"/>
                  </a:lnTo>
                  <a:lnTo>
                    <a:pt x="4" y="8"/>
                  </a:lnTo>
                  <a:lnTo>
                    <a:pt x="0" y="16"/>
                  </a:lnTo>
                  <a:lnTo>
                    <a:pt x="0" y="25"/>
                  </a:lnTo>
                  <a:lnTo>
                    <a:pt x="3" y="33"/>
                  </a:lnTo>
                  <a:lnTo>
                    <a:pt x="7" y="39"/>
                  </a:lnTo>
                  <a:lnTo>
                    <a:pt x="180" y="175"/>
                  </a:lnTo>
                  <a:lnTo>
                    <a:pt x="180" y="175"/>
                  </a:lnTo>
                  <a:lnTo>
                    <a:pt x="186" y="178"/>
                  </a:lnTo>
                  <a:lnTo>
                    <a:pt x="192" y="180"/>
                  </a:lnTo>
                  <a:lnTo>
                    <a:pt x="192" y="180"/>
                  </a:lnTo>
                  <a:lnTo>
                    <a:pt x="197" y="180"/>
                  </a:lnTo>
                  <a:lnTo>
                    <a:pt x="201" y="178"/>
                  </a:lnTo>
                  <a:lnTo>
                    <a:pt x="206" y="175"/>
                  </a:lnTo>
                  <a:lnTo>
                    <a:pt x="209" y="172"/>
                  </a:lnTo>
                  <a:lnTo>
                    <a:pt x="209" y="172"/>
                  </a:lnTo>
                  <a:lnTo>
                    <a:pt x="214" y="164"/>
                  </a:lnTo>
                  <a:lnTo>
                    <a:pt x="214" y="157"/>
                  </a:lnTo>
                  <a:lnTo>
                    <a:pt x="211" y="149"/>
                  </a:lnTo>
                  <a:lnTo>
                    <a:pt x="206" y="141"/>
                  </a:lnTo>
                  <a:lnTo>
                    <a:pt x="206" y="141"/>
                  </a:lnTo>
                  <a:close/>
                </a:path>
              </a:pathLst>
            </a:custGeom>
            <a:grpFill/>
            <a:ln>
              <a:noFill/>
            </a:ln>
            <a:extLst/>
          </p:spPr>
          <p:txBody>
            <a:bodyPr lIns="91464" tIns="45732" rIns="91464" bIns="45732"/>
            <a:lstStyle/>
            <a:p>
              <a:pPr>
                <a:defRPr/>
              </a:pPr>
              <a:endParaRPr lang="en-US" sz="2401"/>
            </a:p>
          </p:txBody>
        </p:sp>
        <p:sp>
          <p:nvSpPr>
            <p:cNvPr id="125" name="Freeform 101">
              <a:extLst>
                <a:ext uri="{FF2B5EF4-FFF2-40B4-BE49-F238E27FC236}"/>
              </a:extLst>
            </p:cNvPr>
            <p:cNvSpPr>
              <a:spLocks/>
            </p:cNvSpPr>
            <p:nvPr/>
          </p:nvSpPr>
          <p:spPr bwMode="auto">
            <a:xfrm>
              <a:off x="8296276" y="3233738"/>
              <a:ext cx="406400" cy="146050"/>
            </a:xfrm>
            <a:custGeom>
              <a:avLst/>
              <a:gdLst>
                <a:gd name="T0" fmla="*/ 2 w 256"/>
                <a:gd name="T1" fmla="*/ 75 h 92"/>
                <a:gd name="T2" fmla="*/ 2 w 256"/>
                <a:gd name="T3" fmla="*/ 75 h 92"/>
                <a:gd name="T4" fmla="*/ 3 w 256"/>
                <a:gd name="T5" fmla="*/ 81 h 92"/>
                <a:gd name="T6" fmla="*/ 8 w 256"/>
                <a:gd name="T7" fmla="*/ 87 h 92"/>
                <a:gd name="T8" fmla="*/ 14 w 256"/>
                <a:gd name="T9" fmla="*/ 90 h 92"/>
                <a:gd name="T10" fmla="*/ 22 w 256"/>
                <a:gd name="T11" fmla="*/ 92 h 92"/>
                <a:gd name="T12" fmla="*/ 22 w 256"/>
                <a:gd name="T13" fmla="*/ 92 h 92"/>
                <a:gd name="T14" fmla="*/ 27 w 256"/>
                <a:gd name="T15" fmla="*/ 90 h 92"/>
                <a:gd name="T16" fmla="*/ 241 w 256"/>
                <a:gd name="T17" fmla="*/ 42 h 92"/>
                <a:gd name="T18" fmla="*/ 241 w 256"/>
                <a:gd name="T19" fmla="*/ 42 h 92"/>
                <a:gd name="T20" fmla="*/ 249 w 256"/>
                <a:gd name="T21" fmla="*/ 39 h 92"/>
                <a:gd name="T22" fmla="*/ 253 w 256"/>
                <a:gd name="T23" fmla="*/ 33 h 92"/>
                <a:gd name="T24" fmla="*/ 256 w 256"/>
                <a:gd name="T25" fmla="*/ 25 h 92"/>
                <a:gd name="T26" fmla="*/ 256 w 256"/>
                <a:gd name="T27" fmla="*/ 16 h 92"/>
                <a:gd name="T28" fmla="*/ 256 w 256"/>
                <a:gd name="T29" fmla="*/ 16 h 92"/>
                <a:gd name="T30" fmla="*/ 253 w 256"/>
                <a:gd name="T31" fmla="*/ 8 h 92"/>
                <a:gd name="T32" fmla="*/ 247 w 256"/>
                <a:gd name="T33" fmla="*/ 4 h 92"/>
                <a:gd name="T34" fmla="*/ 239 w 256"/>
                <a:gd name="T35" fmla="*/ 0 h 92"/>
                <a:gd name="T36" fmla="*/ 232 w 256"/>
                <a:gd name="T37" fmla="*/ 0 h 92"/>
                <a:gd name="T38" fmla="*/ 17 w 256"/>
                <a:gd name="T39" fmla="*/ 49 h 92"/>
                <a:gd name="T40" fmla="*/ 17 w 256"/>
                <a:gd name="T41" fmla="*/ 49 h 92"/>
                <a:gd name="T42" fmla="*/ 10 w 256"/>
                <a:gd name="T43" fmla="*/ 53 h 92"/>
                <a:gd name="T44" fmla="*/ 3 w 256"/>
                <a:gd name="T45" fmla="*/ 58 h 92"/>
                <a:gd name="T46" fmla="*/ 0 w 256"/>
                <a:gd name="T47" fmla="*/ 66 h 92"/>
                <a:gd name="T48" fmla="*/ 2 w 256"/>
                <a:gd name="T49" fmla="*/ 75 h 92"/>
                <a:gd name="T50" fmla="*/ 2 w 256"/>
                <a:gd name="T51" fmla="*/ 7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6" h="92">
                  <a:moveTo>
                    <a:pt x="2" y="75"/>
                  </a:moveTo>
                  <a:lnTo>
                    <a:pt x="2" y="75"/>
                  </a:lnTo>
                  <a:lnTo>
                    <a:pt x="3" y="81"/>
                  </a:lnTo>
                  <a:lnTo>
                    <a:pt x="8" y="87"/>
                  </a:lnTo>
                  <a:lnTo>
                    <a:pt x="14" y="90"/>
                  </a:lnTo>
                  <a:lnTo>
                    <a:pt x="22" y="92"/>
                  </a:lnTo>
                  <a:lnTo>
                    <a:pt x="22" y="92"/>
                  </a:lnTo>
                  <a:lnTo>
                    <a:pt x="27" y="90"/>
                  </a:lnTo>
                  <a:lnTo>
                    <a:pt x="241" y="42"/>
                  </a:lnTo>
                  <a:lnTo>
                    <a:pt x="241" y="42"/>
                  </a:lnTo>
                  <a:lnTo>
                    <a:pt x="249" y="39"/>
                  </a:lnTo>
                  <a:lnTo>
                    <a:pt x="253" y="33"/>
                  </a:lnTo>
                  <a:lnTo>
                    <a:pt x="256" y="25"/>
                  </a:lnTo>
                  <a:lnTo>
                    <a:pt x="256" y="16"/>
                  </a:lnTo>
                  <a:lnTo>
                    <a:pt x="256" y="16"/>
                  </a:lnTo>
                  <a:lnTo>
                    <a:pt x="253" y="8"/>
                  </a:lnTo>
                  <a:lnTo>
                    <a:pt x="247" y="4"/>
                  </a:lnTo>
                  <a:lnTo>
                    <a:pt x="239" y="0"/>
                  </a:lnTo>
                  <a:lnTo>
                    <a:pt x="232" y="0"/>
                  </a:lnTo>
                  <a:lnTo>
                    <a:pt x="17" y="49"/>
                  </a:lnTo>
                  <a:lnTo>
                    <a:pt x="17" y="49"/>
                  </a:lnTo>
                  <a:lnTo>
                    <a:pt x="10" y="53"/>
                  </a:lnTo>
                  <a:lnTo>
                    <a:pt x="3" y="58"/>
                  </a:lnTo>
                  <a:lnTo>
                    <a:pt x="0" y="66"/>
                  </a:lnTo>
                  <a:lnTo>
                    <a:pt x="2" y="75"/>
                  </a:lnTo>
                  <a:lnTo>
                    <a:pt x="2" y="75"/>
                  </a:lnTo>
                  <a:close/>
                </a:path>
              </a:pathLst>
            </a:custGeom>
            <a:grpFill/>
            <a:ln>
              <a:noFill/>
            </a:ln>
            <a:extLst/>
          </p:spPr>
          <p:txBody>
            <a:bodyPr lIns="91464" tIns="45732" rIns="91464" bIns="45732"/>
            <a:lstStyle/>
            <a:p>
              <a:pPr>
                <a:defRPr/>
              </a:pPr>
              <a:endParaRPr lang="en-US" sz="2401"/>
            </a:p>
          </p:txBody>
        </p:sp>
        <p:sp>
          <p:nvSpPr>
            <p:cNvPr id="126" name="Freeform 102">
              <a:extLst>
                <a:ext uri="{FF2B5EF4-FFF2-40B4-BE49-F238E27FC236}"/>
              </a:extLst>
            </p:cNvPr>
            <p:cNvSpPr>
              <a:spLocks/>
            </p:cNvSpPr>
            <p:nvPr/>
          </p:nvSpPr>
          <p:spPr bwMode="auto">
            <a:xfrm>
              <a:off x="6210301" y="382588"/>
              <a:ext cx="219075" cy="381000"/>
            </a:xfrm>
            <a:custGeom>
              <a:avLst/>
              <a:gdLst>
                <a:gd name="T0" fmla="*/ 126 w 138"/>
                <a:gd name="T1" fmla="*/ 1 h 240"/>
                <a:gd name="T2" fmla="*/ 126 w 138"/>
                <a:gd name="T3" fmla="*/ 1 h 240"/>
                <a:gd name="T4" fmla="*/ 118 w 138"/>
                <a:gd name="T5" fmla="*/ 0 h 240"/>
                <a:gd name="T6" fmla="*/ 110 w 138"/>
                <a:gd name="T7" fmla="*/ 1 h 240"/>
                <a:gd name="T8" fmla="*/ 102 w 138"/>
                <a:gd name="T9" fmla="*/ 4 h 240"/>
                <a:gd name="T10" fmla="*/ 98 w 138"/>
                <a:gd name="T11" fmla="*/ 12 h 240"/>
                <a:gd name="T12" fmla="*/ 3 w 138"/>
                <a:gd name="T13" fmla="*/ 209 h 240"/>
                <a:gd name="T14" fmla="*/ 3 w 138"/>
                <a:gd name="T15" fmla="*/ 209 h 240"/>
                <a:gd name="T16" fmla="*/ 0 w 138"/>
                <a:gd name="T17" fmla="*/ 217 h 240"/>
                <a:gd name="T18" fmla="*/ 2 w 138"/>
                <a:gd name="T19" fmla="*/ 225 h 240"/>
                <a:gd name="T20" fmla="*/ 6 w 138"/>
                <a:gd name="T21" fmla="*/ 232 h 240"/>
                <a:gd name="T22" fmla="*/ 12 w 138"/>
                <a:gd name="T23" fmla="*/ 237 h 240"/>
                <a:gd name="T24" fmla="*/ 12 w 138"/>
                <a:gd name="T25" fmla="*/ 237 h 240"/>
                <a:gd name="T26" fmla="*/ 17 w 138"/>
                <a:gd name="T27" fmla="*/ 238 h 240"/>
                <a:gd name="T28" fmla="*/ 22 w 138"/>
                <a:gd name="T29" fmla="*/ 240 h 240"/>
                <a:gd name="T30" fmla="*/ 22 w 138"/>
                <a:gd name="T31" fmla="*/ 240 h 240"/>
                <a:gd name="T32" fmla="*/ 28 w 138"/>
                <a:gd name="T33" fmla="*/ 238 h 240"/>
                <a:gd name="T34" fmla="*/ 33 w 138"/>
                <a:gd name="T35" fmla="*/ 237 h 240"/>
                <a:gd name="T36" fmla="*/ 37 w 138"/>
                <a:gd name="T37" fmla="*/ 232 h 240"/>
                <a:gd name="T38" fmla="*/ 42 w 138"/>
                <a:gd name="T39" fmla="*/ 228 h 240"/>
                <a:gd name="T40" fmla="*/ 137 w 138"/>
                <a:gd name="T41" fmla="*/ 31 h 240"/>
                <a:gd name="T42" fmla="*/ 137 w 138"/>
                <a:gd name="T43" fmla="*/ 31 h 240"/>
                <a:gd name="T44" fmla="*/ 138 w 138"/>
                <a:gd name="T45" fmla="*/ 21 h 240"/>
                <a:gd name="T46" fmla="*/ 138 w 138"/>
                <a:gd name="T47" fmla="*/ 13 h 240"/>
                <a:gd name="T48" fmla="*/ 133 w 138"/>
                <a:gd name="T49" fmla="*/ 6 h 240"/>
                <a:gd name="T50" fmla="*/ 126 w 138"/>
                <a:gd name="T51" fmla="*/ 1 h 240"/>
                <a:gd name="T52" fmla="*/ 126 w 138"/>
                <a:gd name="T53" fmla="*/ 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8" h="240">
                  <a:moveTo>
                    <a:pt x="126" y="1"/>
                  </a:moveTo>
                  <a:lnTo>
                    <a:pt x="126" y="1"/>
                  </a:lnTo>
                  <a:lnTo>
                    <a:pt x="118" y="0"/>
                  </a:lnTo>
                  <a:lnTo>
                    <a:pt x="110" y="1"/>
                  </a:lnTo>
                  <a:lnTo>
                    <a:pt x="102" y="4"/>
                  </a:lnTo>
                  <a:lnTo>
                    <a:pt x="98" y="12"/>
                  </a:lnTo>
                  <a:lnTo>
                    <a:pt x="3" y="209"/>
                  </a:lnTo>
                  <a:lnTo>
                    <a:pt x="3" y="209"/>
                  </a:lnTo>
                  <a:lnTo>
                    <a:pt x="0" y="217"/>
                  </a:lnTo>
                  <a:lnTo>
                    <a:pt x="2" y="225"/>
                  </a:lnTo>
                  <a:lnTo>
                    <a:pt x="6" y="232"/>
                  </a:lnTo>
                  <a:lnTo>
                    <a:pt x="12" y="237"/>
                  </a:lnTo>
                  <a:lnTo>
                    <a:pt x="12" y="237"/>
                  </a:lnTo>
                  <a:lnTo>
                    <a:pt x="17" y="238"/>
                  </a:lnTo>
                  <a:lnTo>
                    <a:pt x="22" y="240"/>
                  </a:lnTo>
                  <a:lnTo>
                    <a:pt x="22" y="240"/>
                  </a:lnTo>
                  <a:lnTo>
                    <a:pt x="28" y="238"/>
                  </a:lnTo>
                  <a:lnTo>
                    <a:pt x="33" y="237"/>
                  </a:lnTo>
                  <a:lnTo>
                    <a:pt x="37" y="232"/>
                  </a:lnTo>
                  <a:lnTo>
                    <a:pt x="42" y="228"/>
                  </a:lnTo>
                  <a:lnTo>
                    <a:pt x="137" y="31"/>
                  </a:lnTo>
                  <a:lnTo>
                    <a:pt x="137" y="31"/>
                  </a:lnTo>
                  <a:lnTo>
                    <a:pt x="138" y="21"/>
                  </a:lnTo>
                  <a:lnTo>
                    <a:pt x="138" y="13"/>
                  </a:lnTo>
                  <a:lnTo>
                    <a:pt x="133" y="6"/>
                  </a:lnTo>
                  <a:lnTo>
                    <a:pt x="126" y="1"/>
                  </a:lnTo>
                  <a:lnTo>
                    <a:pt x="126" y="1"/>
                  </a:lnTo>
                  <a:close/>
                </a:path>
              </a:pathLst>
            </a:custGeom>
            <a:grpFill/>
            <a:ln>
              <a:noFill/>
            </a:ln>
            <a:extLst/>
          </p:spPr>
          <p:txBody>
            <a:bodyPr lIns="91464" tIns="45732" rIns="91464" bIns="45732"/>
            <a:lstStyle/>
            <a:p>
              <a:pPr>
                <a:defRPr/>
              </a:pPr>
              <a:endParaRPr lang="en-US" sz="2401"/>
            </a:p>
          </p:txBody>
        </p:sp>
        <p:sp>
          <p:nvSpPr>
            <p:cNvPr id="127" name="Freeform 103">
              <a:extLst>
                <a:ext uri="{FF2B5EF4-FFF2-40B4-BE49-F238E27FC236}"/>
              </a:extLst>
            </p:cNvPr>
            <p:cNvSpPr>
              <a:spLocks/>
            </p:cNvSpPr>
            <p:nvPr/>
          </p:nvSpPr>
          <p:spPr bwMode="auto">
            <a:xfrm>
              <a:off x="2714626" y="382588"/>
              <a:ext cx="219075" cy="381000"/>
            </a:xfrm>
            <a:custGeom>
              <a:avLst/>
              <a:gdLst>
                <a:gd name="T0" fmla="*/ 135 w 138"/>
                <a:gd name="T1" fmla="*/ 209 h 240"/>
                <a:gd name="T2" fmla="*/ 40 w 138"/>
                <a:gd name="T3" fmla="*/ 12 h 240"/>
                <a:gd name="T4" fmla="*/ 40 w 138"/>
                <a:gd name="T5" fmla="*/ 12 h 240"/>
                <a:gd name="T6" fmla="*/ 36 w 138"/>
                <a:gd name="T7" fmla="*/ 4 h 240"/>
                <a:gd name="T8" fmla="*/ 28 w 138"/>
                <a:gd name="T9" fmla="*/ 1 h 240"/>
                <a:gd name="T10" fmla="*/ 20 w 138"/>
                <a:gd name="T11" fmla="*/ 0 h 240"/>
                <a:gd name="T12" fmla="*/ 12 w 138"/>
                <a:gd name="T13" fmla="*/ 1 h 240"/>
                <a:gd name="T14" fmla="*/ 12 w 138"/>
                <a:gd name="T15" fmla="*/ 1 h 240"/>
                <a:gd name="T16" fmla="*/ 5 w 138"/>
                <a:gd name="T17" fmla="*/ 6 h 240"/>
                <a:gd name="T18" fmla="*/ 0 w 138"/>
                <a:gd name="T19" fmla="*/ 13 h 240"/>
                <a:gd name="T20" fmla="*/ 0 w 138"/>
                <a:gd name="T21" fmla="*/ 21 h 240"/>
                <a:gd name="T22" fmla="*/ 1 w 138"/>
                <a:gd name="T23" fmla="*/ 31 h 240"/>
                <a:gd name="T24" fmla="*/ 96 w 138"/>
                <a:gd name="T25" fmla="*/ 228 h 240"/>
                <a:gd name="T26" fmla="*/ 96 w 138"/>
                <a:gd name="T27" fmla="*/ 228 h 240"/>
                <a:gd name="T28" fmla="*/ 101 w 138"/>
                <a:gd name="T29" fmla="*/ 232 h 240"/>
                <a:gd name="T30" fmla="*/ 105 w 138"/>
                <a:gd name="T31" fmla="*/ 237 h 240"/>
                <a:gd name="T32" fmla="*/ 110 w 138"/>
                <a:gd name="T33" fmla="*/ 238 h 240"/>
                <a:gd name="T34" fmla="*/ 116 w 138"/>
                <a:gd name="T35" fmla="*/ 240 h 240"/>
                <a:gd name="T36" fmla="*/ 116 w 138"/>
                <a:gd name="T37" fmla="*/ 240 h 240"/>
                <a:gd name="T38" fmla="*/ 121 w 138"/>
                <a:gd name="T39" fmla="*/ 238 h 240"/>
                <a:gd name="T40" fmla="*/ 126 w 138"/>
                <a:gd name="T41" fmla="*/ 237 h 240"/>
                <a:gd name="T42" fmla="*/ 126 w 138"/>
                <a:gd name="T43" fmla="*/ 237 h 240"/>
                <a:gd name="T44" fmla="*/ 132 w 138"/>
                <a:gd name="T45" fmla="*/ 232 h 240"/>
                <a:gd name="T46" fmla="*/ 136 w 138"/>
                <a:gd name="T47" fmla="*/ 225 h 240"/>
                <a:gd name="T48" fmla="*/ 138 w 138"/>
                <a:gd name="T49" fmla="*/ 217 h 240"/>
                <a:gd name="T50" fmla="*/ 135 w 138"/>
                <a:gd name="T51" fmla="*/ 209 h 240"/>
                <a:gd name="T52" fmla="*/ 135 w 138"/>
                <a:gd name="T53" fmla="*/ 20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8" h="240">
                  <a:moveTo>
                    <a:pt x="135" y="209"/>
                  </a:moveTo>
                  <a:lnTo>
                    <a:pt x="40" y="12"/>
                  </a:lnTo>
                  <a:lnTo>
                    <a:pt x="40" y="12"/>
                  </a:lnTo>
                  <a:lnTo>
                    <a:pt x="36" y="4"/>
                  </a:lnTo>
                  <a:lnTo>
                    <a:pt x="28" y="1"/>
                  </a:lnTo>
                  <a:lnTo>
                    <a:pt x="20" y="0"/>
                  </a:lnTo>
                  <a:lnTo>
                    <a:pt x="12" y="1"/>
                  </a:lnTo>
                  <a:lnTo>
                    <a:pt x="12" y="1"/>
                  </a:lnTo>
                  <a:lnTo>
                    <a:pt x="5" y="6"/>
                  </a:lnTo>
                  <a:lnTo>
                    <a:pt x="0" y="13"/>
                  </a:lnTo>
                  <a:lnTo>
                    <a:pt x="0" y="21"/>
                  </a:lnTo>
                  <a:lnTo>
                    <a:pt x="1" y="31"/>
                  </a:lnTo>
                  <a:lnTo>
                    <a:pt x="96" y="228"/>
                  </a:lnTo>
                  <a:lnTo>
                    <a:pt x="96" y="228"/>
                  </a:lnTo>
                  <a:lnTo>
                    <a:pt x="101" y="232"/>
                  </a:lnTo>
                  <a:lnTo>
                    <a:pt x="105" y="237"/>
                  </a:lnTo>
                  <a:lnTo>
                    <a:pt x="110" y="238"/>
                  </a:lnTo>
                  <a:lnTo>
                    <a:pt x="116" y="240"/>
                  </a:lnTo>
                  <a:lnTo>
                    <a:pt x="116" y="240"/>
                  </a:lnTo>
                  <a:lnTo>
                    <a:pt x="121" y="238"/>
                  </a:lnTo>
                  <a:lnTo>
                    <a:pt x="126" y="237"/>
                  </a:lnTo>
                  <a:lnTo>
                    <a:pt x="126" y="237"/>
                  </a:lnTo>
                  <a:lnTo>
                    <a:pt x="132" y="232"/>
                  </a:lnTo>
                  <a:lnTo>
                    <a:pt x="136" y="225"/>
                  </a:lnTo>
                  <a:lnTo>
                    <a:pt x="138" y="217"/>
                  </a:lnTo>
                  <a:lnTo>
                    <a:pt x="135" y="209"/>
                  </a:lnTo>
                  <a:lnTo>
                    <a:pt x="135" y="209"/>
                  </a:lnTo>
                  <a:close/>
                </a:path>
              </a:pathLst>
            </a:custGeom>
            <a:grpFill/>
            <a:ln>
              <a:noFill/>
            </a:ln>
            <a:extLst/>
          </p:spPr>
          <p:txBody>
            <a:bodyPr lIns="91464" tIns="45732" rIns="91464" bIns="45732"/>
            <a:lstStyle/>
            <a:p>
              <a:pPr>
                <a:defRPr/>
              </a:pPr>
              <a:endParaRPr lang="en-US" sz="2401"/>
            </a:p>
          </p:txBody>
        </p:sp>
        <p:sp>
          <p:nvSpPr>
            <p:cNvPr id="128" name="Freeform 104">
              <a:extLst>
                <a:ext uri="{FF2B5EF4-FFF2-40B4-BE49-F238E27FC236}"/>
              </a:extLst>
            </p:cNvPr>
            <p:cNvSpPr>
              <a:spLocks/>
            </p:cNvSpPr>
            <p:nvPr/>
          </p:nvSpPr>
          <p:spPr bwMode="auto">
            <a:xfrm>
              <a:off x="441326" y="3233738"/>
              <a:ext cx="406400" cy="146050"/>
            </a:xfrm>
            <a:custGeom>
              <a:avLst/>
              <a:gdLst>
                <a:gd name="T0" fmla="*/ 15 w 256"/>
                <a:gd name="T1" fmla="*/ 42 h 92"/>
                <a:gd name="T2" fmla="*/ 229 w 256"/>
                <a:gd name="T3" fmla="*/ 90 h 92"/>
                <a:gd name="T4" fmla="*/ 229 w 256"/>
                <a:gd name="T5" fmla="*/ 90 h 92"/>
                <a:gd name="T6" fmla="*/ 234 w 256"/>
                <a:gd name="T7" fmla="*/ 92 h 92"/>
                <a:gd name="T8" fmla="*/ 234 w 256"/>
                <a:gd name="T9" fmla="*/ 92 h 92"/>
                <a:gd name="T10" fmla="*/ 242 w 256"/>
                <a:gd name="T11" fmla="*/ 90 h 92"/>
                <a:gd name="T12" fmla="*/ 248 w 256"/>
                <a:gd name="T13" fmla="*/ 87 h 92"/>
                <a:gd name="T14" fmla="*/ 253 w 256"/>
                <a:gd name="T15" fmla="*/ 81 h 92"/>
                <a:gd name="T16" fmla="*/ 254 w 256"/>
                <a:gd name="T17" fmla="*/ 75 h 92"/>
                <a:gd name="T18" fmla="*/ 254 w 256"/>
                <a:gd name="T19" fmla="*/ 75 h 92"/>
                <a:gd name="T20" fmla="*/ 256 w 256"/>
                <a:gd name="T21" fmla="*/ 66 h 92"/>
                <a:gd name="T22" fmla="*/ 253 w 256"/>
                <a:gd name="T23" fmla="*/ 58 h 92"/>
                <a:gd name="T24" fmla="*/ 246 w 256"/>
                <a:gd name="T25" fmla="*/ 53 h 92"/>
                <a:gd name="T26" fmla="*/ 239 w 256"/>
                <a:gd name="T27" fmla="*/ 49 h 92"/>
                <a:gd name="T28" fmla="*/ 24 w 256"/>
                <a:gd name="T29" fmla="*/ 0 h 92"/>
                <a:gd name="T30" fmla="*/ 24 w 256"/>
                <a:gd name="T31" fmla="*/ 0 h 92"/>
                <a:gd name="T32" fmla="*/ 17 w 256"/>
                <a:gd name="T33" fmla="*/ 0 h 92"/>
                <a:gd name="T34" fmla="*/ 9 w 256"/>
                <a:gd name="T35" fmla="*/ 4 h 92"/>
                <a:gd name="T36" fmla="*/ 3 w 256"/>
                <a:gd name="T37" fmla="*/ 8 h 92"/>
                <a:gd name="T38" fmla="*/ 0 w 256"/>
                <a:gd name="T39" fmla="*/ 16 h 92"/>
                <a:gd name="T40" fmla="*/ 0 w 256"/>
                <a:gd name="T41" fmla="*/ 16 h 92"/>
                <a:gd name="T42" fmla="*/ 0 w 256"/>
                <a:gd name="T43" fmla="*/ 25 h 92"/>
                <a:gd name="T44" fmla="*/ 3 w 256"/>
                <a:gd name="T45" fmla="*/ 33 h 92"/>
                <a:gd name="T46" fmla="*/ 7 w 256"/>
                <a:gd name="T47" fmla="*/ 39 h 92"/>
                <a:gd name="T48" fmla="*/ 15 w 256"/>
                <a:gd name="T49" fmla="*/ 42 h 92"/>
                <a:gd name="T50" fmla="*/ 15 w 256"/>
                <a:gd name="T51" fmla="*/ 4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6" h="92">
                  <a:moveTo>
                    <a:pt x="15" y="42"/>
                  </a:moveTo>
                  <a:lnTo>
                    <a:pt x="229" y="90"/>
                  </a:lnTo>
                  <a:lnTo>
                    <a:pt x="229" y="90"/>
                  </a:lnTo>
                  <a:lnTo>
                    <a:pt x="234" y="92"/>
                  </a:lnTo>
                  <a:lnTo>
                    <a:pt x="234" y="92"/>
                  </a:lnTo>
                  <a:lnTo>
                    <a:pt x="242" y="90"/>
                  </a:lnTo>
                  <a:lnTo>
                    <a:pt x="248" y="87"/>
                  </a:lnTo>
                  <a:lnTo>
                    <a:pt x="253" y="81"/>
                  </a:lnTo>
                  <a:lnTo>
                    <a:pt x="254" y="75"/>
                  </a:lnTo>
                  <a:lnTo>
                    <a:pt x="254" y="75"/>
                  </a:lnTo>
                  <a:lnTo>
                    <a:pt x="256" y="66"/>
                  </a:lnTo>
                  <a:lnTo>
                    <a:pt x="253" y="58"/>
                  </a:lnTo>
                  <a:lnTo>
                    <a:pt x="246" y="53"/>
                  </a:lnTo>
                  <a:lnTo>
                    <a:pt x="239" y="49"/>
                  </a:lnTo>
                  <a:lnTo>
                    <a:pt x="24" y="0"/>
                  </a:lnTo>
                  <a:lnTo>
                    <a:pt x="24" y="0"/>
                  </a:lnTo>
                  <a:lnTo>
                    <a:pt x="17" y="0"/>
                  </a:lnTo>
                  <a:lnTo>
                    <a:pt x="9" y="4"/>
                  </a:lnTo>
                  <a:lnTo>
                    <a:pt x="3" y="8"/>
                  </a:lnTo>
                  <a:lnTo>
                    <a:pt x="0" y="16"/>
                  </a:lnTo>
                  <a:lnTo>
                    <a:pt x="0" y="16"/>
                  </a:lnTo>
                  <a:lnTo>
                    <a:pt x="0" y="25"/>
                  </a:lnTo>
                  <a:lnTo>
                    <a:pt x="3" y="33"/>
                  </a:lnTo>
                  <a:lnTo>
                    <a:pt x="7" y="39"/>
                  </a:lnTo>
                  <a:lnTo>
                    <a:pt x="15" y="42"/>
                  </a:lnTo>
                  <a:lnTo>
                    <a:pt x="15" y="42"/>
                  </a:lnTo>
                  <a:close/>
                </a:path>
              </a:pathLst>
            </a:custGeom>
            <a:grpFill/>
            <a:ln>
              <a:noFill/>
            </a:ln>
            <a:extLst/>
          </p:spPr>
          <p:txBody>
            <a:bodyPr lIns="91464" tIns="45732" rIns="91464" bIns="45732"/>
            <a:lstStyle/>
            <a:p>
              <a:pPr>
                <a:defRPr/>
              </a:pPr>
              <a:endParaRPr lang="en-US" sz="2401"/>
            </a:p>
          </p:txBody>
        </p:sp>
        <p:sp>
          <p:nvSpPr>
            <p:cNvPr id="129" name="Freeform 105">
              <a:extLst>
                <a:ext uri="{FF2B5EF4-FFF2-40B4-BE49-F238E27FC236}"/>
              </a:extLst>
            </p:cNvPr>
            <p:cNvSpPr>
              <a:spLocks/>
            </p:cNvSpPr>
            <p:nvPr/>
          </p:nvSpPr>
          <p:spPr bwMode="auto">
            <a:xfrm>
              <a:off x="1250951" y="6572250"/>
              <a:ext cx="339725" cy="285750"/>
            </a:xfrm>
            <a:custGeom>
              <a:avLst/>
              <a:gdLst>
                <a:gd name="T0" fmla="*/ 210 w 214"/>
                <a:gd name="T1" fmla="*/ 8 h 180"/>
                <a:gd name="T2" fmla="*/ 210 w 214"/>
                <a:gd name="T3" fmla="*/ 8 h 180"/>
                <a:gd name="T4" fmla="*/ 203 w 214"/>
                <a:gd name="T5" fmla="*/ 3 h 180"/>
                <a:gd name="T6" fmla="*/ 196 w 214"/>
                <a:gd name="T7" fmla="*/ 0 h 180"/>
                <a:gd name="T8" fmla="*/ 186 w 214"/>
                <a:gd name="T9" fmla="*/ 2 h 180"/>
                <a:gd name="T10" fmla="*/ 180 w 214"/>
                <a:gd name="T11" fmla="*/ 5 h 180"/>
                <a:gd name="T12" fmla="*/ 8 w 214"/>
                <a:gd name="T13" fmla="*/ 141 h 180"/>
                <a:gd name="T14" fmla="*/ 8 w 214"/>
                <a:gd name="T15" fmla="*/ 141 h 180"/>
                <a:gd name="T16" fmla="*/ 3 w 214"/>
                <a:gd name="T17" fmla="*/ 149 h 180"/>
                <a:gd name="T18" fmla="*/ 0 w 214"/>
                <a:gd name="T19" fmla="*/ 157 h 180"/>
                <a:gd name="T20" fmla="*/ 0 w 214"/>
                <a:gd name="T21" fmla="*/ 164 h 180"/>
                <a:gd name="T22" fmla="*/ 5 w 214"/>
                <a:gd name="T23" fmla="*/ 172 h 180"/>
                <a:gd name="T24" fmla="*/ 5 w 214"/>
                <a:gd name="T25" fmla="*/ 172 h 180"/>
                <a:gd name="T26" fmla="*/ 8 w 214"/>
                <a:gd name="T27" fmla="*/ 175 h 180"/>
                <a:gd name="T28" fmla="*/ 13 w 214"/>
                <a:gd name="T29" fmla="*/ 178 h 180"/>
                <a:gd name="T30" fmla="*/ 17 w 214"/>
                <a:gd name="T31" fmla="*/ 180 h 180"/>
                <a:gd name="T32" fmla="*/ 22 w 214"/>
                <a:gd name="T33" fmla="*/ 180 h 180"/>
                <a:gd name="T34" fmla="*/ 22 w 214"/>
                <a:gd name="T35" fmla="*/ 180 h 180"/>
                <a:gd name="T36" fmla="*/ 28 w 214"/>
                <a:gd name="T37" fmla="*/ 178 h 180"/>
                <a:gd name="T38" fmla="*/ 34 w 214"/>
                <a:gd name="T39" fmla="*/ 175 h 180"/>
                <a:gd name="T40" fmla="*/ 207 w 214"/>
                <a:gd name="T41" fmla="*/ 39 h 180"/>
                <a:gd name="T42" fmla="*/ 207 w 214"/>
                <a:gd name="T43" fmla="*/ 39 h 180"/>
                <a:gd name="T44" fmla="*/ 211 w 214"/>
                <a:gd name="T45" fmla="*/ 33 h 180"/>
                <a:gd name="T46" fmla="*/ 214 w 214"/>
                <a:gd name="T47" fmla="*/ 25 h 180"/>
                <a:gd name="T48" fmla="*/ 214 w 214"/>
                <a:gd name="T49" fmla="*/ 16 h 180"/>
                <a:gd name="T50" fmla="*/ 210 w 214"/>
                <a:gd name="T51" fmla="*/ 8 h 180"/>
                <a:gd name="T52" fmla="*/ 210 w 214"/>
                <a:gd name="T53" fmla="*/ 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4" h="180">
                  <a:moveTo>
                    <a:pt x="210" y="8"/>
                  </a:moveTo>
                  <a:lnTo>
                    <a:pt x="210" y="8"/>
                  </a:lnTo>
                  <a:lnTo>
                    <a:pt x="203" y="3"/>
                  </a:lnTo>
                  <a:lnTo>
                    <a:pt x="196" y="0"/>
                  </a:lnTo>
                  <a:lnTo>
                    <a:pt x="186" y="2"/>
                  </a:lnTo>
                  <a:lnTo>
                    <a:pt x="180" y="5"/>
                  </a:lnTo>
                  <a:lnTo>
                    <a:pt x="8" y="141"/>
                  </a:lnTo>
                  <a:lnTo>
                    <a:pt x="8" y="141"/>
                  </a:lnTo>
                  <a:lnTo>
                    <a:pt x="3" y="149"/>
                  </a:lnTo>
                  <a:lnTo>
                    <a:pt x="0" y="157"/>
                  </a:lnTo>
                  <a:lnTo>
                    <a:pt x="0" y="164"/>
                  </a:lnTo>
                  <a:lnTo>
                    <a:pt x="5" y="172"/>
                  </a:lnTo>
                  <a:lnTo>
                    <a:pt x="5" y="172"/>
                  </a:lnTo>
                  <a:lnTo>
                    <a:pt x="8" y="175"/>
                  </a:lnTo>
                  <a:lnTo>
                    <a:pt x="13" y="178"/>
                  </a:lnTo>
                  <a:lnTo>
                    <a:pt x="17" y="180"/>
                  </a:lnTo>
                  <a:lnTo>
                    <a:pt x="22" y="180"/>
                  </a:lnTo>
                  <a:lnTo>
                    <a:pt x="22" y="180"/>
                  </a:lnTo>
                  <a:lnTo>
                    <a:pt x="28" y="178"/>
                  </a:lnTo>
                  <a:lnTo>
                    <a:pt x="34" y="175"/>
                  </a:lnTo>
                  <a:lnTo>
                    <a:pt x="207" y="39"/>
                  </a:lnTo>
                  <a:lnTo>
                    <a:pt x="207" y="39"/>
                  </a:lnTo>
                  <a:lnTo>
                    <a:pt x="211" y="33"/>
                  </a:lnTo>
                  <a:lnTo>
                    <a:pt x="214" y="25"/>
                  </a:lnTo>
                  <a:lnTo>
                    <a:pt x="214" y="16"/>
                  </a:lnTo>
                  <a:lnTo>
                    <a:pt x="210" y="8"/>
                  </a:lnTo>
                  <a:lnTo>
                    <a:pt x="210" y="8"/>
                  </a:lnTo>
                  <a:close/>
                </a:path>
              </a:pathLst>
            </a:custGeom>
            <a:grpFill/>
            <a:ln>
              <a:noFill/>
            </a:ln>
            <a:extLst/>
          </p:spPr>
          <p:txBody>
            <a:bodyPr lIns="91464" tIns="45732" rIns="91464" bIns="45732"/>
            <a:lstStyle/>
            <a:p>
              <a:pPr>
                <a:defRPr/>
              </a:pPr>
              <a:endParaRPr lang="en-US" sz="2401"/>
            </a:p>
          </p:txBody>
        </p:sp>
      </p:grpSp>
      <p:sp>
        <p:nvSpPr>
          <p:cNvPr id="130" name="Oval 129">
            <a:extLst>
              <a:ext uri="{FF2B5EF4-FFF2-40B4-BE49-F238E27FC236}"/>
            </a:extLst>
          </p:cNvPr>
          <p:cNvSpPr/>
          <p:nvPr userDrawn="1"/>
        </p:nvSpPr>
        <p:spPr>
          <a:xfrm>
            <a:off x="8763695" y="3493090"/>
            <a:ext cx="1612747" cy="1612747"/>
          </a:xfrm>
          <a:prstGeom prst="ellipse">
            <a:avLst/>
          </a:prstGeom>
          <a:solidFill>
            <a:srgbClr val="383838">
              <a:alpha val="54000"/>
            </a:srgbClr>
          </a:solidFill>
          <a:ln>
            <a:noFill/>
          </a:ln>
          <a:effectLst>
            <a:softEdge rad="2921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1">
              <a:latin typeface="Arial" panose="020B0604020202020204" pitchFamily="34" charset="0"/>
              <a:cs typeface="Arial" panose="020B0604020202020204" pitchFamily="34" charset="0"/>
            </a:endParaRPr>
          </a:p>
        </p:txBody>
      </p:sp>
      <p:grpSp>
        <p:nvGrpSpPr>
          <p:cNvPr id="131" name="Group 375"/>
          <p:cNvGrpSpPr>
            <a:grpSpLocks/>
          </p:cNvGrpSpPr>
          <p:nvPr userDrawn="1"/>
        </p:nvGrpSpPr>
        <p:grpSpPr bwMode="auto">
          <a:xfrm rot="10800000">
            <a:off x="8610600" y="3429000"/>
            <a:ext cx="1330325" cy="1330325"/>
            <a:chOff x="2743197" y="1600202"/>
            <a:chExt cx="3657598" cy="3657604"/>
          </a:xfrm>
        </p:grpSpPr>
        <p:grpSp>
          <p:nvGrpSpPr>
            <p:cNvPr id="132" name="Group 376"/>
            <p:cNvGrpSpPr>
              <a:grpSpLocks/>
            </p:cNvGrpSpPr>
            <p:nvPr/>
          </p:nvGrpSpPr>
          <p:grpSpPr bwMode="auto">
            <a:xfrm>
              <a:off x="2743197" y="1600202"/>
              <a:ext cx="3657598" cy="3657604"/>
              <a:chOff x="2743200" y="1600200"/>
              <a:chExt cx="3657600" cy="3657602"/>
            </a:xfrm>
          </p:grpSpPr>
          <p:pic>
            <p:nvPicPr>
              <p:cNvPr id="134" name="Picture 143" descr="kno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600200"/>
                <a:ext cx="3657600" cy="3657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 name="Oval 134">
                <a:extLst>
                  <a:ext uri="{FF2B5EF4-FFF2-40B4-BE49-F238E27FC236}"/>
                </a:extLst>
              </p:cNvPr>
              <p:cNvSpPr/>
              <p:nvPr/>
            </p:nvSpPr>
            <p:spPr>
              <a:xfrm>
                <a:off x="2743200" y="1600200"/>
                <a:ext cx="3657600" cy="3657600"/>
              </a:xfrm>
              <a:prstGeom prst="ellipse">
                <a:avLst/>
              </a:prstGeom>
              <a:noFill/>
              <a:ln w="38100" cmpd="sng">
                <a:gradFill flip="none" rotWithShape="1">
                  <a:gsLst>
                    <a:gs pos="74000">
                      <a:srgbClr val="FFFFFF"/>
                    </a:gs>
                    <a:gs pos="100000">
                      <a:srgbClr val="484848"/>
                    </a:gs>
                    <a:gs pos="0">
                      <a:srgbClr val="A7A7A7"/>
                    </a:gs>
                    <a:gs pos="65000">
                      <a:srgbClr val="3E3E3E"/>
                    </a:gs>
                  </a:gsLst>
                  <a:lin ang="12000000" scaled="0"/>
                  <a:tileRect/>
                </a:gra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1">
                  <a:latin typeface="Arial" panose="020B0604020202020204" pitchFamily="34" charset="0"/>
                  <a:cs typeface="Arial" panose="020B0604020202020204" pitchFamily="34" charset="0"/>
                </a:endParaRPr>
              </a:p>
            </p:txBody>
          </p:sp>
        </p:grpSp>
        <p:sp>
          <p:nvSpPr>
            <p:cNvPr id="133" name="Oval 132">
              <a:extLst>
                <a:ext uri="{FF2B5EF4-FFF2-40B4-BE49-F238E27FC236}"/>
              </a:extLst>
            </p:cNvPr>
            <p:cNvSpPr/>
            <p:nvPr/>
          </p:nvSpPr>
          <p:spPr>
            <a:xfrm>
              <a:off x="5486399" y="3047999"/>
              <a:ext cx="762000" cy="762001"/>
            </a:xfrm>
            <a:prstGeom prst="ellipse">
              <a:avLst/>
            </a:prstGeom>
            <a:gradFill>
              <a:gsLst>
                <a:gs pos="16000">
                  <a:srgbClr val="FFFFFF">
                    <a:alpha val="57000"/>
                  </a:srgbClr>
                </a:gs>
                <a:gs pos="100000">
                  <a:srgbClr val="3E3E3E">
                    <a:alpha val="36000"/>
                  </a:srgbClr>
                </a:gs>
                <a:gs pos="7000">
                  <a:srgbClr val="FFFFFF"/>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1">
                <a:latin typeface="Arial" panose="020B0604020202020204" pitchFamily="34" charset="0"/>
                <a:cs typeface="Arial" panose="020B0604020202020204" pitchFamily="34" charset="0"/>
              </a:endParaRPr>
            </a:p>
          </p:txBody>
        </p:sp>
      </p:grpSp>
      <p:sp>
        <p:nvSpPr>
          <p:cNvPr id="136" name="Rounded Rectangle 135">
            <a:extLst>
              <a:ext uri="{FF2B5EF4-FFF2-40B4-BE49-F238E27FC236}"/>
            </a:extLst>
          </p:cNvPr>
          <p:cNvSpPr/>
          <p:nvPr userDrawn="1"/>
        </p:nvSpPr>
        <p:spPr>
          <a:xfrm>
            <a:off x="5803901" y="1815680"/>
            <a:ext cx="681570" cy="1219518"/>
          </a:xfrm>
          <a:prstGeom prst="roundRect">
            <a:avLst>
              <a:gd name="adj" fmla="val 3922"/>
            </a:avLst>
          </a:prstGeom>
          <a:solidFill>
            <a:schemeClr val="tx2">
              <a:lumMod val="50000"/>
            </a:schemeClr>
          </a:solidFill>
          <a:ln w="28575" cmpd="sng">
            <a:gradFill flip="none" rotWithShape="1">
              <a:gsLst>
                <a:gs pos="0">
                  <a:srgbClr val="404040"/>
                </a:gs>
                <a:gs pos="100000">
                  <a:srgbClr val="ACACAC"/>
                </a:gs>
              </a:gsLst>
              <a:lin ang="0" scaled="0"/>
              <a:tileRect/>
            </a:gradFill>
          </a:ln>
          <a:effectLst>
            <a:innerShdw blurRad="28575" dist="25400" dir="13500000">
              <a:srgbClr val="000000">
                <a:alpha val="18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1" dirty="0">
              <a:latin typeface="Arial" panose="020B0604020202020204" pitchFamily="34" charset="0"/>
              <a:cs typeface="Arial" panose="020B0604020202020204" pitchFamily="34" charset="0"/>
            </a:endParaRPr>
          </a:p>
        </p:txBody>
      </p:sp>
      <p:grpSp>
        <p:nvGrpSpPr>
          <p:cNvPr id="137" name="Group 332"/>
          <p:cNvGrpSpPr>
            <a:grpSpLocks/>
          </p:cNvGrpSpPr>
          <p:nvPr userDrawn="1"/>
        </p:nvGrpSpPr>
        <p:grpSpPr bwMode="auto">
          <a:xfrm>
            <a:off x="5853113" y="2165350"/>
            <a:ext cx="569912" cy="817563"/>
            <a:chOff x="5435598" y="2269836"/>
            <a:chExt cx="152400" cy="845897"/>
          </a:xfrm>
        </p:grpSpPr>
        <p:sp>
          <p:nvSpPr>
            <p:cNvPr id="138" name="Rounded Rectangle 137">
              <a:extLst>
                <a:ext uri="{FF2B5EF4-FFF2-40B4-BE49-F238E27FC236}"/>
              </a:extLst>
            </p:cNvPr>
            <p:cNvSpPr/>
            <p:nvPr/>
          </p:nvSpPr>
          <p:spPr bwMode="auto">
            <a:xfrm>
              <a:off x="5435598" y="3040177"/>
              <a:ext cx="152400" cy="75556"/>
            </a:xfrm>
            <a:prstGeom prst="roundRect">
              <a:avLst/>
            </a:prstGeom>
            <a:solidFill>
              <a:schemeClr val="accent3">
                <a:alpha val="20000"/>
              </a:schemeClr>
            </a:solidFill>
            <a:ln w="9525" cap="flat" cmpd="sng" algn="ctr">
              <a:noFill/>
              <a:prstDash val="solid"/>
              <a:round/>
              <a:headEnd type="none" w="med" len="med"/>
              <a:tailEnd type="none" w="med" len="med"/>
            </a:ln>
            <a:effectLst/>
          </p:spPr>
          <p:txBody>
            <a:bodyPr lIns="91464" tIns="45732" rIns="91464" bIns="45732"/>
            <a:lstStyle/>
            <a:p>
              <a:pPr defTabSz="914674" eaLnBrk="0" hangingPunct="0">
                <a:defRPr/>
              </a:pPr>
              <a:endParaRPr lang="en-US" sz="2401"/>
            </a:p>
          </p:txBody>
        </p:sp>
        <p:sp>
          <p:nvSpPr>
            <p:cNvPr id="139" name="Rounded Rectangle 138">
              <a:extLst>
                <a:ext uri="{FF2B5EF4-FFF2-40B4-BE49-F238E27FC236}"/>
              </a:extLst>
            </p:cNvPr>
            <p:cNvSpPr/>
            <p:nvPr/>
          </p:nvSpPr>
          <p:spPr bwMode="auto">
            <a:xfrm>
              <a:off x="5435598" y="2943268"/>
              <a:ext cx="152400" cy="75556"/>
            </a:xfrm>
            <a:prstGeom prst="roundRect">
              <a:avLst/>
            </a:prstGeom>
            <a:solidFill>
              <a:schemeClr val="accent3">
                <a:alpha val="30000"/>
              </a:schemeClr>
            </a:solidFill>
            <a:ln w="9525" cap="flat" cmpd="sng" algn="ctr">
              <a:noFill/>
              <a:prstDash val="solid"/>
              <a:round/>
              <a:headEnd type="none" w="med" len="med"/>
              <a:tailEnd type="none" w="med" len="med"/>
            </a:ln>
            <a:effectLst/>
          </p:spPr>
          <p:txBody>
            <a:bodyPr lIns="91464" tIns="45732" rIns="91464" bIns="45732"/>
            <a:lstStyle/>
            <a:p>
              <a:pPr defTabSz="914674" eaLnBrk="0" hangingPunct="0">
                <a:defRPr/>
              </a:pPr>
              <a:endParaRPr lang="en-US" sz="2401"/>
            </a:p>
          </p:txBody>
        </p:sp>
        <p:sp>
          <p:nvSpPr>
            <p:cNvPr id="140" name="Rounded Rectangle 139">
              <a:extLst>
                <a:ext uri="{FF2B5EF4-FFF2-40B4-BE49-F238E27FC236}"/>
              </a:extLst>
            </p:cNvPr>
            <p:cNvSpPr/>
            <p:nvPr/>
          </p:nvSpPr>
          <p:spPr bwMode="auto">
            <a:xfrm>
              <a:off x="5435598" y="2846360"/>
              <a:ext cx="152400" cy="77198"/>
            </a:xfrm>
            <a:prstGeom prst="roundRect">
              <a:avLst/>
            </a:prstGeom>
            <a:solidFill>
              <a:schemeClr val="accent3">
                <a:alpha val="40000"/>
              </a:schemeClr>
            </a:solidFill>
            <a:ln w="9525" cap="flat" cmpd="sng" algn="ctr">
              <a:noFill/>
              <a:prstDash val="solid"/>
              <a:round/>
              <a:headEnd type="none" w="med" len="med"/>
              <a:tailEnd type="none" w="med" len="med"/>
            </a:ln>
            <a:effectLst/>
          </p:spPr>
          <p:txBody>
            <a:bodyPr lIns="91464" tIns="45732" rIns="91464" bIns="45732"/>
            <a:lstStyle/>
            <a:p>
              <a:pPr defTabSz="914674" eaLnBrk="0" hangingPunct="0">
                <a:defRPr/>
              </a:pPr>
              <a:endParaRPr lang="en-US" sz="2401"/>
            </a:p>
          </p:txBody>
        </p:sp>
        <p:sp>
          <p:nvSpPr>
            <p:cNvPr id="141" name="Rounded Rectangle 140">
              <a:extLst>
                <a:ext uri="{FF2B5EF4-FFF2-40B4-BE49-F238E27FC236}"/>
              </a:extLst>
            </p:cNvPr>
            <p:cNvSpPr/>
            <p:nvPr/>
          </p:nvSpPr>
          <p:spPr bwMode="auto">
            <a:xfrm>
              <a:off x="5435598" y="2751094"/>
              <a:ext cx="152400" cy="75556"/>
            </a:xfrm>
            <a:prstGeom prst="roundRect">
              <a:avLst/>
            </a:prstGeom>
            <a:solidFill>
              <a:schemeClr val="accent3">
                <a:alpha val="50000"/>
              </a:schemeClr>
            </a:solidFill>
            <a:ln w="9525" cap="flat" cmpd="sng" algn="ctr">
              <a:noFill/>
              <a:prstDash val="solid"/>
              <a:round/>
              <a:headEnd type="none" w="med" len="med"/>
              <a:tailEnd type="none" w="med" len="med"/>
            </a:ln>
            <a:effectLst/>
          </p:spPr>
          <p:txBody>
            <a:bodyPr lIns="91464" tIns="45732" rIns="91464" bIns="45732"/>
            <a:lstStyle/>
            <a:p>
              <a:pPr defTabSz="914674" eaLnBrk="0" hangingPunct="0">
                <a:defRPr/>
              </a:pPr>
              <a:endParaRPr lang="en-US" sz="2401"/>
            </a:p>
          </p:txBody>
        </p:sp>
        <p:sp>
          <p:nvSpPr>
            <p:cNvPr id="142" name="Rounded Rectangle 141">
              <a:extLst>
                <a:ext uri="{FF2B5EF4-FFF2-40B4-BE49-F238E27FC236}"/>
              </a:extLst>
            </p:cNvPr>
            <p:cNvSpPr/>
            <p:nvPr/>
          </p:nvSpPr>
          <p:spPr bwMode="auto">
            <a:xfrm>
              <a:off x="5435598" y="2654185"/>
              <a:ext cx="152400" cy="77199"/>
            </a:xfrm>
            <a:prstGeom prst="roundRect">
              <a:avLst/>
            </a:prstGeom>
            <a:solidFill>
              <a:schemeClr val="accent3">
                <a:alpha val="60000"/>
              </a:schemeClr>
            </a:solidFill>
            <a:ln w="9525" cap="flat" cmpd="sng" algn="ctr">
              <a:noFill/>
              <a:prstDash val="solid"/>
              <a:round/>
              <a:headEnd type="none" w="med" len="med"/>
              <a:tailEnd type="none" w="med" len="med"/>
            </a:ln>
            <a:effectLst/>
          </p:spPr>
          <p:txBody>
            <a:bodyPr lIns="91464" tIns="45732" rIns="91464" bIns="45732"/>
            <a:lstStyle/>
            <a:p>
              <a:pPr defTabSz="914674" eaLnBrk="0" hangingPunct="0">
                <a:defRPr/>
              </a:pPr>
              <a:endParaRPr lang="en-US" sz="2401"/>
            </a:p>
          </p:txBody>
        </p:sp>
        <p:sp>
          <p:nvSpPr>
            <p:cNvPr id="143" name="Rounded Rectangle 142">
              <a:extLst>
                <a:ext uri="{FF2B5EF4-FFF2-40B4-BE49-F238E27FC236}"/>
              </a:extLst>
            </p:cNvPr>
            <p:cNvSpPr/>
            <p:nvPr/>
          </p:nvSpPr>
          <p:spPr bwMode="auto">
            <a:xfrm>
              <a:off x="5435598" y="2558919"/>
              <a:ext cx="152400" cy="75556"/>
            </a:xfrm>
            <a:prstGeom prst="roundRect">
              <a:avLst/>
            </a:prstGeom>
            <a:solidFill>
              <a:schemeClr val="accent3">
                <a:alpha val="80000"/>
              </a:schemeClr>
            </a:solidFill>
            <a:ln w="9525" cap="flat" cmpd="sng" algn="ctr">
              <a:noFill/>
              <a:prstDash val="solid"/>
              <a:round/>
              <a:headEnd type="none" w="med" len="med"/>
              <a:tailEnd type="none" w="med" len="med"/>
            </a:ln>
            <a:effectLst/>
          </p:spPr>
          <p:txBody>
            <a:bodyPr lIns="91464" tIns="45732" rIns="91464" bIns="45732"/>
            <a:lstStyle/>
            <a:p>
              <a:pPr defTabSz="914674" eaLnBrk="0" hangingPunct="0">
                <a:defRPr/>
              </a:pPr>
              <a:endParaRPr lang="en-US" sz="2401" dirty="0"/>
            </a:p>
          </p:txBody>
        </p:sp>
        <p:sp>
          <p:nvSpPr>
            <p:cNvPr id="144" name="Rounded Rectangle 143">
              <a:extLst>
                <a:ext uri="{FF2B5EF4-FFF2-40B4-BE49-F238E27FC236}"/>
              </a:extLst>
            </p:cNvPr>
            <p:cNvSpPr/>
            <p:nvPr/>
          </p:nvSpPr>
          <p:spPr bwMode="auto">
            <a:xfrm>
              <a:off x="5435598" y="2462011"/>
              <a:ext cx="152400" cy="77198"/>
            </a:xfrm>
            <a:prstGeom prst="roundRect">
              <a:avLst/>
            </a:prstGeom>
            <a:solidFill>
              <a:schemeClr val="accent3"/>
            </a:solidFill>
            <a:ln w="9525" cap="flat" cmpd="sng" algn="ctr">
              <a:noFill/>
              <a:prstDash val="solid"/>
              <a:round/>
              <a:headEnd type="none" w="med" len="med"/>
              <a:tailEnd type="none" w="med" len="med"/>
            </a:ln>
            <a:effectLst/>
          </p:spPr>
          <p:txBody>
            <a:bodyPr lIns="91464" tIns="45732" rIns="91464" bIns="45732"/>
            <a:lstStyle/>
            <a:p>
              <a:pPr defTabSz="914674" eaLnBrk="0" hangingPunct="0">
                <a:defRPr/>
              </a:pPr>
              <a:endParaRPr lang="en-US" sz="2401"/>
            </a:p>
          </p:txBody>
        </p:sp>
        <p:sp>
          <p:nvSpPr>
            <p:cNvPr id="145" name="Rounded Rectangle 144">
              <a:extLst>
                <a:ext uri="{FF2B5EF4-FFF2-40B4-BE49-F238E27FC236}"/>
              </a:extLst>
            </p:cNvPr>
            <p:cNvSpPr/>
            <p:nvPr/>
          </p:nvSpPr>
          <p:spPr bwMode="auto">
            <a:xfrm>
              <a:off x="5435598" y="2366745"/>
              <a:ext cx="152400" cy="75556"/>
            </a:xfrm>
            <a:prstGeom prst="roundRect">
              <a:avLst/>
            </a:prstGeom>
            <a:solidFill>
              <a:schemeClr val="accent3"/>
            </a:solidFill>
            <a:ln w="9525" cap="flat" cmpd="sng" algn="ctr">
              <a:noFill/>
              <a:prstDash val="solid"/>
              <a:round/>
              <a:headEnd type="none" w="med" len="med"/>
              <a:tailEnd type="none" w="med" len="med"/>
            </a:ln>
            <a:effectLst/>
          </p:spPr>
          <p:txBody>
            <a:bodyPr lIns="91464" tIns="45732" rIns="91464" bIns="45732"/>
            <a:lstStyle/>
            <a:p>
              <a:pPr defTabSz="914674" eaLnBrk="0" hangingPunct="0">
                <a:defRPr/>
              </a:pPr>
              <a:endParaRPr lang="en-US" sz="2401"/>
            </a:p>
          </p:txBody>
        </p:sp>
        <p:sp>
          <p:nvSpPr>
            <p:cNvPr id="146" name="Rounded Rectangle 145">
              <a:extLst>
                <a:ext uri="{FF2B5EF4-FFF2-40B4-BE49-F238E27FC236}"/>
              </a:extLst>
            </p:cNvPr>
            <p:cNvSpPr/>
            <p:nvPr/>
          </p:nvSpPr>
          <p:spPr bwMode="auto">
            <a:xfrm>
              <a:off x="5435598" y="2269836"/>
              <a:ext cx="152400" cy="75556"/>
            </a:xfrm>
            <a:prstGeom prst="roundRect">
              <a:avLst/>
            </a:prstGeom>
            <a:solidFill>
              <a:schemeClr val="accent3"/>
            </a:solidFill>
            <a:ln w="9525" cap="flat" cmpd="sng" algn="ctr">
              <a:noFill/>
              <a:prstDash val="solid"/>
              <a:round/>
              <a:headEnd type="none" w="med" len="med"/>
              <a:tailEnd type="none" w="med" len="med"/>
            </a:ln>
            <a:effectLst/>
          </p:spPr>
          <p:txBody>
            <a:bodyPr lIns="91464" tIns="45732" rIns="91464" bIns="45732"/>
            <a:lstStyle/>
            <a:p>
              <a:pPr defTabSz="914674" eaLnBrk="0" hangingPunct="0">
                <a:defRPr/>
              </a:pPr>
              <a:endParaRPr lang="en-US" sz="2401"/>
            </a:p>
          </p:txBody>
        </p:sp>
      </p:grpSp>
      <p:sp>
        <p:nvSpPr>
          <p:cNvPr id="147" name="Oval 146">
            <a:extLst>
              <a:ext uri="{FF2B5EF4-FFF2-40B4-BE49-F238E27FC236}"/>
            </a:extLst>
          </p:cNvPr>
          <p:cNvSpPr/>
          <p:nvPr userDrawn="1"/>
        </p:nvSpPr>
        <p:spPr>
          <a:xfrm>
            <a:off x="5292437" y="3234985"/>
            <a:ext cx="1717963" cy="1718412"/>
          </a:xfrm>
          <a:prstGeom prst="ellipse">
            <a:avLst/>
          </a:prstGeom>
          <a:gradFill>
            <a:gsLst>
              <a:gs pos="0">
                <a:srgbClr val="101010">
                  <a:alpha val="25000"/>
                </a:srgbClr>
              </a:gs>
              <a:gs pos="46000">
                <a:srgbClr val="FFFFFF"/>
              </a:gs>
            </a:gsLst>
            <a:lin ang="3180000" scaled="0"/>
          </a:gradFill>
          <a:ln>
            <a:noFill/>
          </a:ln>
          <a:effectLst>
            <a:softEdge rad="381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1">
              <a:latin typeface="Arial" panose="020B0604020202020204" pitchFamily="34" charset="0"/>
              <a:cs typeface="Arial" panose="020B0604020202020204" pitchFamily="34" charset="0"/>
            </a:endParaRPr>
          </a:p>
        </p:txBody>
      </p:sp>
      <p:sp>
        <p:nvSpPr>
          <p:cNvPr id="148" name="Oval 147">
            <a:extLst>
              <a:ext uri="{FF2B5EF4-FFF2-40B4-BE49-F238E27FC236}"/>
            </a:extLst>
          </p:cNvPr>
          <p:cNvSpPr/>
          <p:nvPr userDrawn="1"/>
        </p:nvSpPr>
        <p:spPr>
          <a:xfrm>
            <a:off x="5562462" y="3493090"/>
            <a:ext cx="1612747" cy="1612747"/>
          </a:xfrm>
          <a:prstGeom prst="ellipse">
            <a:avLst/>
          </a:prstGeom>
          <a:solidFill>
            <a:srgbClr val="383838">
              <a:alpha val="54000"/>
            </a:srgbClr>
          </a:solidFill>
          <a:ln>
            <a:noFill/>
          </a:ln>
          <a:effectLst>
            <a:softEdge rad="2921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1">
              <a:latin typeface="Arial" panose="020B0604020202020204" pitchFamily="34" charset="0"/>
              <a:cs typeface="Arial" panose="020B0604020202020204" pitchFamily="34" charset="0"/>
            </a:endParaRPr>
          </a:p>
        </p:txBody>
      </p:sp>
      <p:grpSp>
        <p:nvGrpSpPr>
          <p:cNvPr id="149" name="Group 127">
            <a:extLst>
              <a:ext uri="{FF2B5EF4-FFF2-40B4-BE49-F238E27FC236}"/>
            </a:extLst>
          </p:cNvPr>
          <p:cNvGrpSpPr/>
          <p:nvPr userDrawn="1"/>
        </p:nvGrpSpPr>
        <p:grpSpPr>
          <a:xfrm>
            <a:off x="5196417" y="3143240"/>
            <a:ext cx="1915584" cy="1562379"/>
            <a:chOff x="366713" y="0"/>
            <a:chExt cx="8410575" cy="6858000"/>
          </a:xfrm>
          <a:solidFill>
            <a:schemeClr val="accent3">
              <a:lumMod val="50000"/>
            </a:schemeClr>
          </a:solidFill>
        </p:grpSpPr>
        <p:sp>
          <p:nvSpPr>
            <p:cNvPr id="150" name="Freeform 5">
              <a:extLst>
                <a:ext uri="{FF2B5EF4-FFF2-40B4-BE49-F238E27FC236}"/>
              </a:extLst>
            </p:cNvPr>
            <p:cNvSpPr>
              <a:spLocks/>
            </p:cNvSpPr>
            <p:nvPr/>
          </p:nvSpPr>
          <p:spPr bwMode="auto">
            <a:xfrm>
              <a:off x="7889876" y="6388100"/>
              <a:ext cx="196850" cy="139700"/>
            </a:xfrm>
            <a:custGeom>
              <a:avLst/>
              <a:gdLst>
                <a:gd name="T0" fmla="*/ 0 w 124"/>
                <a:gd name="T1" fmla="*/ 12 h 88"/>
                <a:gd name="T2" fmla="*/ 117 w 124"/>
                <a:gd name="T3" fmla="*/ 88 h 88"/>
                <a:gd name="T4" fmla="*/ 124 w 124"/>
                <a:gd name="T5" fmla="*/ 76 h 88"/>
                <a:gd name="T6" fmla="*/ 8 w 124"/>
                <a:gd name="T7" fmla="*/ 0 h 88"/>
                <a:gd name="T8" fmla="*/ 0 w 124"/>
                <a:gd name="T9" fmla="*/ 12 h 88"/>
              </a:gdLst>
              <a:ahLst/>
              <a:cxnLst>
                <a:cxn ang="0">
                  <a:pos x="T0" y="T1"/>
                </a:cxn>
                <a:cxn ang="0">
                  <a:pos x="T2" y="T3"/>
                </a:cxn>
                <a:cxn ang="0">
                  <a:pos x="T4" y="T5"/>
                </a:cxn>
                <a:cxn ang="0">
                  <a:pos x="T6" y="T7"/>
                </a:cxn>
                <a:cxn ang="0">
                  <a:pos x="T8" y="T9"/>
                </a:cxn>
              </a:cxnLst>
              <a:rect l="0" t="0" r="r" b="b"/>
              <a:pathLst>
                <a:path w="124" h="88">
                  <a:moveTo>
                    <a:pt x="0" y="12"/>
                  </a:moveTo>
                  <a:lnTo>
                    <a:pt x="117" y="88"/>
                  </a:lnTo>
                  <a:lnTo>
                    <a:pt x="124" y="76"/>
                  </a:lnTo>
                  <a:lnTo>
                    <a:pt x="8" y="0"/>
                  </a:lnTo>
                  <a:lnTo>
                    <a:pt x="0" y="12"/>
                  </a:lnTo>
                  <a:close/>
                </a:path>
              </a:pathLst>
            </a:custGeom>
            <a:grpFill/>
            <a:ln>
              <a:noFill/>
            </a:ln>
            <a:extLst/>
          </p:spPr>
          <p:txBody>
            <a:bodyPr lIns="91464" tIns="45732" rIns="91464" bIns="45732"/>
            <a:lstStyle/>
            <a:p>
              <a:pPr>
                <a:defRPr/>
              </a:pPr>
              <a:endParaRPr lang="en-US" sz="2401"/>
            </a:p>
          </p:txBody>
        </p:sp>
        <p:sp>
          <p:nvSpPr>
            <p:cNvPr id="151" name="Freeform 6">
              <a:extLst>
                <a:ext uri="{FF2B5EF4-FFF2-40B4-BE49-F238E27FC236}"/>
              </a:extLst>
            </p:cNvPr>
            <p:cNvSpPr>
              <a:spLocks/>
            </p:cNvSpPr>
            <p:nvPr/>
          </p:nvSpPr>
          <p:spPr bwMode="auto">
            <a:xfrm>
              <a:off x="8072438" y="6080125"/>
              <a:ext cx="207963" cy="125413"/>
            </a:xfrm>
            <a:custGeom>
              <a:avLst/>
              <a:gdLst>
                <a:gd name="T0" fmla="*/ 0 w 131"/>
                <a:gd name="T1" fmla="*/ 12 h 79"/>
                <a:gd name="T2" fmla="*/ 124 w 131"/>
                <a:gd name="T3" fmla="*/ 79 h 79"/>
                <a:gd name="T4" fmla="*/ 131 w 131"/>
                <a:gd name="T5" fmla="*/ 66 h 79"/>
                <a:gd name="T6" fmla="*/ 8 w 131"/>
                <a:gd name="T7" fmla="*/ 0 h 79"/>
                <a:gd name="T8" fmla="*/ 0 w 131"/>
                <a:gd name="T9" fmla="*/ 12 h 79"/>
              </a:gdLst>
              <a:ahLst/>
              <a:cxnLst>
                <a:cxn ang="0">
                  <a:pos x="T0" y="T1"/>
                </a:cxn>
                <a:cxn ang="0">
                  <a:pos x="T2" y="T3"/>
                </a:cxn>
                <a:cxn ang="0">
                  <a:pos x="T4" y="T5"/>
                </a:cxn>
                <a:cxn ang="0">
                  <a:pos x="T6" y="T7"/>
                </a:cxn>
                <a:cxn ang="0">
                  <a:pos x="T8" y="T9"/>
                </a:cxn>
              </a:cxnLst>
              <a:rect l="0" t="0" r="r" b="b"/>
              <a:pathLst>
                <a:path w="131" h="79">
                  <a:moveTo>
                    <a:pt x="0" y="12"/>
                  </a:moveTo>
                  <a:lnTo>
                    <a:pt x="124" y="79"/>
                  </a:lnTo>
                  <a:lnTo>
                    <a:pt x="131" y="66"/>
                  </a:lnTo>
                  <a:lnTo>
                    <a:pt x="8" y="0"/>
                  </a:lnTo>
                  <a:lnTo>
                    <a:pt x="0" y="12"/>
                  </a:lnTo>
                  <a:close/>
                </a:path>
              </a:pathLst>
            </a:custGeom>
            <a:grpFill/>
            <a:ln>
              <a:noFill/>
            </a:ln>
            <a:extLst/>
          </p:spPr>
          <p:txBody>
            <a:bodyPr lIns="91464" tIns="45732" rIns="91464" bIns="45732"/>
            <a:lstStyle/>
            <a:p>
              <a:pPr>
                <a:defRPr/>
              </a:pPr>
              <a:endParaRPr lang="en-US" sz="2401"/>
            </a:p>
          </p:txBody>
        </p:sp>
        <p:sp>
          <p:nvSpPr>
            <p:cNvPr id="152" name="Freeform 7">
              <a:extLst>
                <a:ext uri="{FF2B5EF4-FFF2-40B4-BE49-F238E27FC236}"/>
              </a:extLst>
            </p:cNvPr>
            <p:cNvSpPr>
              <a:spLocks/>
            </p:cNvSpPr>
            <p:nvPr/>
          </p:nvSpPr>
          <p:spPr bwMode="auto">
            <a:xfrm>
              <a:off x="8229601" y="5756275"/>
              <a:ext cx="212725" cy="109538"/>
            </a:xfrm>
            <a:custGeom>
              <a:avLst/>
              <a:gdLst>
                <a:gd name="T0" fmla="*/ 0 w 134"/>
                <a:gd name="T1" fmla="*/ 14 h 69"/>
                <a:gd name="T2" fmla="*/ 128 w 134"/>
                <a:gd name="T3" fmla="*/ 69 h 69"/>
                <a:gd name="T4" fmla="*/ 134 w 134"/>
                <a:gd name="T5" fmla="*/ 56 h 69"/>
                <a:gd name="T6" fmla="*/ 5 w 134"/>
                <a:gd name="T7" fmla="*/ 0 h 69"/>
                <a:gd name="T8" fmla="*/ 0 w 134"/>
                <a:gd name="T9" fmla="*/ 14 h 69"/>
              </a:gdLst>
              <a:ahLst/>
              <a:cxnLst>
                <a:cxn ang="0">
                  <a:pos x="T0" y="T1"/>
                </a:cxn>
                <a:cxn ang="0">
                  <a:pos x="T2" y="T3"/>
                </a:cxn>
                <a:cxn ang="0">
                  <a:pos x="T4" y="T5"/>
                </a:cxn>
                <a:cxn ang="0">
                  <a:pos x="T6" y="T7"/>
                </a:cxn>
                <a:cxn ang="0">
                  <a:pos x="T8" y="T9"/>
                </a:cxn>
              </a:cxnLst>
              <a:rect l="0" t="0" r="r" b="b"/>
              <a:pathLst>
                <a:path w="134" h="69">
                  <a:moveTo>
                    <a:pt x="0" y="14"/>
                  </a:moveTo>
                  <a:lnTo>
                    <a:pt x="128" y="69"/>
                  </a:lnTo>
                  <a:lnTo>
                    <a:pt x="134" y="56"/>
                  </a:lnTo>
                  <a:lnTo>
                    <a:pt x="5" y="0"/>
                  </a:lnTo>
                  <a:lnTo>
                    <a:pt x="0" y="14"/>
                  </a:lnTo>
                  <a:close/>
                </a:path>
              </a:pathLst>
            </a:custGeom>
            <a:grpFill/>
            <a:ln>
              <a:noFill/>
            </a:ln>
            <a:extLst/>
          </p:spPr>
          <p:txBody>
            <a:bodyPr lIns="91464" tIns="45732" rIns="91464" bIns="45732"/>
            <a:lstStyle/>
            <a:p>
              <a:pPr>
                <a:defRPr/>
              </a:pPr>
              <a:endParaRPr lang="en-US" sz="2401"/>
            </a:p>
          </p:txBody>
        </p:sp>
        <p:sp>
          <p:nvSpPr>
            <p:cNvPr id="153" name="Freeform 8">
              <a:extLst>
                <a:ext uri="{FF2B5EF4-FFF2-40B4-BE49-F238E27FC236}"/>
              </a:extLst>
            </p:cNvPr>
            <p:cNvSpPr>
              <a:spLocks/>
            </p:cNvSpPr>
            <p:nvPr/>
          </p:nvSpPr>
          <p:spPr bwMode="auto">
            <a:xfrm>
              <a:off x="8356601" y="5421313"/>
              <a:ext cx="215900" cy="92075"/>
            </a:xfrm>
            <a:custGeom>
              <a:avLst/>
              <a:gdLst>
                <a:gd name="T0" fmla="*/ 0 w 136"/>
                <a:gd name="T1" fmla="*/ 14 h 58"/>
                <a:gd name="T2" fmla="*/ 133 w 136"/>
                <a:gd name="T3" fmla="*/ 58 h 58"/>
                <a:gd name="T4" fmla="*/ 136 w 136"/>
                <a:gd name="T5" fmla="*/ 44 h 58"/>
                <a:gd name="T6" fmla="*/ 4 w 136"/>
                <a:gd name="T7" fmla="*/ 0 h 58"/>
                <a:gd name="T8" fmla="*/ 0 w 136"/>
                <a:gd name="T9" fmla="*/ 14 h 58"/>
              </a:gdLst>
              <a:ahLst/>
              <a:cxnLst>
                <a:cxn ang="0">
                  <a:pos x="T0" y="T1"/>
                </a:cxn>
                <a:cxn ang="0">
                  <a:pos x="T2" y="T3"/>
                </a:cxn>
                <a:cxn ang="0">
                  <a:pos x="T4" y="T5"/>
                </a:cxn>
                <a:cxn ang="0">
                  <a:pos x="T6" y="T7"/>
                </a:cxn>
                <a:cxn ang="0">
                  <a:pos x="T8" y="T9"/>
                </a:cxn>
              </a:cxnLst>
              <a:rect l="0" t="0" r="r" b="b"/>
              <a:pathLst>
                <a:path w="136" h="58">
                  <a:moveTo>
                    <a:pt x="0" y="14"/>
                  </a:moveTo>
                  <a:lnTo>
                    <a:pt x="133" y="58"/>
                  </a:lnTo>
                  <a:lnTo>
                    <a:pt x="136" y="44"/>
                  </a:lnTo>
                  <a:lnTo>
                    <a:pt x="4" y="0"/>
                  </a:lnTo>
                  <a:lnTo>
                    <a:pt x="0" y="14"/>
                  </a:lnTo>
                  <a:close/>
                </a:path>
              </a:pathLst>
            </a:custGeom>
            <a:grpFill/>
            <a:ln>
              <a:noFill/>
            </a:ln>
            <a:extLst/>
          </p:spPr>
          <p:txBody>
            <a:bodyPr lIns="91464" tIns="45732" rIns="91464" bIns="45732"/>
            <a:lstStyle/>
            <a:p>
              <a:pPr>
                <a:defRPr/>
              </a:pPr>
              <a:endParaRPr lang="en-US" sz="2401"/>
            </a:p>
          </p:txBody>
        </p:sp>
        <p:sp>
          <p:nvSpPr>
            <p:cNvPr id="154" name="Freeform 9">
              <a:extLst>
                <a:ext uri="{FF2B5EF4-FFF2-40B4-BE49-F238E27FC236}"/>
              </a:extLst>
            </p:cNvPr>
            <p:cNvSpPr>
              <a:spLocks/>
            </p:cNvSpPr>
            <p:nvPr/>
          </p:nvSpPr>
          <p:spPr bwMode="auto">
            <a:xfrm>
              <a:off x="8451851" y="5076825"/>
              <a:ext cx="222250" cy="71438"/>
            </a:xfrm>
            <a:custGeom>
              <a:avLst/>
              <a:gdLst>
                <a:gd name="T0" fmla="*/ 0 w 140"/>
                <a:gd name="T1" fmla="*/ 14 h 45"/>
                <a:gd name="T2" fmla="*/ 137 w 140"/>
                <a:gd name="T3" fmla="*/ 45 h 45"/>
                <a:gd name="T4" fmla="*/ 140 w 140"/>
                <a:gd name="T5" fmla="*/ 31 h 45"/>
                <a:gd name="T6" fmla="*/ 3 w 140"/>
                <a:gd name="T7" fmla="*/ 0 h 45"/>
                <a:gd name="T8" fmla="*/ 0 w 140"/>
                <a:gd name="T9" fmla="*/ 14 h 45"/>
              </a:gdLst>
              <a:ahLst/>
              <a:cxnLst>
                <a:cxn ang="0">
                  <a:pos x="T0" y="T1"/>
                </a:cxn>
                <a:cxn ang="0">
                  <a:pos x="T2" y="T3"/>
                </a:cxn>
                <a:cxn ang="0">
                  <a:pos x="T4" y="T5"/>
                </a:cxn>
                <a:cxn ang="0">
                  <a:pos x="T6" y="T7"/>
                </a:cxn>
                <a:cxn ang="0">
                  <a:pos x="T8" y="T9"/>
                </a:cxn>
              </a:cxnLst>
              <a:rect l="0" t="0" r="r" b="b"/>
              <a:pathLst>
                <a:path w="140" h="45">
                  <a:moveTo>
                    <a:pt x="0" y="14"/>
                  </a:moveTo>
                  <a:lnTo>
                    <a:pt x="137" y="45"/>
                  </a:lnTo>
                  <a:lnTo>
                    <a:pt x="140" y="31"/>
                  </a:lnTo>
                  <a:lnTo>
                    <a:pt x="3" y="0"/>
                  </a:lnTo>
                  <a:lnTo>
                    <a:pt x="0" y="14"/>
                  </a:lnTo>
                  <a:close/>
                </a:path>
              </a:pathLst>
            </a:custGeom>
            <a:grpFill/>
            <a:ln>
              <a:noFill/>
            </a:ln>
            <a:extLst/>
          </p:spPr>
          <p:txBody>
            <a:bodyPr lIns="91464" tIns="45732" rIns="91464" bIns="45732"/>
            <a:lstStyle/>
            <a:p>
              <a:pPr>
                <a:defRPr/>
              </a:pPr>
              <a:endParaRPr lang="en-US" sz="2401"/>
            </a:p>
          </p:txBody>
        </p:sp>
        <p:sp>
          <p:nvSpPr>
            <p:cNvPr id="155" name="Freeform 10">
              <a:extLst>
                <a:ext uri="{FF2B5EF4-FFF2-40B4-BE49-F238E27FC236}"/>
              </a:extLst>
            </p:cNvPr>
            <p:cNvSpPr>
              <a:spLocks/>
            </p:cNvSpPr>
            <p:nvPr/>
          </p:nvSpPr>
          <p:spPr bwMode="auto">
            <a:xfrm>
              <a:off x="8516938" y="4727575"/>
              <a:ext cx="223838" cy="50800"/>
            </a:xfrm>
            <a:custGeom>
              <a:avLst/>
              <a:gdLst>
                <a:gd name="T0" fmla="*/ 0 w 141"/>
                <a:gd name="T1" fmla="*/ 14 h 32"/>
                <a:gd name="T2" fmla="*/ 138 w 141"/>
                <a:gd name="T3" fmla="*/ 32 h 32"/>
                <a:gd name="T4" fmla="*/ 141 w 141"/>
                <a:gd name="T5" fmla="*/ 18 h 32"/>
                <a:gd name="T6" fmla="*/ 3 w 141"/>
                <a:gd name="T7" fmla="*/ 0 h 32"/>
                <a:gd name="T8" fmla="*/ 0 w 141"/>
                <a:gd name="T9" fmla="*/ 14 h 32"/>
              </a:gdLst>
              <a:ahLst/>
              <a:cxnLst>
                <a:cxn ang="0">
                  <a:pos x="T0" y="T1"/>
                </a:cxn>
                <a:cxn ang="0">
                  <a:pos x="T2" y="T3"/>
                </a:cxn>
                <a:cxn ang="0">
                  <a:pos x="T4" y="T5"/>
                </a:cxn>
                <a:cxn ang="0">
                  <a:pos x="T6" y="T7"/>
                </a:cxn>
                <a:cxn ang="0">
                  <a:pos x="T8" y="T9"/>
                </a:cxn>
              </a:cxnLst>
              <a:rect l="0" t="0" r="r" b="b"/>
              <a:pathLst>
                <a:path w="141" h="32">
                  <a:moveTo>
                    <a:pt x="0" y="14"/>
                  </a:moveTo>
                  <a:lnTo>
                    <a:pt x="138" y="32"/>
                  </a:lnTo>
                  <a:lnTo>
                    <a:pt x="141" y="18"/>
                  </a:lnTo>
                  <a:lnTo>
                    <a:pt x="3" y="0"/>
                  </a:lnTo>
                  <a:lnTo>
                    <a:pt x="0" y="14"/>
                  </a:lnTo>
                  <a:close/>
                </a:path>
              </a:pathLst>
            </a:custGeom>
            <a:grpFill/>
            <a:ln>
              <a:noFill/>
            </a:ln>
            <a:extLst/>
          </p:spPr>
          <p:txBody>
            <a:bodyPr lIns="91464" tIns="45732" rIns="91464" bIns="45732"/>
            <a:lstStyle/>
            <a:p>
              <a:pPr>
                <a:defRPr/>
              </a:pPr>
              <a:endParaRPr lang="en-US" sz="2401"/>
            </a:p>
          </p:txBody>
        </p:sp>
        <p:sp>
          <p:nvSpPr>
            <p:cNvPr id="156" name="Freeform 11">
              <a:extLst>
                <a:ext uri="{FF2B5EF4-FFF2-40B4-BE49-F238E27FC236}"/>
              </a:extLst>
            </p:cNvPr>
            <p:cNvSpPr>
              <a:spLocks/>
            </p:cNvSpPr>
            <p:nvPr/>
          </p:nvSpPr>
          <p:spPr bwMode="auto">
            <a:xfrm>
              <a:off x="8550276" y="4370388"/>
              <a:ext cx="222250" cy="31750"/>
            </a:xfrm>
            <a:custGeom>
              <a:avLst/>
              <a:gdLst>
                <a:gd name="T0" fmla="*/ 0 w 140"/>
                <a:gd name="T1" fmla="*/ 14 h 20"/>
                <a:gd name="T2" fmla="*/ 140 w 140"/>
                <a:gd name="T3" fmla="*/ 20 h 20"/>
                <a:gd name="T4" fmla="*/ 140 w 140"/>
                <a:gd name="T5" fmla="*/ 6 h 20"/>
                <a:gd name="T6" fmla="*/ 0 w 140"/>
                <a:gd name="T7" fmla="*/ 0 h 20"/>
                <a:gd name="T8" fmla="*/ 0 w 140"/>
                <a:gd name="T9" fmla="*/ 14 h 20"/>
              </a:gdLst>
              <a:ahLst/>
              <a:cxnLst>
                <a:cxn ang="0">
                  <a:pos x="T0" y="T1"/>
                </a:cxn>
                <a:cxn ang="0">
                  <a:pos x="T2" y="T3"/>
                </a:cxn>
                <a:cxn ang="0">
                  <a:pos x="T4" y="T5"/>
                </a:cxn>
                <a:cxn ang="0">
                  <a:pos x="T6" y="T7"/>
                </a:cxn>
                <a:cxn ang="0">
                  <a:pos x="T8" y="T9"/>
                </a:cxn>
              </a:cxnLst>
              <a:rect l="0" t="0" r="r" b="b"/>
              <a:pathLst>
                <a:path w="140" h="20">
                  <a:moveTo>
                    <a:pt x="0" y="14"/>
                  </a:moveTo>
                  <a:lnTo>
                    <a:pt x="140" y="20"/>
                  </a:lnTo>
                  <a:lnTo>
                    <a:pt x="140" y="6"/>
                  </a:lnTo>
                  <a:lnTo>
                    <a:pt x="0" y="0"/>
                  </a:lnTo>
                  <a:lnTo>
                    <a:pt x="0" y="14"/>
                  </a:lnTo>
                  <a:close/>
                </a:path>
              </a:pathLst>
            </a:custGeom>
            <a:grpFill/>
            <a:ln>
              <a:noFill/>
            </a:ln>
            <a:extLst/>
          </p:spPr>
          <p:txBody>
            <a:bodyPr lIns="91464" tIns="45732" rIns="91464" bIns="45732"/>
            <a:lstStyle/>
            <a:p>
              <a:pPr>
                <a:defRPr/>
              </a:pPr>
              <a:endParaRPr lang="en-US" sz="2401"/>
            </a:p>
          </p:txBody>
        </p:sp>
        <p:sp>
          <p:nvSpPr>
            <p:cNvPr id="157" name="Freeform 12">
              <a:extLst>
                <a:ext uri="{FF2B5EF4-FFF2-40B4-BE49-F238E27FC236}"/>
              </a:extLst>
            </p:cNvPr>
            <p:cNvSpPr>
              <a:spLocks/>
            </p:cNvSpPr>
            <p:nvPr/>
          </p:nvSpPr>
          <p:spPr bwMode="auto">
            <a:xfrm>
              <a:off x="8550276" y="4003675"/>
              <a:ext cx="222250" cy="31750"/>
            </a:xfrm>
            <a:custGeom>
              <a:avLst/>
              <a:gdLst>
                <a:gd name="T0" fmla="*/ 0 w 140"/>
                <a:gd name="T1" fmla="*/ 20 h 20"/>
                <a:gd name="T2" fmla="*/ 140 w 140"/>
                <a:gd name="T3" fmla="*/ 14 h 20"/>
                <a:gd name="T4" fmla="*/ 140 w 140"/>
                <a:gd name="T5" fmla="*/ 0 h 20"/>
                <a:gd name="T6" fmla="*/ 0 w 140"/>
                <a:gd name="T7" fmla="*/ 6 h 20"/>
                <a:gd name="T8" fmla="*/ 0 w 140"/>
                <a:gd name="T9" fmla="*/ 20 h 20"/>
              </a:gdLst>
              <a:ahLst/>
              <a:cxnLst>
                <a:cxn ang="0">
                  <a:pos x="T0" y="T1"/>
                </a:cxn>
                <a:cxn ang="0">
                  <a:pos x="T2" y="T3"/>
                </a:cxn>
                <a:cxn ang="0">
                  <a:pos x="T4" y="T5"/>
                </a:cxn>
                <a:cxn ang="0">
                  <a:pos x="T6" y="T7"/>
                </a:cxn>
                <a:cxn ang="0">
                  <a:pos x="T8" y="T9"/>
                </a:cxn>
              </a:cxnLst>
              <a:rect l="0" t="0" r="r" b="b"/>
              <a:pathLst>
                <a:path w="140" h="20">
                  <a:moveTo>
                    <a:pt x="0" y="20"/>
                  </a:moveTo>
                  <a:lnTo>
                    <a:pt x="140" y="14"/>
                  </a:lnTo>
                  <a:lnTo>
                    <a:pt x="140" y="0"/>
                  </a:lnTo>
                  <a:lnTo>
                    <a:pt x="0" y="6"/>
                  </a:lnTo>
                  <a:lnTo>
                    <a:pt x="0" y="20"/>
                  </a:lnTo>
                  <a:close/>
                </a:path>
              </a:pathLst>
            </a:custGeom>
            <a:grpFill/>
            <a:ln>
              <a:noFill/>
            </a:ln>
            <a:extLst/>
          </p:spPr>
          <p:txBody>
            <a:bodyPr lIns="91464" tIns="45732" rIns="91464" bIns="45732"/>
            <a:lstStyle/>
            <a:p>
              <a:pPr>
                <a:defRPr/>
              </a:pPr>
              <a:endParaRPr lang="en-US" sz="2401"/>
            </a:p>
          </p:txBody>
        </p:sp>
        <p:sp>
          <p:nvSpPr>
            <p:cNvPr id="158" name="Freeform 13">
              <a:extLst>
                <a:ext uri="{FF2B5EF4-FFF2-40B4-BE49-F238E27FC236}"/>
              </a:extLst>
            </p:cNvPr>
            <p:cNvSpPr>
              <a:spLocks/>
            </p:cNvSpPr>
            <p:nvPr/>
          </p:nvSpPr>
          <p:spPr bwMode="auto">
            <a:xfrm>
              <a:off x="8516938" y="3625850"/>
              <a:ext cx="223838" cy="53975"/>
            </a:xfrm>
            <a:custGeom>
              <a:avLst/>
              <a:gdLst>
                <a:gd name="T0" fmla="*/ 3 w 141"/>
                <a:gd name="T1" fmla="*/ 34 h 34"/>
                <a:gd name="T2" fmla="*/ 141 w 141"/>
                <a:gd name="T3" fmla="*/ 16 h 34"/>
                <a:gd name="T4" fmla="*/ 138 w 141"/>
                <a:gd name="T5" fmla="*/ 0 h 34"/>
                <a:gd name="T6" fmla="*/ 0 w 141"/>
                <a:gd name="T7" fmla="*/ 20 h 34"/>
                <a:gd name="T8" fmla="*/ 3 w 141"/>
                <a:gd name="T9" fmla="*/ 34 h 34"/>
              </a:gdLst>
              <a:ahLst/>
              <a:cxnLst>
                <a:cxn ang="0">
                  <a:pos x="T0" y="T1"/>
                </a:cxn>
                <a:cxn ang="0">
                  <a:pos x="T2" y="T3"/>
                </a:cxn>
                <a:cxn ang="0">
                  <a:pos x="T4" y="T5"/>
                </a:cxn>
                <a:cxn ang="0">
                  <a:pos x="T6" y="T7"/>
                </a:cxn>
                <a:cxn ang="0">
                  <a:pos x="T8" y="T9"/>
                </a:cxn>
              </a:cxnLst>
              <a:rect l="0" t="0" r="r" b="b"/>
              <a:pathLst>
                <a:path w="141" h="34">
                  <a:moveTo>
                    <a:pt x="3" y="34"/>
                  </a:moveTo>
                  <a:lnTo>
                    <a:pt x="141" y="16"/>
                  </a:lnTo>
                  <a:lnTo>
                    <a:pt x="138" y="0"/>
                  </a:lnTo>
                  <a:lnTo>
                    <a:pt x="0" y="20"/>
                  </a:lnTo>
                  <a:lnTo>
                    <a:pt x="3" y="34"/>
                  </a:lnTo>
                  <a:close/>
                </a:path>
              </a:pathLst>
            </a:custGeom>
            <a:grpFill/>
            <a:ln>
              <a:noFill/>
            </a:ln>
            <a:extLst/>
          </p:spPr>
          <p:txBody>
            <a:bodyPr lIns="91464" tIns="45732" rIns="91464" bIns="45732"/>
            <a:lstStyle/>
            <a:p>
              <a:pPr>
                <a:defRPr/>
              </a:pPr>
              <a:endParaRPr lang="en-US" sz="2401"/>
            </a:p>
          </p:txBody>
        </p:sp>
        <p:sp>
          <p:nvSpPr>
            <p:cNvPr id="159" name="Freeform 14">
              <a:extLst>
                <a:ext uri="{FF2B5EF4-FFF2-40B4-BE49-F238E27FC236}"/>
              </a:extLst>
            </p:cNvPr>
            <p:cNvSpPr>
              <a:spLocks/>
            </p:cNvSpPr>
            <p:nvPr/>
          </p:nvSpPr>
          <p:spPr bwMode="auto">
            <a:xfrm>
              <a:off x="8356601" y="2892425"/>
              <a:ext cx="215900" cy="90488"/>
            </a:xfrm>
            <a:custGeom>
              <a:avLst/>
              <a:gdLst>
                <a:gd name="T0" fmla="*/ 4 w 136"/>
                <a:gd name="T1" fmla="*/ 57 h 57"/>
                <a:gd name="T2" fmla="*/ 136 w 136"/>
                <a:gd name="T3" fmla="*/ 14 h 57"/>
                <a:gd name="T4" fmla="*/ 133 w 136"/>
                <a:gd name="T5" fmla="*/ 0 h 57"/>
                <a:gd name="T6" fmla="*/ 0 w 136"/>
                <a:gd name="T7" fmla="*/ 43 h 57"/>
                <a:gd name="T8" fmla="*/ 4 w 136"/>
                <a:gd name="T9" fmla="*/ 57 h 57"/>
              </a:gdLst>
              <a:ahLst/>
              <a:cxnLst>
                <a:cxn ang="0">
                  <a:pos x="T0" y="T1"/>
                </a:cxn>
                <a:cxn ang="0">
                  <a:pos x="T2" y="T3"/>
                </a:cxn>
                <a:cxn ang="0">
                  <a:pos x="T4" y="T5"/>
                </a:cxn>
                <a:cxn ang="0">
                  <a:pos x="T6" y="T7"/>
                </a:cxn>
                <a:cxn ang="0">
                  <a:pos x="T8" y="T9"/>
                </a:cxn>
              </a:cxnLst>
              <a:rect l="0" t="0" r="r" b="b"/>
              <a:pathLst>
                <a:path w="136" h="57">
                  <a:moveTo>
                    <a:pt x="4" y="57"/>
                  </a:moveTo>
                  <a:lnTo>
                    <a:pt x="136" y="14"/>
                  </a:lnTo>
                  <a:lnTo>
                    <a:pt x="133" y="0"/>
                  </a:lnTo>
                  <a:lnTo>
                    <a:pt x="0" y="43"/>
                  </a:lnTo>
                  <a:lnTo>
                    <a:pt x="4" y="57"/>
                  </a:lnTo>
                  <a:close/>
                </a:path>
              </a:pathLst>
            </a:custGeom>
            <a:grpFill/>
            <a:ln>
              <a:noFill/>
            </a:ln>
            <a:extLst/>
          </p:spPr>
          <p:txBody>
            <a:bodyPr lIns="91464" tIns="45732" rIns="91464" bIns="45732"/>
            <a:lstStyle/>
            <a:p>
              <a:pPr>
                <a:defRPr/>
              </a:pPr>
              <a:endParaRPr lang="en-US" sz="2401"/>
            </a:p>
          </p:txBody>
        </p:sp>
        <p:sp>
          <p:nvSpPr>
            <p:cNvPr id="160" name="Freeform 15">
              <a:extLst>
                <a:ext uri="{FF2B5EF4-FFF2-40B4-BE49-F238E27FC236}"/>
              </a:extLst>
            </p:cNvPr>
            <p:cNvSpPr>
              <a:spLocks/>
            </p:cNvSpPr>
            <p:nvPr/>
          </p:nvSpPr>
          <p:spPr bwMode="auto">
            <a:xfrm>
              <a:off x="8229601" y="2540000"/>
              <a:ext cx="212725" cy="107950"/>
            </a:xfrm>
            <a:custGeom>
              <a:avLst/>
              <a:gdLst>
                <a:gd name="T0" fmla="*/ 5 w 134"/>
                <a:gd name="T1" fmla="*/ 68 h 68"/>
                <a:gd name="T2" fmla="*/ 134 w 134"/>
                <a:gd name="T3" fmla="*/ 14 h 68"/>
                <a:gd name="T4" fmla="*/ 128 w 134"/>
                <a:gd name="T5" fmla="*/ 0 h 68"/>
                <a:gd name="T6" fmla="*/ 0 w 134"/>
                <a:gd name="T7" fmla="*/ 54 h 68"/>
                <a:gd name="T8" fmla="*/ 5 w 134"/>
                <a:gd name="T9" fmla="*/ 68 h 68"/>
              </a:gdLst>
              <a:ahLst/>
              <a:cxnLst>
                <a:cxn ang="0">
                  <a:pos x="T0" y="T1"/>
                </a:cxn>
                <a:cxn ang="0">
                  <a:pos x="T2" y="T3"/>
                </a:cxn>
                <a:cxn ang="0">
                  <a:pos x="T4" y="T5"/>
                </a:cxn>
                <a:cxn ang="0">
                  <a:pos x="T6" y="T7"/>
                </a:cxn>
                <a:cxn ang="0">
                  <a:pos x="T8" y="T9"/>
                </a:cxn>
              </a:cxnLst>
              <a:rect l="0" t="0" r="r" b="b"/>
              <a:pathLst>
                <a:path w="134" h="68">
                  <a:moveTo>
                    <a:pt x="5" y="68"/>
                  </a:moveTo>
                  <a:lnTo>
                    <a:pt x="134" y="14"/>
                  </a:lnTo>
                  <a:lnTo>
                    <a:pt x="128" y="0"/>
                  </a:lnTo>
                  <a:lnTo>
                    <a:pt x="0" y="54"/>
                  </a:lnTo>
                  <a:lnTo>
                    <a:pt x="5" y="68"/>
                  </a:lnTo>
                  <a:close/>
                </a:path>
              </a:pathLst>
            </a:custGeom>
            <a:grpFill/>
            <a:ln>
              <a:noFill/>
            </a:ln>
            <a:extLst/>
          </p:spPr>
          <p:txBody>
            <a:bodyPr lIns="91464" tIns="45732" rIns="91464" bIns="45732"/>
            <a:lstStyle/>
            <a:p>
              <a:pPr>
                <a:defRPr/>
              </a:pPr>
              <a:endParaRPr lang="en-US" sz="2401"/>
            </a:p>
          </p:txBody>
        </p:sp>
        <p:sp>
          <p:nvSpPr>
            <p:cNvPr id="161" name="Freeform 16">
              <a:extLst>
                <a:ext uri="{FF2B5EF4-FFF2-40B4-BE49-F238E27FC236}"/>
              </a:extLst>
            </p:cNvPr>
            <p:cNvSpPr>
              <a:spLocks/>
            </p:cNvSpPr>
            <p:nvPr/>
          </p:nvSpPr>
          <p:spPr bwMode="auto">
            <a:xfrm>
              <a:off x="8072438" y="2200275"/>
              <a:ext cx="207963" cy="125413"/>
            </a:xfrm>
            <a:custGeom>
              <a:avLst/>
              <a:gdLst>
                <a:gd name="T0" fmla="*/ 8 w 131"/>
                <a:gd name="T1" fmla="*/ 79 h 79"/>
                <a:gd name="T2" fmla="*/ 131 w 131"/>
                <a:gd name="T3" fmla="*/ 14 h 79"/>
                <a:gd name="T4" fmla="*/ 124 w 131"/>
                <a:gd name="T5" fmla="*/ 0 h 79"/>
                <a:gd name="T6" fmla="*/ 0 w 131"/>
                <a:gd name="T7" fmla="*/ 66 h 79"/>
                <a:gd name="T8" fmla="*/ 8 w 131"/>
                <a:gd name="T9" fmla="*/ 79 h 79"/>
              </a:gdLst>
              <a:ahLst/>
              <a:cxnLst>
                <a:cxn ang="0">
                  <a:pos x="T0" y="T1"/>
                </a:cxn>
                <a:cxn ang="0">
                  <a:pos x="T2" y="T3"/>
                </a:cxn>
                <a:cxn ang="0">
                  <a:pos x="T4" y="T5"/>
                </a:cxn>
                <a:cxn ang="0">
                  <a:pos x="T6" y="T7"/>
                </a:cxn>
                <a:cxn ang="0">
                  <a:pos x="T8" y="T9"/>
                </a:cxn>
              </a:cxnLst>
              <a:rect l="0" t="0" r="r" b="b"/>
              <a:pathLst>
                <a:path w="131" h="79">
                  <a:moveTo>
                    <a:pt x="8" y="79"/>
                  </a:moveTo>
                  <a:lnTo>
                    <a:pt x="131" y="14"/>
                  </a:lnTo>
                  <a:lnTo>
                    <a:pt x="124" y="0"/>
                  </a:lnTo>
                  <a:lnTo>
                    <a:pt x="0" y="66"/>
                  </a:lnTo>
                  <a:lnTo>
                    <a:pt x="8" y="79"/>
                  </a:lnTo>
                  <a:close/>
                </a:path>
              </a:pathLst>
            </a:custGeom>
            <a:grpFill/>
            <a:ln>
              <a:noFill/>
            </a:ln>
            <a:extLst/>
          </p:spPr>
          <p:txBody>
            <a:bodyPr lIns="91464" tIns="45732" rIns="91464" bIns="45732"/>
            <a:lstStyle/>
            <a:p>
              <a:pPr>
                <a:defRPr/>
              </a:pPr>
              <a:endParaRPr lang="en-US" sz="2401"/>
            </a:p>
          </p:txBody>
        </p:sp>
        <p:sp>
          <p:nvSpPr>
            <p:cNvPr id="162" name="Freeform 17">
              <a:extLst>
                <a:ext uri="{FF2B5EF4-FFF2-40B4-BE49-F238E27FC236}"/>
              </a:extLst>
            </p:cNvPr>
            <p:cNvSpPr>
              <a:spLocks/>
            </p:cNvSpPr>
            <p:nvPr/>
          </p:nvSpPr>
          <p:spPr bwMode="auto">
            <a:xfrm>
              <a:off x="7889876" y="1876425"/>
              <a:ext cx="196850" cy="141288"/>
            </a:xfrm>
            <a:custGeom>
              <a:avLst/>
              <a:gdLst>
                <a:gd name="T0" fmla="*/ 8 w 124"/>
                <a:gd name="T1" fmla="*/ 89 h 89"/>
                <a:gd name="T2" fmla="*/ 124 w 124"/>
                <a:gd name="T3" fmla="*/ 13 h 89"/>
                <a:gd name="T4" fmla="*/ 117 w 124"/>
                <a:gd name="T5" fmla="*/ 0 h 89"/>
                <a:gd name="T6" fmla="*/ 0 w 124"/>
                <a:gd name="T7" fmla="*/ 78 h 89"/>
                <a:gd name="T8" fmla="*/ 8 w 124"/>
                <a:gd name="T9" fmla="*/ 89 h 89"/>
              </a:gdLst>
              <a:ahLst/>
              <a:cxnLst>
                <a:cxn ang="0">
                  <a:pos x="T0" y="T1"/>
                </a:cxn>
                <a:cxn ang="0">
                  <a:pos x="T2" y="T3"/>
                </a:cxn>
                <a:cxn ang="0">
                  <a:pos x="T4" y="T5"/>
                </a:cxn>
                <a:cxn ang="0">
                  <a:pos x="T6" y="T7"/>
                </a:cxn>
                <a:cxn ang="0">
                  <a:pos x="T8" y="T9"/>
                </a:cxn>
              </a:cxnLst>
              <a:rect l="0" t="0" r="r" b="b"/>
              <a:pathLst>
                <a:path w="124" h="89">
                  <a:moveTo>
                    <a:pt x="8" y="89"/>
                  </a:moveTo>
                  <a:lnTo>
                    <a:pt x="124" y="13"/>
                  </a:lnTo>
                  <a:lnTo>
                    <a:pt x="117" y="0"/>
                  </a:lnTo>
                  <a:lnTo>
                    <a:pt x="0" y="78"/>
                  </a:lnTo>
                  <a:lnTo>
                    <a:pt x="8" y="89"/>
                  </a:lnTo>
                  <a:close/>
                </a:path>
              </a:pathLst>
            </a:custGeom>
            <a:grpFill/>
            <a:ln>
              <a:noFill/>
            </a:ln>
            <a:extLst/>
          </p:spPr>
          <p:txBody>
            <a:bodyPr lIns="91464" tIns="45732" rIns="91464" bIns="45732"/>
            <a:lstStyle/>
            <a:p>
              <a:pPr>
                <a:defRPr/>
              </a:pPr>
              <a:endParaRPr lang="en-US" sz="2401"/>
            </a:p>
          </p:txBody>
        </p:sp>
        <p:sp>
          <p:nvSpPr>
            <p:cNvPr id="163" name="Freeform 18">
              <a:extLst>
                <a:ext uri="{FF2B5EF4-FFF2-40B4-BE49-F238E27FC236}"/>
              </a:extLst>
            </p:cNvPr>
            <p:cNvSpPr>
              <a:spLocks/>
            </p:cNvSpPr>
            <p:nvPr/>
          </p:nvSpPr>
          <p:spPr bwMode="auto">
            <a:xfrm>
              <a:off x="7678738" y="1574800"/>
              <a:ext cx="187325" cy="153988"/>
            </a:xfrm>
            <a:custGeom>
              <a:avLst/>
              <a:gdLst>
                <a:gd name="T0" fmla="*/ 9 w 118"/>
                <a:gd name="T1" fmla="*/ 97 h 97"/>
                <a:gd name="T2" fmla="*/ 118 w 118"/>
                <a:gd name="T3" fmla="*/ 10 h 97"/>
                <a:gd name="T4" fmla="*/ 109 w 118"/>
                <a:gd name="T5" fmla="*/ 0 h 97"/>
                <a:gd name="T6" fmla="*/ 0 w 118"/>
                <a:gd name="T7" fmla="*/ 86 h 97"/>
                <a:gd name="T8" fmla="*/ 9 w 118"/>
                <a:gd name="T9" fmla="*/ 97 h 97"/>
              </a:gdLst>
              <a:ahLst/>
              <a:cxnLst>
                <a:cxn ang="0">
                  <a:pos x="T0" y="T1"/>
                </a:cxn>
                <a:cxn ang="0">
                  <a:pos x="T2" y="T3"/>
                </a:cxn>
                <a:cxn ang="0">
                  <a:pos x="T4" y="T5"/>
                </a:cxn>
                <a:cxn ang="0">
                  <a:pos x="T6" y="T7"/>
                </a:cxn>
                <a:cxn ang="0">
                  <a:pos x="T8" y="T9"/>
                </a:cxn>
              </a:cxnLst>
              <a:rect l="0" t="0" r="r" b="b"/>
              <a:pathLst>
                <a:path w="118" h="97">
                  <a:moveTo>
                    <a:pt x="9" y="97"/>
                  </a:moveTo>
                  <a:lnTo>
                    <a:pt x="118" y="10"/>
                  </a:lnTo>
                  <a:lnTo>
                    <a:pt x="109" y="0"/>
                  </a:lnTo>
                  <a:lnTo>
                    <a:pt x="0" y="86"/>
                  </a:lnTo>
                  <a:lnTo>
                    <a:pt x="9" y="97"/>
                  </a:lnTo>
                  <a:close/>
                </a:path>
              </a:pathLst>
            </a:custGeom>
            <a:grpFill/>
            <a:ln>
              <a:noFill/>
            </a:ln>
            <a:extLst/>
          </p:spPr>
          <p:txBody>
            <a:bodyPr lIns="91464" tIns="45732" rIns="91464" bIns="45732"/>
            <a:lstStyle/>
            <a:p>
              <a:pPr>
                <a:defRPr/>
              </a:pPr>
              <a:endParaRPr lang="en-US" sz="2401"/>
            </a:p>
          </p:txBody>
        </p:sp>
        <p:sp>
          <p:nvSpPr>
            <p:cNvPr id="164" name="Freeform 19">
              <a:extLst>
                <a:ext uri="{FF2B5EF4-FFF2-40B4-BE49-F238E27FC236}"/>
              </a:extLst>
            </p:cNvPr>
            <p:cNvSpPr>
              <a:spLocks/>
            </p:cNvSpPr>
            <p:nvPr/>
          </p:nvSpPr>
          <p:spPr bwMode="auto">
            <a:xfrm>
              <a:off x="7442201" y="1289050"/>
              <a:ext cx="177800" cy="169863"/>
            </a:xfrm>
            <a:custGeom>
              <a:avLst/>
              <a:gdLst>
                <a:gd name="T0" fmla="*/ 11 w 112"/>
                <a:gd name="T1" fmla="*/ 107 h 107"/>
                <a:gd name="T2" fmla="*/ 112 w 112"/>
                <a:gd name="T3" fmla="*/ 10 h 107"/>
                <a:gd name="T4" fmla="*/ 101 w 112"/>
                <a:gd name="T5" fmla="*/ 0 h 107"/>
                <a:gd name="T6" fmla="*/ 0 w 112"/>
                <a:gd name="T7" fmla="*/ 97 h 107"/>
                <a:gd name="T8" fmla="*/ 11 w 112"/>
                <a:gd name="T9" fmla="*/ 107 h 107"/>
              </a:gdLst>
              <a:ahLst/>
              <a:cxnLst>
                <a:cxn ang="0">
                  <a:pos x="T0" y="T1"/>
                </a:cxn>
                <a:cxn ang="0">
                  <a:pos x="T2" y="T3"/>
                </a:cxn>
                <a:cxn ang="0">
                  <a:pos x="T4" y="T5"/>
                </a:cxn>
                <a:cxn ang="0">
                  <a:pos x="T6" y="T7"/>
                </a:cxn>
                <a:cxn ang="0">
                  <a:pos x="T8" y="T9"/>
                </a:cxn>
              </a:cxnLst>
              <a:rect l="0" t="0" r="r" b="b"/>
              <a:pathLst>
                <a:path w="112" h="107">
                  <a:moveTo>
                    <a:pt x="11" y="107"/>
                  </a:moveTo>
                  <a:lnTo>
                    <a:pt x="112" y="10"/>
                  </a:lnTo>
                  <a:lnTo>
                    <a:pt x="101" y="0"/>
                  </a:lnTo>
                  <a:lnTo>
                    <a:pt x="0" y="97"/>
                  </a:lnTo>
                  <a:lnTo>
                    <a:pt x="11" y="107"/>
                  </a:lnTo>
                  <a:close/>
                </a:path>
              </a:pathLst>
            </a:custGeom>
            <a:grpFill/>
            <a:ln>
              <a:noFill/>
            </a:ln>
            <a:extLst/>
          </p:spPr>
          <p:txBody>
            <a:bodyPr lIns="91464" tIns="45732" rIns="91464" bIns="45732"/>
            <a:lstStyle/>
            <a:p>
              <a:pPr>
                <a:defRPr/>
              </a:pPr>
              <a:endParaRPr lang="en-US" sz="2401"/>
            </a:p>
          </p:txBody>
        </p:sp>
        <p:sp>
          <p:nvSpPr>
            <p:cNvPr id="165" name="Freeform 20">
              <a:extLst>
                <a:ext uri="{FF2B5EF4-FFF2-40B4-BE49-F238E27FC236}"/>
              </a:extLst>
            </p:cNvPr>
            <p:cNvSpPr>
              <a:spLocks/>
            </p:cNvSpPr>
            <p:nvPr/>
          </p:nvSpPr>
          <p:spPr bwMode="auto">
            <a:xfrm>
              <a:off x="7183438" y="1030288"/>
              <a:ext cx="161925" cy="180975"/>
            </a:xfrm>
            <a:custGeom>
              <a:avLst/>
              <a:gdLst>
                <a:gd name="T0" fmla="*/ 11 w 102"/>
                <a:gd name="T1" fmla="*/ 114 h 114"/>
                <a:gd name="T2" fmla="*/ 102 w 102"/>
                <a:gd name="T3" fmla="*/ 9 h 114"/>
                <a:gd name="T4" fmla="*/ 92 w 102"/>
                <a:gd name="T5" fmla="*/ 0 h 114"/>
                <a:gd name="T6" fmla="*/ 0 w 102"/>
                <a:gd name="T7" fmla="*/ 105 h 114"/>
                <a:gd name="T8" fmla="*/ 11 w 102"/>
                <a:gd name="T9" fmla="*/ 114 h 114"/>
              </a:gdLst>
              <a:ahLst/>
              <a:cxnLst>
                <a:cxn ang="0">
                  <a:pos x="T0" y="T1"/>
                </a:cxn>
                <a:cxn ang="0">
                  <a:pos x="T2" y="T3"/>
                </a:cxn>
                <a:cxn ang="0">
                  <a:pos x="T4" y="T5"/>
                </a:cxn>
                <a:cxn ang="0">
                  <a:pos x="T6" y="T7"/>
                </a:cxn>
                <a:cxn ang="0">
                  <a:pos x="T8" y="T9"/>
                </a:cxn>
              </a:cxnLst>
              <a:rect l="0" t="0" r="r" b="b"/>
              <a:pathLst>
                <a:path w="102" h="114">
                  <a:moveTo>
                    <a:pt x="11" y="114"/>
                  </a:moveTo>
                  <a:lnTo>
                    <a:pt x="102" y="9"/>
                  </a:lnTo>
                  <a:lnTo>
                    <a:pt x="92" y="0"/>
                  </a:lnTo>
                  <a:lnTo>
                    <a:pt x="0" y="105"/>
                  </a:lnTo>
                  <a:lnTo>
                    <a:pt x="11" y="114"/>
                  </a:lnTo>
                  <a:close/>
                </a:path>
              </a:pathLst>
            </a:custGeom>
            <a:grpFill/>
            <a:ln>
              <a:noFill/>
            </a:ln>
            <a:extLst/>
          </p:spPr>
          <p:txBody>
            <a:bodyPr lIns="91464" tIns="45732" rIns="91464" bIns="45732"/>
            <a:lstStyle/>
            <a:p>
              <a:pPr>
                <a:defRPr/>
              </a:pPr>
              <a:endParaRPr lang="en-US" sz="2401"/>
            </a:p>
          </p:txBody>
        </p:sp>
        <p:sp>
          <p:nvSpPr>
            <p:cNvPr id="166" name="Freeform 21">
              <a:extLst>
                <a:ext uri="{FF2B5EF4-FFF2-40B4-BE49-F238E27FC236}"/>
              </a:extLst>
            </p:cNvPr>
            <p:cNvSpPr>
              <a:spLocks/>
            </p:cNvSpPr>
            <p:nvPr/>
          </p:nvSpPr>
          <p:spPr bwMode="auto">
            <a:xfrm>
              <a:off x="6905626" y="795338"/>
              <a:ext cx="147638" cy="192088"/>
            </a:xfrm>
            <a:custGeom>
              <a:avLst/>
              <a:gdLst>
                <a:gd name="T0" fmla="*/ 93 w 93"/>
                <a:gd name="T1" fmla="*/ 8 h 121"/>
                <a:gd name="T2" fmla="*/ 80 w 93"/>
                <a:gd name="T3" fmla="*/ 0 h 121"/>
                <a:gd name="T4" fmla="*/ 0 w 93"/>
                <a:gd name="T5" fmla="*/ 112 h 121"/>
                <a:gd name="T6" fmla="*/ 10 w 93"/>
                <a:gd name="T7" fmla="*/ 121 h 121"/>
                <a:gd name="T8" fmla="*/ 93 w 93"/>
                <a:gd name="T9" fmla="*/ 8 h 121"/>
              </a:gdLst>
              <a:ahLst/>
              <a:cxnLst>
                <a:cxn ang="0">
                  <a:pos x="T0" y="T1"/>
                </a:cxn>
                <a:cxn ang="0">
                  <a:pos x="T2" y="T3"/>
                </a:cxn>
                <a:cxn ang="0">
                  <a:pos x="T4" y="T5"/>
                </a:cxn>
                <a:cxn ang="0">
                  <a:pos x="T6" y="T7"/>
                </a:cxn>
                <a:cxn ang="0">
                  <a:pos x="T8" y="T9"/>
                </a:cxn>
              </a:cxnLst>
              <a:rect l="0" t="0" r="r" b="b"/>
              <a:pathLst>
                <a:path w="93" h="121">
                  <a:moveTo>
                    <a:pt x="93" y="8"/>
                  </a:moveTo>
                  <a:lnTo>
                    <a:pt x="80" y="0"/>
                  </a:lnTo>
                  <a:lnTo>
                    <a:pt x="0" y="112"/>
                  </a:lnTo>
                  <a:lnTo>
                    <a:pt x="10" y="121"/>
                  </a:lnTo>
                  <a:lnTo>
                    <a:pt x="93" y="8"/>
                  </a:lnTo>
                  <a:close/>
                </a:path>
              </a:pathLst>
            </a:custGeom>
            <a:grpFill/>
            <a:ln>
              <a:noFill/>
            </a:ln>
            <a:extLst/>
          </p:spPr>
          <p:txBody>
            <a:bodyPr lIns="91464" tIns="45732" rIns="91464" bIns="45732"/>
            <a:lstStyle/>
            <a:p>
              <a:pPr>
                <a:defRPr/>
              </a:pPr>
              <a:endParaRPr lang="en-US" sz="2401"/>
            </a:p>
          </p:txBody>
        </p:sp>
        <p:sp>
          <p:nvSpPr>
            <p:cNvPr id="167" name="Freeform 22">
              <a:extLst>
                <a:ext uri="{FF2B5EF4-FFF2-40B4-BE49-F238E27FC236}"/>
              </a:extLst>
            </p:cNvPr>
            <p:cNvSpPr>
              <a:spLocks/>
            </p:cNvSpPr>
            <p:nvPr/>
          </p:nvSpPr>
          <p:spPr bwMode="auto">
            <a:xfrm>
              <a:off x="6604001" y="588963"/>
              <a:ext cx="133350" cy="201613"/>
            </a:xfrm>
            <a:custGeom>
              <a:avLst/>
              <a:gdLst>
                <a:gd name="T0" fmla="*/ 84 w 84"/>
                <a:gd name="T1" fmla="*/ 8 h 127"/>
                <a:gd name="T2" fmla="*/ 72 w 84"/>
                <a:gd name="T3" fmla="*/ 0 h 127"/>
                <a:gd name="T4" fmla="*/ 0 w 84"/>
                <a:gd name="T5" fmla="*/ 119 h 127"/>
                <a:gd name="T6" fmla="*/ 13 w 84"/>
                <a:gd name="T7" fmla="*/ 127 h 127"/>
                <a:gd name="T8" fmla="*/ 84 w 84"/>
                <a:gd name="T9" fmla="*/ 8 h 127"/>
              </a:gdLst>
              <a:ahLst/>
              <a:cxnLst>
                <a:cxn ang="0">
                  <a:pos x="T0" y="T1"/>
                </a:cxn>
                <a:cxn ang="0">
                  <a:pos x="T2" y="T3"/>
                </a:cxn>
                <a:cxn ang="0">
                  <a:pos x="T4" y="T5"/>
                </a:cxn>
                <a:cxn ang="0">
                  <a:pos x="T6" y="T7"/>
                </a:cxn>
                <a:cxn ang="0">
                  <a:pos x="T8" y="T9"/>
                </a:cxn>
              </a:cxnLst>
              <a:rect l="0" t="0" r="r" b="b"/>
              <a:pathLst>
                <a:path w="84" h="127">
                  <a:moveTo>
                    <a:pt x="84" y="8"/>
                  </a:moveTo>
                  <a:lnTo>
                    <a:pt x="72" y="0"/>
                  </a:lnTo>
                  <a:lnTo>
                    <a:pt x="0" y="119"/>
                  </a:lnTo>
                  <a:lnTo>
                    <a:pt x="13" y="127"/>
                  </a:lnTo>
                  <a:lnTo>
                    <a:pt x="84" y="8"/>
                  </a:lnTo>
                  <a:close/>
                </a:path>
              </a:pathLst>
            </a:custGeom>
            <a:grpFill/>
            <a:ln>
              <a:noFill/>
            </a:ln>
            <a:extLst/>
          </p:spPr>
          <p:txBody>
            <a:bodyPr lIns="91464" tIns="45732" rIns="91464" bIns="45732"/>
            <a:lstStyle/>
            <a:p>
              <a:pPr>
                <a:defRPr/>
              </a:pPr>
              <a:endParaRPr lang="en-US" sz="2401"/>
            </a:p>
          </p:txBody>
        </p:sp>
        <p:sp>
          <p:nvSpPr>
            <p:cNvPr id="168" name="Freeform 23">
              <a:extLst>
                <a:ext uri="{FF2B5EF4-FFF2-40B4-BE49-F238E27FC236}"/>
              </a:extLst>
            </p:cNvPr>
            <p:cNvSpPr>
              <a:spLocks/>
            </p:cNvSpPr>
            <p:nvPr/>
          </p:nvSpPr>
          <p:spPr bwMode="auto">
            <a:xfrm>
              <a:off x="5961063" y="263525"/>
              <a:ext cx="98425" cy="214313"/>
            </a:xfrm>
            <a:custGeom>
              <a:avLst/>
              <a:gdLst>
                <a:gd name="T0" fmla="*/ 62 w 62"/>
                <a:gd name="T1" fmla="*/ 5 h 135"/>
                <a:gd name="T2" fmla="*/ 48 w 62"/>
                <a:gd name="T3" fmla="*/ 0 h 135"/>
                <a:gd name="T4" fmla="*/ 0 w 62"/>
                <a:gd name="T5" fmla="*/ 130 h 135"/>
                <a:gd name="T6" fmla="*/ 13 w 62"/>
                <a:gd name="T7" fmla="*/ 135 h 135"/>
                <a:gd name="T8" fmla="*/ 62 w 62"/>
                <a:gd name="T9" fmla="*/ 5 h 135"/>
              </a:gdLst>
              <a:ahLst/>
              <a:cxnLst>
                <a:cxn ang="0">
                  <a:pos x="T0" y="T1"/>
                </a:cxn>
                <a:cxn ang="0">
                  <a:pos x="T2" y="T3"/>
                </a:cxn>
                <a:cxn ang="0">
                  <a:pos x="T4" y="T5"/>
                </a:cxn>
                <a:cxn ang="0">
                  <a:pos x="T6" y="T7"/>
                </a:cxn>
                <a:cxn ang="0">
                  <a:pos x="T8" y="T9"/>
                </a:cxn>
              </a:cxnLst>
              <a:rect l="0" t="0" r="r" b="b"/>
              <a:pathLst>
                <a:path w="62" h="135">
                  <a:moveTo>
                    <a:pt x="62" y="5"/>
                  </a:moveTo>
                  <a:lnTo>
                    <a:pt x="48" y="0"/>
                  </a:lnTo>
                  <a:lnTo>
                    <a:pt x="0" y="130"/>
                  </a:lnTo>
                  <a:lnTo>
                    <a:pt x="13" y="135"/>
                  </a:lnTo>
                  <a:lnTo>
                    <a:pt x="62" y="5"/>
                  </a:lnTo>
                  <a:close/>
                </a:path>
              </a:pathLst>
            </a:custGeom>
            <a:grpFill/>
            <a:ln>
              <a:noFill/>
            </a:ln>
            <a:extLst/>
          </p:spPr>
          <p:txBody>
            <a:bodyPr lIns="91464" tIns="45732" rIns="91464" bIns="45732"/>
            <a:lstStyle/>
            <a:p>
              <a:pPr>
                <a:defRPr/>
              </a:pPr>
              <a:endParaRPr lang="en-US" sz="2401"/>
            </a:p>
          </p:txBody>
        </p:sp>
        <p:sp>
          <p:nvSpPr>
            <p:cNvPr id="169" name="Freeform 24">
              <a:extLst>
                <a:ext uri="{FF2B5EF4-FFF2-40B4-BE49-F238E27FC236}"/>
              </a:extLst>
            </p:cNvPr>
            <p:cNvSpPr>
              <a:spLocks/>
            </p:cNvSpPr>
            <p:nvPr/>
          </p:nvSpPr>
          <p:spPr bwMode="auto">
            <a:xfrm>
              <a:off x="5621338" y="147638"/>
              <a:ext cx="79375" cy="219075"/>
            </a:xfrm>
            <a:custGeom>
              <a:avLst/>
              <a:gdLst>
                <a:gd name="T0" fmla="*/ 50 w 50"/>
                <a:gd name="T1" fmla="*/ 3 h 138"/>
                <a:gd name="T2" fmla="*/ 37 w 50"/>
                <a:gd name="T3" fmla="*/ 0 h 138"/>
                <a:gd name="T4" fmla="*/ 0 w 50"/>
                <a:gd name="T5" fmla="*/ 134 h 138"/>
                <a:gd name="T6" fmla="*/ 14 w 50"/>
                <a:gd name="T7" fmla="*/ 138 h 138"/>
                <a:gd name="T8" fmla="*/ 50 w 50"/>
                <a:gd name="T9" fmla="*/ 3 h 138"/>
              </a:gdLst>
              <a:ahLst/>
              <a:cxnLst>
                <a:cxn ang="0">
                  <a:pos x="T0" y="T1"/>
                </a:cxn>
                <a:cxn ang="0">
                  <a:pos x="T2" y="T3"/>
                </a:cxn>
                <a:cxn ang="0">
                  <a:pos x="T4" y="T5"/>
                </a:cxn>
                <a:cxn ang="0">
                  <a:pos x="T6" y="T7"/>
                </a:cxn>
                <a:cxn ang="0">
                  <a:pos x="T8" y="T9"/>
                </a:cxn>
              </a:cxnLst>
              <a:rect l="0" t="0" r="r" b="b"/>
              <a:pathLst>
                <a:path w="50" h="138">
                  <a:moveTo>
                    <a:pt x="50" y="3"/>
                  </a:moveTo>
                  <a:lnTo>
                    <a:pt x="37" y="0"/>
                  </a:lnTo>
                  <a:lnTo>
                    <a:pt x="0" y="134"/>
                  </a:lnTo>
                  <a:lnTo>
                    <a:pt x="14" y="138"/>
                  </a:lnTo>
                  <a:lnTo>
                    <a:pt x="50" y="3"/>
                  </a:lnTo>
                  <a:close/>
                </a:path>
              </a:pathLst>
            </a:custGeom>
            <a:grpFill/>
            <a:ln>
              <a:noFill/>
            </a:ln>
            <a:extLst/>
          </p:spPr>
          <p:txBody>
            <a:bodyPr lIns="91464" tIns="45732" rIns="91464" bIns="45732"/>
            <a:lstStyle/>
            <a:p>
              <a:pPr>
                <a:defRPr/>
              </a:pPr>
              <a:endParaRPr lang="en-US" sz="2401"/>
            </a:p>
          </p:txBody>
        </p:sp>
        <p:sp>
          <p:nvSpPr>
            <p:cNvPr id="170" name="Freeform 25">
              <a:extLst>
                <a:ext uri="{FF2B5EF4-FFF2-40B4-BE49-F238E27FC236}"/>
              </a:extLst>
            </p:cNvPr>
            <p:cNvSpPr>
              <a:spLocks/>
            </p:cNvSpPr>
            <p:nvPr/>
          </p:nvSpPr>
          <p:spPr bwMode="auto">
            <a:xfrm>
              <a:off x="5272088" y="63500"/>
              <a:ext cx="61913" cy="222250"/>
            </a:xfrm>
            <a:custGeom>
              <a:avLst/>
              <a:gdLst>
                <a:gd name="T0" fmla="*/ 39 w 39"/>
                <a:gd name="T1" fmla="*/ 3 h 140"/>
                <a:gd name="T2" fmla="*/ 25 w 39"/>
                <a:gd name="T3" fmla="*/ 0 h 140"/>
                <a:gd name="T4" fmla="*/ 0 w 39"/>
                <a:gd name="T5" fmla="*/ 138 h 140"/>
                <a:gd name="T6" fmla="*/ 14 w 39"/>
                <a:gd name="T7" fmla="*/ 140 h 140"/>
                <a:gd name="T8" fmla="*/ 39 w 39"/>
                <a:gd name="T9" fmla="*/ 3 h 140"/>
              </a:gdLst>
              <a:ahLst/>
              <a:cxnLst>
                <a:cxn ang="0">
                  <a:pos x="T0" y="T1"/>
                </a:cxn>
                <a:cxn ang="0">
                  <a:pos x="T2" y="T3"/>
                </a:cxn>
                <a:cxn ang="0">
                  <a:pos x="T4" y="T5"/>
                </a:cxn>
                <a:cxn ang="0">
                  <a:pos x="T6" y="T7"/>
                </a:cxn>
                <a:cxn ang="0">
                  <a:pos x="T8" y="T9"/>
                </a:cxn>
              </a:cxnLst>
              <a:rect l="0" t="0" r="r" b="b"/>
              <a:pathLst>
                <a:path w="39" h="140">
                  <a:moveTo>
                    <a:pt x="39" y="3"/>
                  </a:moveTo>
                  <a:lnTo>
                    <a:pt x="25" y="0"/>
                  </a:lnTo>
                  <a:lnTo>
                    <a:pt x="0" y="138"/>
                  </a:lnTo>
                  <a:lnTo>
                    <a:pt x="14" y="140"/>
                  </a:lnTo>
                  <a:lnTo>
                    <a:pt x="39" y="3"/>
                  </a:lnTo>
                  <a:close/>
                </a:path>
              </a:pathLst>
            </a:custGeom>
            <a:grpFill/>
            <a:ln>
              <a:noFill/>
            </a:ln>
            <a:extLst/>
          </p:spPr>
          <p:txBody>
            <a:bodyPr lIns="91464" tIns="45732" rIns="91464" bIns="45732"/>
            <a:lstStyle/>
            <a:p>
              <a:pPr>
                <a:defRPr/>
              </a:pPr>
              <a:endParaRPr lang="en-US" sz="2401"/>
            </a:p>
          </p:txBody>
        </p:sp>
        <p:sp>
          <p:nvSpPr>
            <p:cNvPr id="171" name="Freeform 26">
              <a:extLst>
                <a:ext uri="{FF2B5EF4-FFF2-40B4-BE49-F238E27FC236}"/>
              </a:extLst>
            </p:cNvPr>
            <p:cNvSpPr>
              <a:spLocks/>
            </p:cNvSpPr>
            <p:nvPr/>
          </p:nvSpPr>
          <p:spPr bwMode="auto">
            <a:xfrm>
              <a:off x="4916488" y="14288"/>
              <a:ext cx="44450" cy="222250"/>
            </a:xfrm>
            <a:custGeom>
              <a:avLst/>
              <a:gdLst>
                <a:gd name="T0" fmla="*/ 28 w 28"/>
                <a:gd name="T1" fmla="*/ 2 h 140"/>
                <a:gd name="T2" fmla="*/ 13 w 28"/>
                <a:gd name="T3" fmla="*/ 0 h 140"/>
                <a:gd name="T4" fmla="*/ 0 w 28"/>
                <a:gd name="T5" fmla="*/ 140 h 140"/>
                <a:gd name="T6" fmla="*/ 14 w 28"/>
                <a:gd name="T7" fmla="*/ 140 h 140"/>
                <a:gd name="T8" fmla="*/ 28 w 28"/>
                <a:gd name="T9" fmla="*/ 2 h 140"/>
              </a:gdLst>
              <a:ahLst/>
              <a:cxnLst>
                <a:cxn ang="0">
                  <a:pos x="T0" y="T1"/>
                </a:cxn>
                <a:cxn ang="0">
                  <a:pos x="T2" y="T3"/>
                </a:cxn>
                <a:cxn ang="0">
                  <a:pos x="T4" y="T5"/>
                </a:cxn>
                <a:cxn ang="0">
                  <a:pos x="T6" y="T7"/>
                </a:cxn>
                <a:cxn ang="0">
                  <a:pos x="T8" y="T9"/>
                </a:cxn>
              </a:cxnLst>
              <a:rect l="0" t="0" r="r" b="b"/>
              <a:pathLst>
                <a:path w="28" h="140">
                  <a:moveTo>
                    <a:pt x="28" y="2"/>
                  </a:moveTo>
                  <a:lnTo>
                    <a:pt x="13" y="0"/>
                  </a:lnTo>
                  <a:lnTo>
                    <a:pt x="0" y="140"/>
                  </a:lnTo>
                  <a:lnTo>
                    <a:pt x="14" y="140"/>
                  </a:lnTo>
                  <a:lnTo>
                    <a:pt x="28" y="2"/>
                  </a:lnTo>
                  <a:close/>
                </a:path>
              </a:pathLst>
            </a:custGeom>
            <a:grpFill/>
            <a:ln>
              <a:noFill/>
            </a:ln>
            <a:extLst/>
          </p:spPr>
          <p:txBody>
            <a:bodyPr lIns="91464" tIns="45732" rIns="91464" bIns="45732"/>
            <a:lstStyle/>
            <a:p>
              <a:pPr>
                <a:defRPr/>
              </a:pPr>
              <a:endParaRPr lang="en-US" sz="2401"/>
            </a:p>
          </p:txBody>
        </p:sp>
        <p:sp>
          <p:nvSpPr>
            <p:cNvPr id="172" name="Rectangle 27">
              <a:extLst>
                <a:ext uri="{FF2B5EF4-FFF2-40B4-BE49-F238E27FC236}"/>
              </a:extLst>
            </p:cNvPr>
            <p:cNvSpPr>
              <a:spLocks noChangeArrowheads="1"/>
            </p:cNvSpPr>
            <p:nvPr/>
          </p:nvSpPr>
          <p:spPr bwMode="auto">
            <a:xfrm>
              <a:off x="4559301" y="0"/>
              <a:ext cx="25400" cy="219075"/>
            </a:xfrm>
            <a:prstGeom prst="rect">
              <a:avLst/>
            </a:prstGeom>
            <a:grpFill/>
            <a:ln>
              <a:noFill/>
            </a:ln>
            <a:extLst/>
          </p:spPr>
          <p:txBody>
            <a:bodyPr lIns="91464" tIns="45732" rIns="91464" bIns="45732"/>
            <a:lstStyle/>
            <a:p>
              <a:pPr>
                <a:defRPr/>
              </a:pPr>
              <a:endParaRPr lang="en-US" sz="2401"/>
            </a:p>
          </p:txBody>
        </p:sp>
        <p:sp>
          <p:nvSpPr>
            <p:cNvPr id="173" name="Freeform 28">
              <a:extLst>
                <a:ext uri="{FF2B5EF4-FFF2-40B4-BE49-F238E27FC236}"/>
              </a:extLst>
            </p:cNvPr>
            <p:cNvSpPr>
              <a:spLocks/>
            </p:cNvSpPr>
            <p:nvPr/>
          </p:nvSpPr>
          <p:spPr bwMode="auto">
            <a:xfrm>
              <a:off x="4183063" y="14288"/>
              <a:ext cx="44450" cy="222250"/>
            </a:xfrm>
            <a:custGeom>
              <a:avLst/>
              <a:gdLst>
                <a:gd name="T0" fmla="*/ 28 w 28"/>
                <a:gd name="T1" fmla="*/ 140 h 140"/>
                <a:gd name="T2" fmla="*/ 15 w 28"/>
                <a:gd name="T3" fmla="*/ 0 h 140"/>
                <a:gd name="T4" fmla="*/ 0 w 28"/>
                <a:gd name="T5" fmla="*/ 2 h 140"/>
                <a:gd name="T6" fmla="*/ 12 w 28"/>
                <a:gd name="T7" fmla="*/ 140 h 140"/>
                <a:gd name="T8" fmla="*/ 28 w 28"/>
                <a:gd name="T9" fmla="*/ 140 h 140"/>
              </a:gdLst>
              <a:ahLst/>
              <a:cxnLst>
                <a:cxn ang="0">
                  <a:pos x="T0" y="T1"/>
                </a:cxn>
                <a:cxn ang="0">
                  <a:pos x="T2" y="T3"/>
                </a:cxn>
                <a:cxn ang="0">
                  <a:pos x="T4" y="T5"/>
                </a:cxn>
                <a:cxn ang="0">
                  <a:pos x="T6" y="T7"/>
                </a:cxn>
                <a:cxn ang="0">
                  <a:pos x="T8" y="T9"/>
                </a:cxn>
              </a:cxnLst>
              <a:rect l="0" t="0" r="r" b="b"/>
              <a:pathLst>
                <a:path w="28" h="140">
                  <a:moveTo>
                    <a:pt x="28" y="140"/>
                  </a:moveTo>
                  <a:lnTo>
                    <a:pt x="15" y="0"/>
                  </a:lnTo>
                  <a:lnTo>
                    <a:pt x="0" y="2"/>
                  </a:lnTo>
                  <a:lnTo>
                    <a:pt x="12" y="140"/>
                  </a:lnTo>
                  <a:lnTo>
                    <a:pt x="28" y="140"/>
                  </a:lnTo>
                  <a:close/>
                </a:path>
              </a:pathLst>
            </a:custGeom>
            <a:grpFill/>
            <a:ln>
              <a:noFill/>
            </a:ln>
            <a:extLst/>
          </p:spPr>
          <p:txBody>
            <a:bodyPr lIns="91464" tIns="45732" rIns="91464" bIns="45732"/>
            <a:lstStyle/>
            <a:p>
              <a:pPr>
                <a:defRPr/>
              </a:pPr>
              <a:endParaRPr lang="en-US" sz="2401"/>
            </a:p>
          </p:txBody>
        </p:sp>
        <p:sp>
          <p:nvSpPr>
            <p:cNvPr id="174" name="Freeform 29">
              <a:extLst>
                <a:ext uri="{FF2B5EF4-FFF2-40B4-BE49-F238E27FC236}"/>
              </a:extLst>
            </p:cNvPr>
            <p:cNvSpPr>
              <a:spLocks/>
            </p:cNvSpPr>
            <p:nvPr/>
          </p:nvSpPr>
          <p:spPr bwMode="auto">
            <a:xfrm>
              <a:off x="3810001" y="63500"/>
              <a:ext cx="61913" cy="222250"/>
            </a:xfrm>
            <a:custGeom>
              <a:avLst/>
              <a:gdLst>
                <a:gd name="T0" fmla="*/ 39 w 39"/>
                <a:gd name="T1" fmla="*/ 138 h 140"/>
                <a:gd name="T2" fmla="*/ 14 w 39"/>
                <a:gd name="T3" fmla="*/ 0 h 140"/>
                <a:gd name="T4" fmla="*/ 0 w 39"/>
                <a:gd name="T5" fmla="*/ 3 h 140"/>
                <a:gd name="T6" fmla="*/ 25 w 39"/>
                <a:gd name="T7" fmla="*/ 140 h 140"/>
                <a:gd name="T8" fmla="*/ 39 w 39"/>
                <a:gd name="T9" fmla="*/ 138 h 140"/>
              </a:gdLst>
              <a:ahLst/>
              <a:cxnLst>
                <a:cxn ang="0">
                  <a:pos x="T0" y="T1"/>
                </a:cxn>
                <a:cxn ang="0">
                  <a:pos x="T2" y="T3"/>
                </a:cxn>
                <a:cxn ang="0">
                  <a:pos x="T4" y="T5"/>
                </a:cxn>
                <a:cxn ang="0">
                  <a:pos x="T6" y="T7"/>
                </a:cxn>
                <a:cxn ang="0">
                  <a:pos x="T8" y="T9"/>
                </a:cxn>
              </a:cxnLst>
              <a:rect l="0" t="0" r="r" b="b"/>
              <a:pathLst>
                <a:path w="39" h="140">
                  <a:moveTo>
                    <a:pt x="39" y="138"/>
                  </a:moveTo>
                  <a:lnTo>
                    <a:pt x="14" y="0"/>
                  </a:lnTo>
                  <a:lnTo>
                    <a:pt x="0" y="3"/>
                  </a:lnTo>
                  <a:lnTo>
                    <a:pt x="25" y="140"/>
                  </a:lnTo>
                  <a:lnTo>
                    <a:pt x="39" y="138"/>
                  </a:lnTo>
                  <a:close/>
                </a:path>
              </a:pathLst>
            </a:custGeom>
            <a:grpFill/>
            <a:ln>
              <a:noFill/>
            </a:ln>
            <a:extLst/>
          </p:spPr>
          <p:txBody>
            <a:bodyPr lIns="91464" tIns="45732" rIns="91464" bIns="45732"/>
            <a:lstStyle/>
            <a:p>
              <a:pPr>
                <a:defRPr/>
              </a:pPr>
              <a:endParaRPr lang="en-US" sz="2401"/>
            </a:p>
          </p:txBody>
        </p:sp>
        <p:sp>
          <p:nvSpPr>
            <p:cNvPr id="175" name="Freeform 30">
              <a:extLst>
                <a:ext uri="{FF2B5EF4-FFF2-40B4-BE49-F238E27FC236}"/>
              </a:extLst>
            </p:cNvPr>
            <p:cNvSpPr>
              <a:spLocks/>
            </p:cNvSpPr>
            <p:nvPr/>
          </p:nvSpPr>
          <p:spPr bwMode="auto">
            <a:xfrm>
              <a:off x="3443288" y="147638"/>
              <a:ext cx="79375" cy="219075"/>
            </a:xfrm>
            <a:custGeom>
              <a:avLst/>
              <a:gdLst>
                <a:gd name="T0" fmla="*/ 50 w 50"/>
                <a:gd name="T1" fmla="*/ 134 h 138"/>
                <a:gd name="T2" fmla="*/ 13 w 50"/>
                <a:gd name="T3" fmla="*/ 0 h 138"/>
                <a:gd name="T4" fmla="*/ 0 w 50"/>
                <a:gd name="T5" fmla="*/ 3 h 138"/>
                <a:gd name="T6" fmla="*/ 36 w 50"/>
                <a:gd name="T7" fmla="*/ 138 h 138"/>
                <a:gd name="T8" fmla="*/ 50 w 50"/>
                <a:gd name="T9" fmla="*/ 134 h 138"/>
              </a:gdLst>
              <a:ahLst/>
              <a:cxnLst>
                <a:cxn ang="0">
                  <a:pos x="T0" y="T1"/>
                </a:cxn>
                <a:cxn ang="0">
                  <a:pos x="T2" y="T3"/>
                </a:cxn>
                <a:cxn ang="0">
                  <a:pos x="T4" y="T5"/>
                </a:cxn>
                <a:cxn ang="0">
                  <a:pos x="T6" y="T7"/>
                </a:cxn>
                <a:cxn ang="0">
                  <a:pos x="T8" y="T9"/>
                </a:cxn>
              </a:cxnLst>
              <a:rect l="0" t="0" r="r" b="b"/>
              <a:pathLst>
                <a:path w="50" h="138">
                  <a:moveTo>
                    <a:pt x="50" y="134"/>
                  </a:moveTo>
                  <a:lnTo>
                    <a:pt x="13" y="0"/>
                  </a:lnTo>
                  <a:lnTo>
                    <a:pt x="0" y="3"/>
                  </a:lnTo>
                  <a:lnTo>
                    <a:pt x="36" y="138"/>
                  </a:lnTo>
                  <a:lnTo>
                    <a:pt x="50" y="134"/>
                  </a:lnTo>
                  <a:close/>
                </a:path>
              </a:pathLst>
            </a:custGeom>
            <a:grpFill/>
            <a:ln>
              <a:noFill/>
            </a:ln>
            <a:extLst/>
          </p:spPr>
          <p:txBody>
            <a:bodyPr lIns="91464" tIns="45732" rIns="91464" bIns="45732"/>
            <a:lstStyle/>
            <a:p>
              <a:pPr>
                <a:defRPr/>
              </a:pPr>
              <a:endParaRPr lang="en-US" sz="2401"/>
            </a:p>
          </p:txBody>
        </p:sp>
        <p:sp>
          <p:nvSpPr>
            <p:cNvPr id="176" name="Freeform 31">
              <a:extLst>
                <a:ext uri="{FF2B5EF4-FFF2-40B4-BE49-F238E27FC236}"/>
              </a:extLst>
            </p:cNvPr>
            <p:cNvSpPr>
              <a:spLocks/>
            </p:cNvSpPr>
            <p:nvPr/>
          </p:nvSpPr>
          <p:spPr bwMode="auto">
            <a:xfrm>
              <a:off x="3084513" y="263525"/>
              <a:ext cx="98425" cy="214313"/>
            </a:xfrm>
            <a:custGeom>
              <a:avLst/>
              <a:gdLst>
                <a:gd name="T0" fmla="*/ 62 w 62"/>
                <a:gd name="T1" fmla="*/ 130 h 135"/>
                <a:gd name="T2" fmla="*/ 14 w 62"/>
                <a:gd name="T3" fmla="*/ 0 h 135"/>
                <a:gd name="T4" fmla="*/ 0 w 62"/>
                <a:gd name="T5" fmla="*/ 5 h 135"/>
                <a:gd name="T6" fmla="*/ 49 w 62"/>
                <a:gd name="T7" fmla="*/ 135 h 135"/>
                <a:gd name="T8" fmla="*/ 62 w 62"/>
                <a:gd name="T9" fmla="*/ 130 h 135"/>
              </a:gdLst>
              <a:ahLst/>
              <a:cxnLst>
                <a:cxn ang="0">
                  <a:pos x="T0" y="T1"/>
                </a:cxn>
                <a:cxn ang="0">
                  <a:pos x="T2" y="T3"/>
                </a:cxn>
                <a:cxn ang="0">
                  <a:pos x="T4" y="T5"/>
                </a:cxn>
                <a:cxn ang="0">
                  <a:pos x="T6" y="T7"/>
                </a:cxn>
                <a:cxn ang="0">
                  <a:pos x="T8" y="T9"/>
                </a:cxn>
              </a:cxnLst>
              <a:rect l="0" t="0" r="r" b="b"/>
              <a:pathLst>
                <a:path w="62" h="135">
                  <a:moveTo>
                    <a:pt x="62" y="130"/>
                  </a:moveTo>
                  <a:lnTo>
                    <a:pt x="14" y="0"/>
                  </a:lnTo>
                  <a:lnTo>
                    <a:pt x="0" y="5"/>
                  </a:lnTo>
                  <a:lnTo>
                    <a:pt x="49" y="135"/>
                  </a:lnTo>
                  <a:lnTo>
                    <a:pt x="62" y="130"/>
                  </a:lnTo>
                  <a:close/>
                </a:path>
              </a:pathLst>
            </a:custGeom>
            <a:grpFill/>
            <a:ln>
              <a:noFill/>
            </a:ln>
            <a:extLst/>
          </p:spPr>
          <p:txBody>
            <a:bodyPr lIns="91464" tIns="45732" rIns="91464" bIns="45732"/>
            <a:lstStyle/>
            <a:p>
              <a:pPr>
                <a:defRPr/>
              </a:pPr>
              <a:endParaRPr lang="en-US" sz="2401"/>
            </a:p>
          </p:txBody>
        </p:sp>
        <p:sp>
          <p:nvSpPr>
            <p:cNvPr id="177" name="Freeform 32">
              <a:extLst>
                <a:ext uri="{FF2B5EF4-FFF2-40B4-BE49-F238E27FC236}"/>
              </a:extLst>
            </p:cNvPr>
            <p:cNvSpPr>
              <a:spLocks/>
            </p:cNvSpPr>
            <p:nvPr/>
          </p:nvSpPr>
          <p:spPr bwMode="auto">
            <a:xfrm>
              <a:off x="2406651" y="588963"/>
              <a:ext cx="133350" cy="201613"/>
            </a:xfrm>
            <a:custGeom>
              <a:avLst/>
              <a:gdLst>
                <a:gd name="T0" fmla="*/ 84 w 84"/>
                <a:gd name="T1" fmla="*/ 119 h 127"/>
                <a:gd name="T2" fmla="*/ 12 w 84"/>
                <a:gd name="T3" fmla="*/ 0 h 127"/>
                <a:gd name="T4" fmla="*/ 0 w 84"/>
                <a:gd name="T5" fmla="*/ 8 h 127"/>
                <a:gd name="T6" fmla="*/ 71 w 84"/>
                <a:gd name="T7" fmla="*/ 127 h 127"/>
                <a:gd name="T8" fmla="*/ 84 w 84"/>
                <a:gd name="T9" fmla="*/ 119 h 127"/>
              </a:gdLst>
              <a:ahLst/>
              <a:cxnLst>
                <a:cxn ang="0">
                  <a:pos x="T0" y="T1"/>
                </a:cxn>
                <a:cxn ang="0">
                  <a:pos x="T2" y="T3"/>
                </a:cxn>
                <a:cxn ang="0">
                  <a:pos x="T4" y="T5"/>
                </a:cxn>
                <a:cxn ang="0">
                  <a:pos x="T6" y="T7"/>
                </a:cxn>
                <a:cxn ang="0">
                  <a:pos x="T8" y="T9"/>
                </a:cxn>
              </a:cxnLst>
              <a:rect l="0" t="0" r="r" b="b"/>
              <a:pathLst>
                <a:path w="84" h="127">
                  <a:moveTo>
                    <a:pt x="84" y="119"/>
                  </a:moveTo>
                  <a:lnTo>
                    <a:pt x="12" y="0"/>
                  </a:lnTo>
                  <a:lnTo>
                    <a:pt x="0" y="8"/>
                  </a:lnTo>
                  <a:lnTo>
                    <a:pt x="71" y="127"/>
                  </a:lnTo>
                  <a:lnTo>
                    <a:pt x="84" y="119"/>
                  </a:lnTo>
                  <a:close/>
                </a:path>
              </a:pathLst>
            </a:custGeom>
            <a:grpFill/>
            <a:ln>
              <a:noFill/>
            </a:ln>
            <a:extLst/>
          </p:spPr>
          <p:txBody>
            <a:bodyPr lIns="91464" tIns="45732" rIns="91464" bIns="45732"/>
            <a:lstStyle/>
            <a:p>
              <a:pPr>
                <a:defRPr/>
              </a:pPr>
              <a:endParaRPr lang="en-US" sz="2401"/>
            </a:p>
          </p:txBody>
        </p:sp>
        <p:sp>
          <p:nvSpPr>
            <p:cNvPr id="178" name="Freeform 33">
              <a:extLst>
                <a:ext uri="{FF2B5EF4-FFF2-40B4-BE49-F238E27FC236}"/>
              </a:extLst>
            </p:cNvPr>
            <p:cNvSpPr>
              <a:spLocks/>
            </p:cNvSpPr>
            <p:nvPr/>
          </p:nvSpPr>
          <p:spPr bwMode="auto">
            <a:xfrm>
              <a:off x="2090738" y="795338"/>
              <a:ext cx="147638" cy="192088"/>
            </a:xfrm>
            <a:custGeom>
              <a:avLst/>
              <a:gdLst>
                <a:gd name="T0" fmla="*/ 93 w 93"/>
                <a:gd name="T1" fmla="*/ 112 h 121"/>
                <a:gd name="T2" fmla="*/ 13 w 93"/>
                <a:gd name="T3" fmla="*/ 0 h 121"/>
                <a:gd name="T4" fmla="*/ 0 w 93"/>
                <a:gd name="T5" fmla="*/ 8 h 121"/>
                <a:gd name="T6" fmla="*/ 83 w 93"/>
                <a:gd name="T7" fmla="*/ 121 h 121"/>
                <a:gd name="T8" fmla="*/ 93 w 93"/>
                <a:gd name="T9" fmla="*/ 112 h 121"/>
              </a:gdLst>
              <a:ahLst/>
              <a:cxnLst>
                <a:cxn ang="0">
                  <a:pos x="T0" y="T1"/>
                </a:cxn>
                <a:cxn ang="0">
                  <a:pos x="T2" y="T3"/>
                </a:cxn>
                <a:cxn ang="0">
                  <a:pos x="T4" y="T5"/>
                </a:cxn>
                <a:cxn ang="0">
                  <a:pos x="T6" y="T7"/>
                </a:cxn>
                <a:cxn ang="0">
                  <a:pos x="T8" y="T9"/>
                </a:cxn>
              </a:cxnLst>
              <a:rect l="0" t="0" r="r" b="b"/>
              <a:pathLst>
                <a:path w="93" h="121">
                  <a:moveTo>
                    <a:pt x="93" y="112"/>
                  </a:moveTo>
                  <a:lnTo>
                    <a:pt x="13" y="0"/>
                  </a:lnTo>
                  <a:lnTo>
                    <a:pt x="0" y="8"/>
                  </a:lnTo>
                  <a:lnTo>
                    <a:pt x="83" y="121"/>
                  </a:lnTo>
                  <a:lnTo>
                    <a:pt x="93" y="112"/>
                  </a:lnTo>
                  <a:close/>
                </a:path>
              </a:pathLst>
            </a:custGeom>
            <a:grpFill/>
            <a:ln>
              <a:noFill/>
            </a:ln>
            <a:extLst/>
          </p:spPr>
          <p:txBody>
            <a:bodyPr lIns="91464" tIns="45732" rIns="91464" bIns="45732"/>
            <a:lstStyle/>
            <a:p>
              <a:pPr>
                <a:defRPr/>
              </a:pPr>
              <a:endParaRPr lang="en-US" sz="2401"/>
            </a:p>
          </p:txBody>
        </p:sp>
        <p:sp>
          <p:nvSpPr>
            <p:cNvPr id="179" name="Freeform 34">
              <a:extLst>
                <a:ext uri="{FF2B5EF4-FFF2-40B4-BE49-F238E27FC236}"/>
              </a:extLst>
            </p:cNvPr>
            <p:cNvSpPr>
              <a:spLocks/>
            </p:cNvSpPr>
            <p:nvPr/>
          </p:nvSpPr>
          <p:spPr bwMode="auto">
            <a:xfrm>
              <a:off x="1798638" y="1030288"/>
              <a:ext cx="161925" cy="180975"/>
            </a:xfrm>
            <a:custGeom>
              <a:avLst/>
              <a:gdLst>
                <a:gd name="T0" fmla="*/ 102 w 102"/>
                <a:gd name="T1" fmla="*/ 105 h 114"/>
                <a:gd name="T2" fmla="*/ 10 w 102"/>
                <a:gd name="T3" fmla="*/ 0 h 114"/>
                <a:gd name="T4" fmla="*/ 0 w 102"/>
                <a:gd name="T5" fmla="*/ 9 h 114"/>
                <a:gd name="T6" fmla="*/ 91 w 102"/>
                <a:gd name="T7" fmla="*/ 114 h 114"/>
                <a:gd name="T8" fmla="*/ 102 w 102"/>
                <a:gd name="T9" fmla="*/ 105 h 114"/>
              </a:gdLst>
              <a:ahLst/>
              <a:cxnLst>
                <a:cxn ang="0">
                  <a:pos x="T0" y="T1"/>
                </a:cxn>
                <a:cxn ang="0">
                  <a:pos x="T2" y="T3"/>
                </a:cxn>
                <a:cxn ang="0">
                  <a:pos x="T4" y="T5"/>
                </a:cxn>
                <a:cxn ang="0">
                  <a:pos x="T6" y="T7"/>
                </a:cxn>
                <a:cxn ang="0">
                  <a:pos x="T8" y="T9"/>
                </a:cxn>
              </a:cxnLst>
              <a:rect l="0" t="0" r="r" b="b"/>
              <a:pathLst>
                <a:path w="102" h="114">
                  <a:moveTo>
                    <a:pt x="102" y="105"/>
                  </a:moveTo>
                  <a:lnTo>
                    <a:pt x="10" y="0"/>
                  </a:lnTo>
                  <a:lnTo>
                    <a:pt x="0" y="9"/>
                  </a:lnTo>
                  <a:lnTo>
                    <a:pt x="91" y="114"/>
                  </a:lnTo>
                  <a:lnTo>
                    <a:pt x="102" y="105"/>
                  </a:lnTo>
                  <a:close/>
                </a:path>
              </a:pathLst>
            </a:custGeom>
            <a:grpFill/>
            <a:ln>
              <a:noFill/>
            </a:ln>
            <a:extLst/>
          </p:spPr>
          <p:txBody>
            <a:bodyPr lIns="91464" tIns="45732" rIns="91464" bIns="45732"/>
            <a:lstStyle/>
            <a:p>
              <a:pPr>
                <a:defRPr/>
              </a:pPr>
              <a:endParaRPr lang="en-US" sz="2401"/>
            </a:p>
          </p:txBody>
        </p:sp>
        <p:sp>
          <p:nvSpPr>
            <p:cNvPr id="180" name="Freeform 35">
              <a:extLst>
                <a:ext uri="{FF2B5EF4-FFF2-40B4-BE49-F238E27FC236}"/>
              </a:extLst>
            </p:cNvPr>
            <p:cNvSpPr>
              <a:spLocks/>
            </p:cNvSpPr>
            <p:nvPr/>
          </p:nvSpPr>
          <p:spPr bwMode="auto">
            <a:xfrm>
              <a:off x="1524001" y="1289050"/>
              <a:ext cx="177800" cy="169863"/>
            </a:xfrm>
            <a:custGeom>
              <a:avLst/>
              <a:gdLst>
                <a:gd name="T0" fmla="*/ 112 w 112"/>
                <a:gd name="T1" fmla="*/ 97 h 107"/>
                <a:gd name="T2" fmla="*/ 11 w 112"/>
                <a:gd name="T3" fmla="*/ 0 h 107"/>
                <a:gd name="T4" fmla="*/ 0 w 112"/>
                <a:gd name="T5" fmla="*/ 10 h 107"/>
                <a:gd name="T6" fmla="*/ 101 w 112"/>
                <a:gd name="T7" fmla="*/ 107 h 107"/>
                <a:gd name="T8" fmla="*/ 112 w 112"/>
                <a:gd name="T9" fmla="*/ 97 h 107"/>
              </a:gdLst>
              <a:ahLst/>
              <a:cxnLst>
                <a:cxn ang="0">
                  <a:pos x="T0" y="T1"/>
                </a:cxn>
                <a:cxn ang="0">
                  <a:pos x="T2" y="T3"/>
                </a:cxn>
                <a:cxn ang="0">
                  <a:pos x="T4" y="T5"/>
                </a:cxn>
                <a:cxn ang="0">
                  <a:pos x="T6" y="T7"/>
                </a:cxn>
                <a:cxn ang="0">
                  <a:pos x="T8" y="T9"/>
                </a:cxn>
              </a:cxnLst>
              <a:rect l="0" t="0" r="r" b="b"/>
              <a:pathLst>
                <a:path w="112" h="107">
                  <a:moveTo>
                    <a:pt x="112" y="97"/>
                  </a:moveTo>
                  <a:lnTo>
                    <a:pt x="11" y="0"/>
                  </a:lnTo>
                  <a:lnTo>
                    <a:pt x="0" y="10"/>
                  </a:lnTo>
                  <a:lnTo>
                    <a:pt x="101" y="107"/>
                  </a:lnTo>
                  <a:lnTo>
                    <a:pt x="112" y="97"/>
                  </a:lnTo>
                  <a:close/>
                </a:path>
              </a:pathLst>
            </a:custGeom>
            <a:grpFill/>
            <a:ln>
              <a:noFill/>
            </a:ln>
            <a:extLst/>
          </p:spPr>
          <p:txBody>
            <a:bodyPr lIns="91464" tIns="45732" rIns="91464" bIns="45732"/>
            <a:lstStyle/>
            <a:p>
              <a:pPr>
                <a:defRPr/>
              </a:pPr>
              <a:endParaRPr lang="en-US" sz="2401"/>
            </a:p>
          </p:txBody>
        </p:sp>
        <p:sp>
          <p:nvSpPr>
            <p:cNvPr id="181" name="Freeform 36">
              <a:extLst>
                <a:ext uri="{FF2B5EF4-FFF2-40B4-BE49-F238E27FC236}"/>
              </a:extLst>
            </p:cNvPr>
            <p:cNvSpPr>
              <a:spLocks/>
            </p:cNvSpPr>
            <p:nvPr/>
          </p:nvSpPr>
          <p:spPr bwMode="auto">
            <a:xfrm>
              <a:off x="1277938" y="1574800"/>
              <a:ext cx="187325" cy="153988"/>
            </a:xfrm>
            <a:custGeom>
              <a:avLst/>
              <a:gdLst>
                <a:gd name="T0" fmla="*/ 118 w 118"/>
                <a:gd name="T1" fmla="*/ 86 h 97"/>
                <a:gd name="T2" fmla="*/ 9 w 118"/>
                <a:gd name="T3" fmla="*/ 0 h 97"/>
                <a:gd name="T4" fmla="*/ 0 w 118"/>
                <a:gd name="T5" fmla="*/ 10 h 97"/>
                <a:gd name="T6" fmla="*/ 109 w 118"/>
                <a:gd name="T7" fmla="*/ 97 h 97"/>
                <a:gd name="T8" fmla="*/ 118 w 118"/>
                <a:gd name="T9" fmla="*/ 86 h 97"/>
              </a:gdLst>
              <a:ahLst/>
              <a:cxnLst>
                <a:cxn ang="0">
                  <a:pos x="T0" y="T1"/>
                </a:cxn>
                <a:cxn ang="0">
                  <a:pos x="T2" y="T3"/>
                </a:cxn>
                <a:cxn ang="0">
                  <a:pos x="T4" y="T5"/>
                </a:cxn>
                <a:cxn ang="0">
                  <a:pos x="T6" y="T7"/>
                </a:cxn>
                <a:cxn ang="0">
                  <a:pos x="T8" y="T9"/>
                </a:cxn>
              </a:cxnLst>
              <a:rect l="0" t="0" r="r" b="b"/>
              <a:pathLst>
                <a:path w="118" h="97">
                  <a:moveTo>
                    <a:pt x="118" y="86"/>
                  </a:moveTo>
                  <a:lnTo>
                    <a:pt x="9" y="0"/>
                  </a:lnTo>
                  <a:lnTo>
                    <a:pt x="0" y="10"/>
                  </a:lnTo>
                  <a:lnTo>
                    <a:pt x="109" y="97"/>
                  </a:lnTo>
                  <a:lnTo>
                    <a:pt x="118" y="86"/>
                  </a:lnTo>
                  <a:close/>
                </a:path>
              </a:pathLst>
            </a:custGeom>
            <a:grpFill/>
            <a:ln>
              <a:noFill/>
            </a:ln>
            <a:extLst/>
          </p:spPr>
          <p:txBody>
            <a:bodyPr lIns="91464" tIns="45732" rIns="91464" bIns="45732"/>
            <a:lstStyle/>
            <a:p>
              <a:pPr>
                <a:defRPr/>
              </a:pPr>
              <a:endParaRPr lang="en-US" sz="2401"/>
            </a:p>
          </p:txBody>
        </p:sp>
        <p:sp>
          <p:nvSpPr>
            <p:cNvPr id="182" name="Freeform 37">
              <a:extLst>
                <a:ext uri="{FF2B5EF4-FFF2-40B4-BE49-F238E27FC236}"/>
              </a:extLst>
            </p:cNvPr>
            <p:cNvSpPr>
              <a:spLocks/>
            </p:cNvSpPr>
            <p:nvPr/>
          </p:nvSpPr>
          <p:spPr bwMode="auto">
            <a:xfrm>
              <a:off x="1057276" y="1876425"/>
              <a:ext cx="196850" cy="141288"/>
            </a:xfrm>
            <a:custGeom>
              <a:avLst/>
              <a:gdLst>
                <a:gd name="T0" fmla="*/ 124 w 124"/>
                <a:gd name="T1" fmla="*/ 78 h 89"/>
                <a:gd name="T2" fmla="*/ 7 w 124"/>
                <a:gd name="T3" fmla="*/ 0 h 89"/>
                <a:gd name="T4" fmla="*/ 0 w 124"/>
                <a:gd name="T5" fmla="*/ 13 h 89"/>
                <a:gd name="T6" fmla="*/ 116 w 124"/>
                <a:gd name="T7" fmla="*/ 89 h 89"/>
                <a:gd name="T8" fmla="*/ 124 w 124"/>
                <a:gd name="T9" fmla="*/ 78 h 89"/>
              </a:gdLst>
              <a:ahLst/>
              <a:cxnLst>
                <a:cxn ang="0">
                  <a:pos x="T0" y="T1"/>
                </a:cxn>
                <a:cxn ang="0">
                  <a:pos x="T2" y="T3"/>
                </a:cxn>
                <a:cxn ang="0">
                  <a:pos x="T4" y="T5"/>
                </a:cxn>
                <a:cxn ang="0">
                  <a:pos x="T6" y="T7"/>
                </a:cxn>
                <a:cxn ang="0">
                  <a:pos x="T8" y="T9"/>
                </a:cxn>
              </a:cxnLst>
              <a:rect l="0" t="0" r="r" b="b"/>
              <a:pathLst>
                <a:path w="124" h="89">
                  <a:moveTo>
                    <a:pt x="124" y="78"/>
                  </a:moveTo>
                  <a:lnTo>
                    <a:pt x="7" y="0"/>
                  </a:lnTo>
                  <a:lnTo>
                    <a:pt x="0" y="13"/>
                  </a:lnTo>
                  <a:lnTo>
                    <a:pt x="116" y="89"/>
                  </a:lnTo>
                  <a:lnTo>
                    <a:pt x="124" y="78"/>
                  </a:lnTo>
                  <a:close/>
                </a:path>
              </a:pathLst>
            </a:custGeom>
            <a:grpFill/>
            <a:ln>
              <a:noFill/>
            </a:ln>
            <a:extLst/>
          </p:spPr>
          <p:txBody>
            <a:bodyPr lIns="91464" tIns="45732" rIns="91464" bIns="45732"/>
            <a:lstStyle/>
            <a:p>
              <a:pPr>
                <a:defRPr/>
              </a:pPr>
              <a:endParaRPr lang="en-US" sz="2401"/>
            </a:p>
          </p:txBody>
        </p:sp>
        <p:sp>
          <p:nvSpPr>
            <p:cNvPr id="183" name="Freeform 38">
              <a:extLst>
                <a:ext uri="{FF2B5EF4-FFF2-40B4-BE49-F238E27FC236}"/>
              </a:extLst>
            </p:cNvPr>
            <p:cNvSpPr>
              <a:spLocks/>
            </p:cNvSpPr>
            <p:nvPr/>
          </p:nvSpPr>
          <p:spPr bwMode="auto">
            <a:xfrm>
              <a:off x="863601" y="2200275"/>
              <a:ext cx="207963" cy="125413"/>
            </a:xfrm>
            <a:custGeom>
              <a:avLst/>
              <a:gdLst>
                <a:gd name="T0" fmla="*/ 131 w 131"/>
                <a:gd name="T1" fmla="*/ 66 h 79"/>
                <a:gd name="T2" fmla="*/ 7 w 131"/>
                <a:gd name="T3" fmla="*/ 0 h 79"/>
                <a:gd name="T4" fmla="*/ 0 w 131"/>
                <a:gd name="T5" fmla="*/ 14 h 79"/>
                <a:gd name="T6" fmla="*/ 123 w 131"/>
                <a:gd name="T7" fmla="*/ 79 h 79"/>
                <a:gd name="T8" fmla="*/ 131 w 131"/>
                <a:gd name="T9" fmla="*/ 66 h 79"/>
              </a:gdLst>
              <a:ahLst/>
              <a:cxnLst>
                <a:cxn ang="0">
                  <a:pos x="T0" y="T1"/>
                </a:cxn>
                <a:cxn ang="0">
                  <a:pos x="T2" y="T3"/>
                </a:cxn>
                <a:cxn ang="0">
                  <a:pos x="T4" y="T5"/>
                </a:cxn>
                <a:cxn ang="0">
                  <a:pos x="T6" y="T7"/>
                </a:cxn>
                <a:cxn ang="0">
                  <a:pos x="T8" y="T9"/>
                </a:cxn>
              </a:cxnLst>
              <a:rect l="0" t="0" r="r" b="b"/>
              <a:pathLst>
                <a:path w="131" h="79">
                  <a:moveTo>
                    <a:pt x="131" y="66"/>
                  </a:moveTo>
                  <a:lnTo>
                    <a:pt x="7" y="0"/>
                  </a:lnTo>
                  <a:lnTo>
                    <a:pt x="0" y="14"/>
                  </a:lnTo>
                  <a:lnTo>
                    <a:pt x="123" y="79"/>
                  </a:lnTo>
                  <a:lnTo>
                    <a:pt x="131" y="66"/>
                  </a:lnTo>
                  <a:close/>
                </a:path>
              </a:pathLst>
            </a:custGeom>
            <a:grpFill/>
            <a:ln>
              <a:noFill/>
            </a:ln>
            <a:extLst/>
          </p:spPr>
          <p:txBody>
            <a:bodyPr lIns="91464" tIns="45732" rIns="91464" bIns="45732"/>
            <a:lstStyle/>
            <a:p>
              <a:pPr>
                <a:defRPr/>
              </a:pPr>
              <a:endParaRPr lang="en-US" sz="2401"/>
            </a:p>
          </p:txBody>
        </p:sp>
        <p:sp>
          <p:nvSpPr>
            <p:cNvPr id="184" name="Freeform 39">
              <a:extLst>
                <a:ext uri="{FF2B5EF4-FFF2-40B4-BE49-F238E27FC236}"/>
              </a:extLst>
            </p:cNvPr>
            <p:cNvSpPr>
              <a:spLocks/>
            </p:cNvSpPr>
            <p:nvPr/>
          </p:nvSpPr>
          <p:spPr bwMode="auto">
            <a:xfrm>
              <a:off x="701676" y="2540000"/>
              <a:ext cx="212725" cy="107950"/>
            </a:xfrm>
            <a:custGeom>
              <a:avLst/>
              <a:gdLst>
                <a:gd name="T0" fmla="*/ 134 w 134"/>
                <a:gd name="T1" fmla="*/ 56 h 68"/>
                <a:gd name="T2" fmla="*/ 6 w 134"/>
                <a:gd name="T3" fmla="*/ 0 h 68"/>
                <a:gd name="T4" fmla="*/ 0 w 134"/>
                <a:gd name="T5" fmla="*/ 14 h 68"/>
                <a:gd name="T6" fmla="*/ 129 w 134"/>
                <a:gd name="T7" fmla="*/ 68 h 68"/>
                <a:gd name="T8" fmla="*/ 134 w 134"/>
                <a:gd name="T9" fmla="*/ 56 h 68"/>
              </a:gdLst>
              <a:ahLst/>
              <a:cxnLst>
                <a:cxn ang="0">
                  <a:pos x="T0" y="T1"/>
                </a:cxn>
                <a:cxn ang="0">
                  <a:pos x="T2" y="T3"/>
                </a:cxn>
                <a:cxn ang="0">
                  <a:pos x="T4" y="T5"/>
                </a:cxn>
                <a:cxn ang="0">
                  <a:pos x="T6" y="T7"/>
                </a:cxn>
                <a:cxn ang="0">
                  <a:pos x="T8" y="T9"/>
                </a:cxn>
              </a:cxnLst>
              <a:rect l="0" t="0" r="r" b="b"/>
              <a:pathLst>
                <a:path w="134" h="68">
                  <a:moveTo>
                    <a:pt x="134" y="56"/>
                  </a:moveTo>
                  <a:lnTo>
                    <a:pt x="6" y="0"/>
                  </a:lnTo>
                  <a:lnTo>
                    <a:pt x="0" y="14"/>
                  </a:lnTo>
                  <a:lnTo>
                    <a:pt x="129" y="68"/>
                  </a:lnTo>
                  <a:lnTo>
                    <a:pt x="134" y="56"/>
                  </a:lnTo>
                  <a:close/>
                </a:path>
              </a:pathLst>
            </a:custGeom>
            <a:grpFill/>
            <a:ln>
              <a:noFill/>
            </a:ln>
            <a:extLst/>
          </p:spPr>
          <p:txBody>
            <a:bodyPr lIns="91464" tIns="45732" rIns="91464" bIns="45732"/>
            <a:lstStyle/>
            <a:p>
              <a:pPr>
                <a:defRPr/>
              </a:pPr>
              <a:endParaRPr lang="en-US" sz="2401"/>
            </a:p>
          </p:txBody>
        </p:sp>
        <p:sp>
          <p:nvSpPr>
            <p:cNvPr id="185" name="Freeform 40">
              <a:extLst>
                <a:ext uri="{FF2B5EF4-FFF2-40B4-BE49-F238E27FC236}"/>
              </a:extLst>
            </p:cNvPr>
            <p:cNvSpPr>
              <a:spLocks/>
            </p:cNvSpPr>
            <p:nvPr/>
          </p:nvSpPr>
          <p:spPr bwMode="auto">
            <a:xfrm>
              <a:off x="571501" y="2892425"/>
              <a:ext cx="215900" cy="90488"/>
            </a:xfrm>
            <a:custGeom>
              <a:avLst/>
              <a:gdLst>
                <a:gd name="T0" fmla="*/ 136 w 136"/>
                <a:gd name="T1" fmla="*/ 43 h 57"/>
                <a:gd name="T2" fmla="*/ 3 w 136"/>
                <a:gd name="T3" fmla="*/ 0 h 57"/>
                <a:gd name="T4" fmla="*/ 0 w 136"/>
                <a:gd name="T5" fmla="*/ 14 h 57"/>
                <a:gd name="T6" fmla="*/ 132 w 136"/>
                <a:gd name="T7" fmla="*/ 57 h 57"/>
                <a:gd name="T8" fmla="*/ 136 w 136"/>
                <a:gd name="T9" fmla="*/ 43 h 57"/>
              </a:gdLst>
              <a:ahLst/>
              <a:cxnLst>
                <a:cxn ang="0">
                  <a:pos x="T0" y="T1"/>
                </a:cxn>
                <a:cxn ang="0">
                  <a:pos x="T2" y="T3"/>
                </a:cxn>
                <a:cxn ang="0">
                  <a:pos x="T4" y="T5"/>
                </a:cxn>
                <a:cxn ang="0">
                  <a:pos x="T6" y="T7"/>
                </a:cxn>
                <a:cxn ang="0">
                  <a:pos x="T8" y="T9"/>
                </a:cxn>
              </a:cxnLst>
              <a:rect l="0" t="0" r="r" b="b"/>
              <a:pathLst>
                <a:path w="136" h="57">
                  <a:moveTo>
                    <a:pt x="136" y="43"/>
                  </a:moveTo>
                  <a:lnTo>
                    <a:pt x="3" y="0"/>
                  </a:lnTo>
                  <a:lnTo>
                    <a:pt x="0" y="14"/>
                  </a:lnTo>
                  <a:lnTo>
                    <a:pt x="132" y="57"/>
                  </a:lnTo>
                  <a:lnTo>
                    <a:pt x="136" y="43"/>
                  </a:lnTo>
                  <a:close/>
                </a:path>
              </a:pathLst>
            </a:custGeom>
            <a:grpFill/>
            <a:ln>
              <a:noFill/>
            </a:ln>
            <a:extLst/>
          </p:spPr>
          <p:txBody>
            <a:bodyPr lIns="91464" tIns="45732" rIns="91464" bIns="45732"/>
            <a:lstStyle/>
            <a:p>
              <a:pPr>
                <a:defRPr/>
              </a:pPr>
              <a:endParaRPr lang="en-US" sz="2401"/>
            </a:p>
          </p:txBody>
        </p:sp>
        <p:sp>
          <p:nvSpPr>
            <p:cNvPr id="186" name="Freeform 41">
              <a:extLst>
                <a:ext uri="{FF2B5EF4-FFF2-40B4-BE49-F238E27FC236}"/>
              </a:extLst>
            </p:cNvPr>
            <p:cNvSpPr>
              <a:spLocks/>
            </p:cNvSpPr>
            <p:nvPr/>
          </p:nvSpPr>
          <p:spPr bwMode="auto">
            <a:xfrm>
              <a:off x="403226" y="3625850"/>
              <a:ext cx="223838" cy="53975"/>
            </a:xfrm>
            <a:custGeom>
              <a:avLst/>
              <a:gdLst>
                <a:gd name="T0" fmla="*/ 141 w 141"/>
                <a:gd name="T1" fmla="*/ 20 h 34"/>
                <a:gd name="T2" fmla="*/ 3 w 141"/>
                <a:gd name="T3" fmla="*/ 0 h 34"/>
                <a:gd name="T4" fmla="*/ 0 w 141"/>
                <a:gd name="T5" fmla="*/ 16 h 34"/>
                <a:gd name="T6" fmla="*/ 138 w 141"/>
                <a:gd name="T7" fmla="*/ 34 h 34"/>
                <a:gd name="T8" fmla="*/ 141 w 141"/>
                <a:gd name="T9" fmla="*/ 20 h 34"/>
              </a:gdLst>
              <a:ahLst/>
              <a:cxnLst>
                <a:cxn ang="0">
                  <a:pos x="T0" y="T1"/>
                </a:cxn>
                <a:cxn ang="0">
                  <a:pos x="T2" y="T3"/>
                </a:cxn>
                <a:cxn ang="0">
                  <a:pos x="T4" y="T5"/>
                </a:cxn>
                <a:cxn ang="0">
                  <a:pos x="T6" y="T7"/>
                </a:cxn>
                <a:cxn ang="0">
                  <a:pos x="T8" y="T9"/>
                </a:cxn>
              </a:cxnLst>
              <a:rect l="0" t="0" r="r" b="b"/>
              <a:pathLst>
                <a:path w="141" h="34">
                  <a:moveTo>
                    <a:pt x="141" y="20"/>
                  </a:moveTo>
                  <a:lnTo>
                    <a:pt x="3" y="0"/>
                  </a:lnTo>
                  <a:lnTo>
                    <a:pt x="0" y="16"/>
                  </a:lnTo>
                  <a:lnTo>
                    <a:pt x="138" y="34"/>
                  </a:lnTo>
                  <a:lnTo>
                    <a:pt x="141" y="20"/>
                  </a:lnTo>
                  <a:close/>
                </a:path>
              </a:pathLst>
            </a:custGeom>
            <a:grpFill/>
            <a:ln>
              <a:noFill/>
            </a:ln>
            <a:extLst/>
          </p:spPr>
          <p:txBody>
            <a:bodyPr lIns="91464" tIns="45732" rIns="91464" bIns="45732"/>
            <a:lstStyle/>
            <a:p>
              <a:pPr>
                <a:defRPr/>
              </a:pPr>
              <a:endParaRPr lang="en-US" sz="2401"/>
            </a:p>
          </p:txBody>
        </p:sp>
        <p:sp>
          <p:nvSpPr>
            <p:cNvPr id="187" name="Freeform 42">
              <a:extLst>
                <a:ext uri="{FF2B5EF4-FFF2-40B4-BE49-F238E27FC236}"/>
              </a:extLst>
            </p:cNvPr>
            <p:cNvSpPr>
              <a:spLocks/>
            </p:cNvSpPr>
            <p:nvPr/>
          </p:nvSpPr>
          <p:spPr bwMode="auto">
            <a:xfrm>
              <a:off x="371476" y="4003675"/>
              <a:ext cx="222250" cy="31750"/>
            </a:xfrm>
            <a:custGeom>
              <a:avLst/>
              <a:gdLst>
                <a:gd name="T0" fmla="*/ 140 w 140"/>
                <a:gd name="T1" fmla="*/ 6 h 20"/>
                <a:gd name="T2" fmla="*/ 0 w 140"/>
                <a:gd name="T3" fmla="*/ 0 h 20"/>
                <a:gd name="T4" fmla="*/ 0 w 140"/>
                <a:gd name="T5" fmla="*/ 14 h 20"/>
                <a:gd name="T6" fmla="*/ 140 w 140"/>
                <a:gd name="T7" fmla="*/ 20 h 20"/>
                <a:gd name="T8" fmla="*/ 140 w 140"/>
                <a:gd name="T9" fmla="*/ 6 h 20"/>
              </a:gdLst>
              <a:ahLst/>
              <a:cxnLst>
                <a:cxn ang="0">
                  <a:pos x="T0" y="T1"/>
                </a:cxn>
                <a:cxn ang="0">
                  <a:pos x="T2" y="T3"/>
                </a:cxn>
                <a:cxn ang="0">
                  <a:pos x="T4" y="T5"/>
                </a:cxn>
                <a:cxn ang="0">
                  <a:pos x="T6" y="T7"/>
                </a:cxn>
                <a:cxn ang="0">
                  <a:pos x="T8" y="T9"/>
                </a:cxn>
              </a:cxnLst>
              <a:rect l="0" t="0" r="r" b="b"/>
              <a:pathLst>
                <a:path w="140" h="20">
                  <a:moveTo>
                    <a:pt x="140" y="6"/>
                  </a:moveTo>
                  <a:lnTo>
                    <a:pt x="0" y="0"/>
                  </a:lnTo>
                  <a:lnTo>
                    <a:pt x="0" y="14"/>
                  </a:lnTo>
                  <a:lnTo>
                    <a:pt x="140" y="20"/>
                  </a:lnTo>
                  <a:lnTo>
                    <a:pt x="140" y="6"/>
                  </a:lnTo>
                  <a:close/>
                </a:path>
              </a:pathLst>
            </a:custGeom>
            <a:grpFill/>
            <a:ln>
              <a:noFill/>
            </a:ln>
            <a:extLst/>
          </p:spPr>
          <p:txBody>
            <a:bodyPr lIns="91464" tIns="45732" rIns="91464" bIns="45732"/>
            <a:lstStyle/>
            <a:p>
              <a:pPr>
                <a:defRPr/>
              </a:pPr>
              <a:endParaRPr lang="en-US" sz="2401"/>
            </a:p>
          </p:txBody>
        </p:sp>
        <p:sp>
          <p:nvSpPr>
            <p:cNvPr id="188" name="Freeform 43">
              <a:extLst>
                <a:ext uri="{FF2B5EF4-FFF2-40B4-BE49-F238E27FC236}"/>
              </a:extLst>
            </p:cNvPr>
            <p:cNvSpPr>
              <a:spLocks/>
            </p:cNvSpPr>
            <p:nvPr/>
          </p:nvSpPr>
          <p:spPr bwMode="auto">
            <a:xfrm>
              <a:off x="371476" y="4370388"/>
              <a:ext cx="222250" cy="31750"/>
            </a:xfrm>
            <a:custGeom>
              <a:avLst/>
              <a:gdLst>
                <a:gd name="T0" fmla="*/ 140 w 140"/>
                <a:gd name="T1" fmla="*/ 0 h 20"/>
                <a:gd name="T2" fmla="*/ 0 w 140"/>
                <a:gd name="T3" fmla="*/ 6 h 20"/>
                <a:gd name="T4" fmla="*/ 0 w 140"/>
                <a:gd name="T5" fmla="*/ 20 h 20"/>
                <a:gd name="T6" fmla="*/ 140 w 140"/>
                <a:gd name="T7" fmla="*/ 14 h 20"/>
                <a:gd name="T8" fmla="*/ 140 w 140"/>
                <a:gd name="T9" fmla="*/ 0 h 20"/>
              </a:gdLst>
              <a:ahLst/>
              <a:cxnLst>
                <a:cxn ang="0">
                  <a:pos x="T0" y="T1"/>
                </a:cxn>
                <a:cxn ang="0">
                  <a:pos x="T2" y="T3"/>
                </a:cxn>
                <a:cxn ang="0">
                  <a:pos x="T4" y="T5"/>
                </a:cxn>
                <a:cxn ang="0">
                  <a:pos x="T6" y="T7"/>
                </a:cxn>
                <a:cxn ang="0">
                  <a:pos x="T8" y="T9"/>
                </a:cxn>
              </a:cxnLst>
              <a:rect l="0" t="0" r="r" b="b"/>
              <a:pathLst>
                <a:path w="140" h="20">
                  <a:moveTo>
                    <a:pt x="140" y="0"/>
                  </a:moveTo>
                  <a:lnTo>
                    <a:pt x="0" y="6"/>
                  </a:lnTo>
                  <a:lnTo>
                    <a:pt x="0" y="20"/>
                  </a:lnTo>
                  <a:lnTo>
                    <a:pt x="140" y="14"/>
                  </a:lnTo>
                  <a:lnTo>
                    <a:pt x="140" y="0"/>
                  </a:lnTo>
                  <a:close/>
                </a:path>
              </a:pathLst>
            </a:custGeom>
            <a:grpFill/>
            <a:ln>
              <a:noFill/>
            </a:ln>
            <a:extLst/>
          </p:spPr>
          <p:txBody>
            <a:bodyPr lIns="91464" tIns="45732" rIns="91464" bIns="45732"/>
            <a:lstStyle/>
            <a:p>
              <a:pPr>
                <a:defRPr/>
              </a:pPr>
              <a:endParaRPr lang="en-US" sz="2401"/>
            </a:p>
          </p:txBody>
        </p:sp>
        <p:sp>
          <p:nvSpPr>
            <p:cNvPr id="189" name="Freeform 44">
              <a:extLst>
                <a:ext uri="{FF2B5EF4-FFF2-40B4-BE49-F238E27FC236}"/>
              </a:extLst>
            </p:cNvPr>
            <p:cNvSpPr>
              <a:spLocks/>
            </p:cNvSpPr>
            <p:nvPr/>
          </p:nvSpPr>
          <p:spPr bwMode="auto">
            <a:xfrm>
              <a:off x="403226" y="4727575"/>
              <a:ext cx="223838" cy="50800"/>
            </a:xfrm>
            <a:custGeom>
              <a:avLst/>
              <a:gdLst>
                <a:gd name="T0" fmla="*/ 138 w 141"/>
                <a:gd name="T1" fmla="*/ 0 h 32"/>
                <a:gd name="T2" fmla="*/ 0 w 141"/>
                <a:gd name="T3" fmla="*/ 18 h 32"/>
                <a:gd name="T4" fmla="*/ 2 w 141"/>
                <a:gd name="T5" fmla="*/ 32 h 32"/>
                <a:gd name="T6" fmla="*/ 141 w 141"/>
                <a:gd name="T7" fmla="*/ 14 h 32"/>
                <a:gd name="T8" fmla="*/ 138 w 141"/>
                <a:gd name="T9" fmla="*/ 0 h 32"/>
              </a:gdLst>
              <a:ahLst/>
              <a:cxnLst>
                <a:cxn ang="0">
                  <a:pos x="T0" y="T1"/>
                </a:cxn>
                <a:cxn ang="0">
                  <a:pos x="T2" y="T3"/>
                </a:cxn>
                <a:cxn ang="0">
                  <a:pos x="T4" y="T5"/>
                </a:cxn>
                <a:cxn ang="0">
                  <a:pos x="T6" y="T7"/>
                </a:cxn>
                <a:cxn ang="0">
                  <a:pos x="T8" y="T9"/>
                </a:cxn>
              </a:cxnLst>
              <a:rect l="0" t="0" r="r" b="b"/>
              <a:pathLst>
                <a:path w="141" h="32">
                  <a:moveTo>
                    <a:pt x="138" y="0"/>
                  </a:moveTo>
                  <a:lnTo>
                    <a:pt x="0" y="18"/>
                  </a:lnTo>
                  <a:lnTo>
                    <a:pt x="2" y="32"/>
                  </a:lnTo>
                  <a:lnTo>
                    <a:pt x="141" y="14"/>
                  </a:lnTo>
                  <a:lnTo>
                    <a:pt x="138" y="0"/>
                  </a:lnTo>
                  <a:close/>
                </a:path>
              </a:pathLst>
            </a:custGeom>
            <a:grpFill/>
            <a:ln>
              <a:noFill/>
            </a:ln>
            <a:extLst/>
          </p:spPr>
          <p:txBody>
            <a:bodyPr lIns="91464" tIns="45732" rIns="91464" bIns="45732"/>
            <a:lstStyle/>
            <a:p>
              <a:pPr>
                <a:defRPr/>
              </a:pPr>
              <a:endParaRPr lang="en-US" sz="2401"/>
            </a:p>
          </p:txBody>
        </p:sp>
        <p:sp>
          <p:nvSpPr>
            <p:cNvPr id="190" name="Freeform 45">
              <a:extLst>
                <a:ext uri="{FF2B5EF4-FFF2-40B4-BE49-F238E27FC236}"/>
              </a:extLst>
            </p:cNvPr>
            <p:cNvSpPr>
              <a:spLocks/>
            </p:cNvSpPr>
            <p:nvPr/>
          </p:nvSpPr>
          <p:spPr bwMode="auto">
            <a:xfrm>
              <a:off x="469901" y="5076825"/>
              <a:ext cx="222250" cy="71438"/>
            </a:xfrm>
            <a:custGeom>
              <a:avLst/>
              <a:gdLst>
                <a:gd name="T0" fmla="*/ 137 w 140"/>
                <a:gd name="T1" fmla="*/ 0 h 45"/>
                <a:gd name="T2" fmla="*/ 0 w 140"/>
                <a:gd name="T3" fmla="*/ 31 h 45"/>
                <a:gd name="T4" fmla="*/ 3 w 140"/>
                <a:gd name="T5" fmla="*/ 45 h 45"/>
                <a:gd name="T6" fmla="*/ 140 w 140"/>
                <a:gd name="T7" fmla="*/ 14 h 45"/>
                <a:gd name="T8" fmla="*/ 137 w 140"/>
                <a:gd name="T9" fmla="*/ 0 h 45"/>
              </a:gdLst>
              <a:ahLst/>
              <a:cxnLst>
                <a:cxn ang="0">
                  <a:pos x="T0" y="T1"/>
                </a:cxn>
                <a:cxn ang="0">
                  <a:pos x="T2" y="T3"/>
                </a:cxn>
                <a:cxn ang="0">
                  <a:pos x="T4" y="T5"/>
                </a:cxn>
                <a:cxn ang="0">
                  <a:pos x="T6" y="T7"/>
                </a:cxn>
                <a:cxn ang="0">
                  <a:pos x="T8" y="T9"/>
                </a:cxn>
              </a:cxnLst>
              <a:rect l="0" t="0" r="r" b="b"/>
              <a:pathLst>
                <a:path w="140" h="45">
                  <a:moveTo>
                    <a:pt x="137" y="0"/>
                  </a:moveTo>
                  <a:lnTo>
                    <a:pt x="0" y="31"/>
                  </a:lnTo>
                  <a:lnTo>
                    <a:pt x="3" y="45"/>
                  </a:lnTo>
                  <a:lnTo>
                    <a:pt x="140" y="14"/>
                  </a:lnTo>
                  <a:lnTo>
                    <a:pt x="137" y="0"/>
                  </a:lnTo>
                  <a:close/>
                </a:path>
              </a:pathLst>
            </a:custGeom>
            <a:grpFill/>
            <a:ln>
              <a:noFill/>
            </a:ln>
            <a:extLst/>
          </p:spPr>
          <p:txBody>
            <a:bodyPr lIns="91464" tIns="45732" rIns="91464" bIns="45732"/>
            <a:lstStyle/>
            <a:p>
              <a:pPr>
                <a:defRPr/>
              </a:pPr>
              <a:endParaRPr lang="en-US" sz="2401"/>
            </a:p>
          </p:txBody>
        </p:sp>
        <p:sp>
          <p:nvSpPr>
            <p:cNvPr id="191" name="Freeform 46">
              <a:extLst>
                <a:ext uri="{FF2B5EF4-FFF2-40B4-BE49-F238E27FC236}"/>
              </a:extLst>
            </p:cNvPr>
            <p:cNvSpPr>
              <a:spLocks/>
            </p:cNvSpPr>
            <p:nvPr/>
          </p:nvSpPr>
          <p:spPr bwMode="auto">
            <a:xfrm>
              <a:off x="571501" y="5421313"/>
              <a:ext cx="215900" cy="92075"/>
            </a:xfrm>
            <a:custGeom>
              <a:avLst/>
              <a:gdLst>
                <a:gd name="T0" fmla="*/ 132 w 136"/>
                <a:gd name="T1" fmla="*/ 0 h 58"/>
                <a:gd name="T2" fmla="*/ 0 w 136"/>
                <a:gd name="T3" fmla="*/ 44 h 58"/>
                <a:gd name="T4" fmla="*/ 3 w 136"/>
                <a:gd name="T5" fmla="*/ 58 h 58"/>
                <a:gd name="T6" fmla="*/ 136 w 136"/>
                <a:gd name="T7" fmla="*/ 14 h 58"/>
                <a:gd name="T8" fmla="*/ 132 w 136"/>
                <a:gd name="T9" fmla="*/ 0 h 58"/>
              </a:gdLst>
              <a:ahLst/>
              <a:cxnLst>
                <a:cxn ang="0">
                  <a:pos x="T0" y="T1"/>
                </a:cxn>
                <a:cxn ang="0">
                  <a:pos x="T2" y="T3"/>
                </a:cxn>
                <a:cxn ang="0">
                  <a:pos x="T4" y="T5"/>
                </a:cxn>
                <a:cxn ang="0">
                  <a:pos x="T6" y="T7"/>
                </a:cxn>
                <a:cxn ang="0">
                  <a:pos x="T8" y="T9"/>
                </a:cxn>
              </a:cxnLst>
              <a:rect l="0" t="0" r="r" b="b"/>
              <a:pathLst>
                <a:path w="136" h="58">
                  <a:moveTo>
                    <a:pt x="132" y="0"/>
                  </a:moveTo>
                  <a:lnTo>
                    <a:pt x="0" y="44"/>
                  </a:lnTo>
                  <a:lnTo>
                    <a:pt x="3" y="58"/>
                  </a:lnTo>
                  <a:lnTo>
                    <a:pt x="136" y="14"/>
                  </a:lnTo>
                  <a:lnTo>
                    <a:pt x="132" y="0"/>
                  </a:lnTo>
                  <a:close/>
                </a:path>
              </a:pathLst>
            </a:custGeom>
            <a:grpFill/>
            <a:ln>
              <a:noFill/>
            </a:ln>
            <a:extLst/>
          </p:spPr>
          <p:txBody>
            <a:bodyPr lIns="91464" tIns="45732" rIns="91464" bIns="45732"/>
            <a:lstStyle/>
            <a:p>
              <a:pPr>
                <a:defRPr/>
              </a:pPr>
              <a:endParaRPr lang="en-US" sz="2401"/>
            </a:p>
          </p:txBody>
        </p:sp>
        <p:sp>
          <p:nvSpPr>
            <p:cNvPr id="192" name="Freeform 47">
              <a:extLst>
                <a:ext uri="{FF2B5EF4-FFF2-40B4-BE49-F238E27FC236}"/>
              </a:extLst>
            </p:cNvPr>
            <p:cNvSpPr>
              <a:spLocks/>
            </p:cNvSpPr>
            <p:nvPr/>
          </p:nvSpPr>
          <p:spPr bwMode="auto">
            <a:xfrm>
              <a:off x="701676" y="5756275"/>
              <a:ext cx="212725" cy="109538"/>
            </a:xfrm>
            <a:custGeom>
              <a:avLst/>
              <a:gdLst>
                <a:gd name="T0" fmla="*/ 129 w 134"/>
                <a:gd name="T1" fmla="*/ 0 h 69"/>
                <a:gd name="T2" fmla="*/ 0 w 134"/>
                <a:gd name="T3" fmla="*/ 56 h 69"/>
                <a:gd name="T4" fmla="*/ 6 w 134"/>
                <a:gd name="T5" fmla="*/ 69 h 69"/>
                <a:gd name="T6" fmla="*/ 134 w 134"/>
                <a:gd name="T7" fmla="*/ 14 h 69"/>
                <a:gd name="T8" fmla="*/ 129 w 134"/>
                <a:gd name="T9" fmla="*/ 0 h 69"/>
              </a:gdLst>
              <a:ahLst/>
              <a:cxnLst>
                <a:cxn ang="0">
                  <a:pos x="T0" y="T1"/>
                </a:cxn>
                <a:cxn ang="0">
                  <a:pos x="T2" y="T3"/>
                </a:cxn>
                <a:cxn ang="0">
                  <a:pos x="T4" y="T5"/>
                </a:cxn>
                <a:cxn ang="0">
                  <a:pos x="T6" y="T7"/>
                </a:cxn>
                <a:cxn ang="0">
                  <a:pos x="T8" y="T9"/>
                </a:cxn>
              </a:cxnLst>
              <a:rect l="0" t="0" r="r" b="b"/>
              <a:pathLst>
                <a:path w="134" h="69">
                  <a:moveTo>
                    <a:pt x="129" y="0"/>
                  </a:moveTo>
                  <a:lnTo>
                    <a:pt x="0" y="56"/>
                  </a:lnTo>
                  <a:lnTo>
                    <a:pt x="6" y="69"/>
                  </a:lnTo>
                  <a:lnTo>
                    <a:pt x="134" y="14"/>
                  </a:lnTo>
                  <a:lnTo>
                    <a:pt x="129" y="0"/>
                  </a:lnTo>
                  <a:close/>
                </a:path>
              </a:pathLst>
            </a:custGeom>
            <a:grpFill/>
            <a:ln>
              <a:noFill/>
            </a:ln>
            <a:extLst/>
          </p:spPr>
          <p:txBody>
            <a:bodyPr lIns="91464" tIns="45732" rIns="91464" bIns="45732"/>
            <a:lstStyle/>
            <a:p>
              <a:pPr>
                <a:defRPr/>
              </a:pPr>
              <a:endParaRPr lang="en-US" sz="2401"/>
            </a:p>
          </p:txBody>
        </p:sp>
        <p:sp>
          <p:nvSpPr>
            <p:cNvPr id="193" name="Freeform 48">
              <a:extLst>
                <a:ext uri="{FF2B5EF4-FFF2-40B4-BE49-F238E27FC236}"/>
              </a:extLst>
            </p:cNvPr>
            <p:cNvSpPr>
              <a:spLocks/>
            </p:cNvSpPr>
            <p:nvPr/>
          </p:nvSpPr>
          <p:spPr bwMode="auto">
            <a:xfrm>
              <a:off x="863601" y="6080125"/>
              <a:ext cx="207963" cy="125413"/>
            </a:xfrm>
            <a:custGeom>
              <a:avLst/>
              <a:gdLst>
                <a:gd name="T0" fmla="*/ 123 w 131"/>
                <a:gd name="T1" fmla="*/ 0 h 79"/>
                <a:gd name="T2" fmla="*/ 0 w 131"/>
                <a:gd name="T3" fmla="*/ 66 h 79"/>
                <a:gd name="T4" fmla="*/ 7 w 131"/>
                <a:gd name="T5" fmla="*/ 79 h 79"/>
                <a:gd name="T6" fmla="*/ 131 w 131"/>
                <a:gd name="T7" fmla="*/ 12 h 79"/>
                <a:gd name="T8" fmla="*/ 123 w 131"/>
                <a:gd name="T9" fmla="*/ 0 h 79"/>
              </a:gdLst>
              <a:ahLst/>
              <a:cxnLst>
                <a:cxn ang="0">
                  <a:pos x="T0" y="T1"/>
                </a:cxn>
                <a:cxn ang="0">
                  <a:pos x="T2" y="T3"/>
                </a:cxn>
                <a:cxn ang="0">
                  <a:pos x="T4" y="T5"/>
                </a:cxn>
                <a:cxn ang="0">
                  <a:pos x="T6" y="T7"/>
                </a:cxn>
                <a:cxn ang="0">
                  <a:pos x="T8" y="T9"/>
                </a:cxn>
              </a:cxnLst>
              <a:rect l="0" t="0" r="r" b="b"/>
              <a:pathLst>
                <a:path w="131" h="79">
                  <a:moveTo>
                    <a:pt x="123" y="0"/>
                  </a:moveTo>
                  <a:lnTo>
                    <a:pt x="0" y="66"/>
                  </a:lnTo>
                  <a:lnTo>
                    <a:pt x="7" y="79"/>
                  </a:lnTo>
                  <a:lnTo>
                    <a:pt x="131" y="12"/>
                  </a:lnTo>
                  <a:lnTo>
                    <a:pt x="123" y="0"/>
                  </a:lnTo>
                  <a:close/>
                </a:path>
              </a:pathLst>
            </a:custGeom>
            <a:grpFill/>
            <a:ln>
              <a:noFill/>
            </a:ln>
            <a:extLst/>
          </p:spPr>
          <p:txBody>
            <a:bodyPr lIns="91464" tIns="45732" rIns="91464" bIns="45732"/>
            <a:lstStyle/>
            <a:p>
              <a:pPr>
                <a:defRPr/>
              </a:pPr>
              <a:endParaRPr lang="en-US" sz="2401"/>
            </a:p>
          </p:txBody>
        </p:sp>
        <p:sp>
          <p:nvSpPr>
            <p:cNvPr id="194" name="Freeform 49">
              <a:extLst>
                <a:ext uri="{FF2B5EF4-FFF2-40B4-BE49-F238E27FC236}"/>
              </a:extLst>
            </p:cNvPr>
            <p:cNvSpPr>
              <a:spLocks/>
            </p:cNvSpPr>
            <p:nvPr/>
          </p:nvSpPr>
          <p:spPr bwMode="auto">
            <a:xfrm>
              <a:off x="1057276" y="6388100"/>
              <a:ext cx="196850" cy="139700"/>
            </a:xfrm>
            <a:custGeom>
              <a:avLst/>
              <a:gdLst>
                <a:gd name="T0" fmla="*/ 116 w 124"/>
                <a:gd name="T1" fmla="*/ 0 h 88"/>
                <a:gd name="T2" fmla="*/ 0 w 124"/>
                <a:gd name="T3" fmla="*/ 76 h 88"/>
                <a:gd name="T4" fmla="*/ 7 w 124"/>
                <a:gd name="T5" fmla="*/ 88 h 88"/>
                <a:gd name="T6" fmla="*/ 124 w 124"/>
                <a:gd name="T7" fmla="*/ 12 h 88"/>
                <a:gd name="T8" fmla="*/ 116 w 124"/>
                <a:gd name="T9" fmla="*/ 0 h 88"/>
              </a:gdLst>
              <a:ahLst/>
              <a:cxnLst>
                <a:cxn ang="0">
                  <a:pos x="T0" y="T1"/>
                </a:cxn>
                <a:cxn ang="0">
                  <a:pos x="T2" y="T3"/>
                </a:cxn>
                <a:cxn ang="0">
                  <a:pos x="T4" y="T5"/>
                </a:cxn>
                <a:cxn ang="0">
                  <a:pos x="T6" y="T7"/>
                </a:cxn>
                <a:cxn ang="0">
                  <a:pos x="T8" y="T9"/>
                </a:cxn>
              </a:cxnLst>
              <a:rect l="0" t="0" r="r" b="b"/>
              <a:pathLst>
                <a:path w="124" h="88">
                  <a:moveTo>
                    <a:pt x="116" y="0"/>
                  </a:moveTo>
                  <a:lnTo>
                    <a:pt x="0" y="76"/>
                  </a:lnTo>
                  <a:lnTo>
                    <a:pt x="7" y="88"/>
                  </a:lnTo>
                  <a:lnTo>
                    <a:pt x="124" y="12"/>
                  </a:lnTo>
                  <a:lnTo>
                    <a:pt x="116" y="0"/>
                  </a:lnTo>
                  <a:close/>
                </a:path>
              </a:pathLst>
            </a:custGeom>
            <a:grpFill/>
            <a:ln>
              <a:noFill/>
            </a:ln>
            <a:extLst/>
          </p:spPr>
          <p:txBody>
            <a:bodyPr lIns="91464" tIns="45732" rIns="91464" bIns="45732"/>
            <a:lstStyle/>
            <a:p>
              <a:pPr>
                <a:defRPr/>
              </a:pPr>
              <a:endParaRPr lang="en-US" sz="2401"/>
            </a:p>
          </p:txBody>
        </p:sp>
        <p:sp>
          <p:nvSpPr>
            <p:cNvPr id="195" name="Freeform 50">
              <a:extLst>
                <a:ext uri="{FF2B5EF4-FFF2-40B4-BE49-F238E27FC236}"/>
              </a:extLst>
            </p:cNvPr>
            <p:cNvSpPr>
              <a:spLocks/>
            </p:cNvSpPr>
            <p:nvPr/>
          </p:nvSpPr>
          <p:spPr bwMode="auto">
            <a:xfrm>
              <a:off x="7045326" y="909638"/>
              <a:ext cx="157163" cy="187325"/>
            </a:xfrm>
            <a:custGeom>
              <a:avLst/>
              <a:gdLst>
                <a:gd name="T0" fmla="*/ 12 w 99"/>
                <a:gd name="T1" fmla="*/ 118 h 118"/>
                <a:gd name="T2" fmla="*/ 99 w 99"/>
                <a:gd name="T3" fmla="*/ 9 h 118"/>
                <a:gd name="T4" fmla="*/ 87 w 99"/>
                <a:gd name="T5" fmla="*/ 0 h 118"/>
                <a:gd name="T6" fmla="*/ 0 w 99"/>
                <a:gd name="T7" fmla="*/ 108 h 118"/>
                <a:gd name="T8" fmla="*/ 12 w 99"/>
                <a:gd name="T9" fmla="*/ 118 h 118"/>
              </a:gdLst>
              <a:ahLst/>
              <a:cxnLst>
                <a:cxn ang="0">
                  <a:pos x="T0" y="T1"/>
                </a:cxn>
                <a:cxn ang="0">
                  <a:pos x="T2" y="T3"/>
                </a:cxn>
                <a:cxn ang="0">
                  <a:pos x="T4" y="T5"/>
                </a:cxn>
                <a:cxn ang="0">
                  <a:pos x="T6" y="T7"/>
                </a:cxn>
                <a:cxn ang="0">
                  <a:pos x="T8" y="T9"/>
                </a:cxn>
              </a:cxnLst>
              <a:rect l="0" t="0" r="r" b="b"/>
              <a:pathLst>
                <a:path w="99" h="118">
                  <a:moveTo>
                    <a:pt x="12" y="118"/>
                  </a:moveTo>
                  <a:lnTo>
                    <a:pt x="99" y="9"/>
                  </a:lnTo>
                  <a:lnTo>
                    <a:pt x="87" y="0"/>
                  </a:lnTo>
                  <a:lnTo>
                    <a:pt x="0" y="108"/>
                  </a:lnTo>
                  <a:lnTo>
                    <a:pt x="12" y="118"/>
                  </a:lnTo>
                  <a:close/>
                </a:path>
              </a:pathLst>
            </a:custGeom>
            <a:grpFill/>
            <a:ln>
              <a:noFill/>
            </a:ln>
            <a:extLst/>
          </p:spPr>
          <p:txBody>
            <a:bodyPr lIns="91464" tIns="45732" rIns="91464" bIns="45732"/>
            <a:lstStyle/>
            <a:p>
              <a:pPr>
                <a:defRPr/>
              </a:pPr>
              <a:endParaRPr lang="en-US" sz="2401"/>
            </a:p>
          </p:txBody>
        </p:sp>
        <p:sp>
          <p:nvSpPr>
            <p:cNvPr id="196" name="Freeform 51">
              <a:extLst>
                <a:ext uri="{FF2B5EF4-FFF2-40B4-BE49-F238E27FC236}"/>
              </a:extLst>
            </p:cNvPr>
            <p:cNvSpPr>
              <a:spLocks/>
            </p:cNvSpPr>
            <p:nvPr/>
          </p:nvSpPr>
          <p:spPr bwMode="auto">
            <a:xfrm>
              <a:off x="8555038" y="4189413"/>
              <a:ext cx="222250" cy="25400"/>
            </a:xfrm>
            <a:custGeom>
              <a:avLst/>
              <a:gdLst>
                <a:gd name="T0" fmla="*/ 0 w 140"/>
                <a:gd name="T1" fmla="*/ 0 h 16"/>
                <a:gd name="T2" fmla="*/ 0 w 140"/>
                <a:gd name="T3" fmla="*/ 16 h 16"/>
                <a:gd name="T4" fmla="*/ 140 w 140"/>
                <a:gd name="T5" fmla="*/ 16 h 16"/>
                <a:gd name="T6" fmla="*/ 140 w 140"/>
                <a:gd name="T7" fmla="*/ 2 h 16"/>
                <a:gd name="T8" fmla="*/ 0 w 140"/>
                <a:gd name="T9" fmla="*/ 0 h 16"/>
              </a:gdLst>
              <a:ahLst/>
              <a:cxnLst>
                <a:cxn ang="0">
                  <a:pos x="T0" y="T1"/>
                </a:cxn>
                <a:cxn ang="0">
                  <a:pos x="T2" y="T3"/>
                </a:cxn>
                <a:cxn ang="0">
                  <a:pos x="T4" y="T5"/>
                </a:cxn>
                <a:cxn ang="0">
                  <a:pos x="T6" y="T7"/>
                </a:cxn>
                <a:cxn ang="0">
                  <a:pos x="T8" y="T9"/>
                </a:cxn>
              </a:cxnLst>
              <a:rect l="0" t="0" r="r" b="b"/>
              <a:pathLst>
                <a:path w="140" h="16">
                  <a:moveTo>
                    <a:pt x="0" y="0"/>
                  </a:moveTo>
                  <a:lnTo>
                    <a:pt x="0" y="16"/>
                  </a:lnTo>
                  <a:lnTo>
                    <a:pt x="140" y="16"/>
                  </a:lnTo>
                  <a:lnTo>
                    <a:pt x="140" y="2"/>
                  </a:lnTo>
                  <a:lnTo>
                    <a:pt x="0" y="0"/>
                  </a:lnTo>
                  <a:close/>
                </a:path>
              </a:pathLst>
            </a:custGeom>
            <a:grpFill/>
            <a:ln>
              <a:noFill/>
            </a:ln>
            <a:extLst/>
          </p:spPr>
          <p:txBody>
            <a:bodyPr lIns="91464" tIns="45732" rIns="91464" bIns="45732"/>
            <a:lstStyle/>
            <a:p>
              <a:pPr>
                <a:defRPr/>
              </a:pPr>
              <a:endParaRPr lang="en-US" sz="2401"/>
            </a:p>
          </p:txBody>
        </p:sp>
        <p:sp>
          <p:nvSpPr>
            <p:cNvPr id="197" name="Freeform 52">
              <a:extLst>
                <a:ext uri="{FF2B5EF4-FFF2-40B4-BE49-F238E27FC236}"/>
              </a:extLst>
            </p:cNvPr>
            <p:cNvSpPr>
              <a:spLocks/>
            </p:cNvSpPr>
            <p:nvPr/>
          </p:nvSpPr>
          <p:spPr bwMode="auto">
            <a:xfrm>
              <a:off x="3625851" y="101600"/>
              <a:ext cx="71438" cy="220663"/>
            </a:xfrm>
            <a:custGeom>
              <a:avLst/>
              <a:gdLst>
                <a:gd name="T0" fmla="*/ 45 w 45"/>
                <a:gd name="T1" fmla="*/ 136 h 139"/>
                <a:gd name="T2" fmla="*/ 14 w 45"/>
                <a:gd name="T3" fmla="*/ 0 h 139"/>
                <a:gd name="T4" fmla="*/ 0 w 45"/>
                <a:gd name="T5" fmla="*/ 3 h 139"/>
                <a:gd name="T6" fmla="*/ 31 w 45"/>
                <a:gd name="T7" fmla="*/ 139 h 139"/>
                <a:gd name="T8" fmla="*/ 45 w 45"/>
                <a:gd name="T9" fmla="*/ 136 h 139"/>
              </a:gdLst>
              <a:ahLst/>
              <a:cxnLst>
                <a:cxn ang="0">
                  <a:pos x="T0" y="T1"/>
                </a:cxn>
                <a:cxn ang="0">
                  <a:pos x="T2" y="T3"/>
                </a:cxn>
                <a:cxn ang="0">
                  <a:pos x="T4" y="T5"/>
                </a:cxn>
                <a:cxn ang="0">
                  <a:pos x="T6" y="T7"/>
                </a:cxn>
                <a:cxn ang="0">
                  <a:pos x="T8" y="T9"/>
                </a:cxn>
              </a:cxnLst>
              <a:rect l="0" t="0" r="r" b="b"/>
              <a:pathLst>
                <a:path w="45" h="139">
                  <a:moveTo>
                    <a:pt x="45" y="136"/>
                  </a:moveTo>
                  <a:lnTo>
                    <a:pt x="14" y="0"/>
                  </a:lnTo>
                  <a:lnTo>
                    <a:pt x="0" y="3"/>
                  </a:lnTo>
                  <a:lnTo>
                    <a:pt x="31" y="139"/>
                  </a:lnTo>
                  <a:lnTo>
                    <a:pt x="45" y="136"/>
                  </a:lnTo>
                  <a:close/>
                </a:path>
              </a:pathLst>
            </a:custGeom>
            <a:grpFill/>
            <a:ln>
              <a:noFill/>
            </a:ln>
            <a:extLst/>
          </p:spPr>
          <p:txBody>
            <a:bodyPr lIns="91464" tIns="45732" rIns="91464" bIns="45732"/>
            <a:lstStyle/>
            <a:p>
              <a:pPr>
                <a:defRPr/>
              </a:pPr>
              <a:endParaRPr lang="en-US" sz="2401"/>
            </a:p>
          </p:txBody>
        </p:sp>
        <p:sp>
          <p:nvSpPr>
            <p:cNvPr id="198" name="Freeform 53">
              <a:extLst>
                <a:ext uri="{FF2B5EF4-FFF2-40B4-BE49-F238E27FC236}"/>
              </a:extLst>
            </p:cNvPr>
            <p:cNvSpPr>
              <a:spLocks/>
            </p:cNvSpPr>
            <p:nvPr/>
          </p:nvSpPr>
          <p:spPr bwMode="auto">
            <a:xfrm>
              <a:off x="777876" y="2370138"/>
              <a:ext cx="209550" cy="115888"/>
            </a:xfrm>
            <a:custGeom>
              <a:avLst/>
              <a:gdLst>
                <a:gd name="T0" fmla="*/ 132 w 132"/>
                <a:gd name="T1" fmla="*/ 60 h 73"/>
                <a:gd name="T2" fmla="*/ 6 w 132"/>
                <a:gd name="T3" fmla="*/ 0 h 73"/>
                <a:gd name="T4" fmla="*/ 0 w 132"/>
                <a:gd name="T5" fmla="*/ 12 h 73"/>
                <a:gd name="T6" fmla="*/ 126 w 132"/>
                <a:gd name="T7" fmla="*/ 73 h 73"/>
                <a:gd name="T8" fmla="*/ 132 w 132"/>
                <a:gd name="T9" fmla="*/ 60 h 73"/>
              </a:gdLst>
              <a:ahLst/>
              <a:cxnLst>
                <a:cxn ang="0">
                  <a:pos x="T0" y="T1"/>
                </a:cxn>
                <a:cxn ang="0">
                  <a:pos x="T2" y="T3"/>
                </a:cxn>
                <a:cxn ang="0">
                  <a:pos x="T4" y="T5"/>
                </a:cxn>
                <a:cxn ang="0">
                  <a:pos x="T6" y="T7"/>
                </a:cxn>
                <a:cxn ang="0">
                  <a:pos x="T8" y="T9"/>
                </a:cxn>
              </a:cxnLst>
              <a:rect l="0" t="0" r="r" b="b"/>
              <a:pathLst>
                <a:path w="132" h="73">
                  <a:moveTo>
                    <a:pt x="132" y="60"/>
                  </a:moveTo>
                  <a:lnTo>
                    <a:pt x="6" y="0"/>
                  </a:lnTo>
                  <a:lnTo>
                    <a:pt x="0" y="12"/>
                  </a:lnTo>
                  <a:lnTo>
                    <a:pt x="126" y="73"/>
                  </a:lnTo>
                  <a:lnTo>
                    <a:pt x="132" y="60"/>
                  </a:lnTo>
                  <a:close/>
                </a:path>
              </a:pathLst>
            </a:custGeom>
            <a:grpFill/>
            <a:ln>
              <a:noFill/>
            </a:ln>
            <a:extLst/>
          </p:spPr>
          <p:txBody>
            <a:bodyPr lIns="91464" tIns="45732" rIns="91464" bIns="45732"/>
            <a:lstStyle/>
            <a:p>
              <a:pPr>
                <a:defRPr/>
              </a:pPr>
              <a:endParaRPr lang="en-US" sz="2401"/>
            </a:p>
          </p:txBody>
        </p:sp>
        <p:sp>
          <p:nvSpPr>
            <p:cNvPr id="199" name="Freeform 54">
              <a:extLst>
                <a:ext uri="{FF2B5EF4-FFF2-40B4-BE49-F238E27FC236}"/>
              </a:extLst>
            </p:cNvPr>
            <p:cNvSpPr>
              <a:spLocks/>
            </p:cNvSpPr>
            <p:nvPr/>
          </p:nvSpPr>
          <p:spPr bwMode="auto">
            <a:xfrm>
              <a:off x="777876" y="5919788"/>
              <a:ext cx="209550" cy="117475"/>
            </a:xfrm>
            <a:custGeom>
              <a:avLst/>
              <a:gdLst>
                <a:gd name="T0" fmla="*/ 126 w 132"/>
                <a:gd name="T1" fmla="*/ 0 h 74"/>
                <a:gd name="T2" fmla="*/ 0 w 132"/>
                <a:gd name="T3" fmla="*/ 60 h 74"/>
                <a:gd name="T4" fmla="*/ 6 w 132"/>
                <a:gd name="T5" fmla="*/ 74 h 74"/>
                <a:gd name="T6" fmla="*/ 132 w 132"/>
                <a:gd name="T7" fmla="*/ 14 h 74"/>
                <a:gd name="T8" fmla="*/ 126 w 132"/>
                <a:gd name="T9" fmla="*/ 0 h 74"/>
              </a:gdLst>
              <a:ahLst/>
              <a:cxnLst>
                <a:cxn ang="0">
                  <a:pos x="T0" y="T1"/>
                </a:cxn>
                <a:cxn ang="0">
                  <a:pos x="T2" y="T3"/>
                </a:cxn>
                <a:cxn ang="0">
                  <a:pos x="T4" y="T5"/>
                </a:cxn>
                <a:cxn ang="0">
                  <a:pos x="T6" y="T7"/>
                </a:cxn>
                <a:cxn ang="0">
                  <a:pos x="T8" y="T9"/>
                </a:cxn>
              </a:cxnLst>
              <a:rect l="0" t="0" r="r" b="b"/>
              <a:pathLst>
                <a:path w="132" h="74">
                  <a:moveTo>
                    <a:pt x="126" y="0"/>
                  </a:moveTo>
                  <a:lnTo>
                    <a:pt x="0" y="60"/>
                  </a:lnTo>
                  <a:lnTo>
                    <a:pt x="6" y="74"/>
                  </a:lnTo>
                  <a:lnTo>
                    <a:pt x="132" y="14"/>
                  </a:lnTo>
                  <a:lnTo>
                    <a:pt x="126" y="0"/>
                  </a:lnTo>
                  <a:close/>
                </a:path>
              </a:pathLst>
            </a:custGeom>
            <a:grpFill/>
            <a:ln>
              <a:noFill/>
            </a:ln>
            <a:extLst/>
          </p:spPr>
          <p:txBody>
            <a:bodyPr lIns="91464" tIns="45732" rIns="91464" bIns="45732"/>
            <a:lstStyle/>
            <a:p>
              <a:pPr>
                <a:defRPr/>
              </a:pPr>
              <a:endParaRPr lang="en-US" sz="2401"/>
            </a:p>
          </p:txBody>
        </p:sp>
        <p:sp>
          <p:nvSpPr>
            <p:cNvPr id="200" name="Freeform 55">
              <a:extLst>
                <a:ext uri="{FF2B5EF4-FFF2-40B4-BE49-F238E27FC236}"/>
              </a:extLst>
            </p:cNvPr>
            <p:cNvSpPr>
              <a:spLocks/>
            </p:cNvSpPr>
            <p:nvPr/>
          </p:nvSpPr>
          <p:spPr bwMode="auto">
            <a:xfrm>
              <a:off x="8537576" y="3816350"/>
              <a:ext cx="222250" cy="41275"/>
            </a:xfrm>
            <a:custGeom>
              <a:avLst/>
              <a:gdLst>
                <a:gd name="T0" fmla="*/ 2 w 140"/>
                <a:gd name="T1" fmla="*/ 26 h 26"/>
                <a:gd name="T2" fmla="*/ 140 w 140"/>
                <a:gd name="T3" fmla="*/ 14 h 26"/>
                <a:gd name="T4" fmla="*/ 139 w 140"/>
                <a:gd name="T5" fmla="*/ 0 h 26"/>
                <a:gd name="T6" fmla="*/ 0 w 140"/>
                <a:gd name="T7" fmla="*/ 12 h 26"/>
                <a:gd name="T8" fmla="*/ 2 w 140"/>
                <a:gd name="T9" fmla="*/ 26 h 26"/>
              </a:gdLst>
              <a:ahLst/>
              <a:cxnLst>
                <a:cxn ang="0">
                  <a:pos x="T0" y="T1"/>
                </a:cxn>
                <a:cxn ang="0">
                  <a:pos x="T2" y="T3"/>
                </a:cxn>
                <a:cxn ang="0">
                  <a:pos x="T4" y="T5"/>
                </a:cxn>
                <a:cxn ang="0">
                  <a:pos x="T6" y="T7"/>
                </a:cxn>
                <a:cxn ang="0">
                  <a:pos x="T8" y="T9"/>
                </a:cxn>
              </a:cxnLst>
              <a:rect l="0" t="0" r="r" b="b"/>
              <a:pathLst>
                <a:path w="140" h="26">
                  <a:moveTo>
                    <a:pt x="2" y="26"/>
                  </a:moveTo>
                  <a:lnTo>
                    <a:pt x="140" y="14"/>
                  </a:lnTo>
                  <a:lnTo>
                    <a:pt x="139" y="0"/>
                  </a:lnTo>
                  <a:lnTo>
                    <a:pt x="0" y="12"/>
                  </a:lnTo>
                  <a:lnTo>
                    <a:pt x="2" y="26"/>
                  </a:lnTo>
                  <a:close/>
                </a:path>
              </a:pathLst>
            </a:custGeom>
            <a:grpFill/>
            <a:ln>
              <a:noFill/>
            </a:ln>
            <a:extLst/>
          </p:spPr>
          <p:txBody>
            <a:bodyPr lIns="91464" tIns="45732" rIns="91464" bIns="45732"/>
            <a:lstStyle/>
            <a:p>
              <a:pPr>
                <a:defRPr/>
              </a:pPr>
              <a:endParaRPr lang="en-US" sz="2401"/>
            </a:p>
          </p:txBody>
        </p:sp>
        <p:sp>
          <p:nvSpPr>
            <p:cNvPr id="201" name="Freeform 56">
              <a:extLst>
                <a:ext uri="{FF2B5EF4-FFF2-40B4-BE49-F238E27FC236}"/>
              </a:extLst>
            </p:cNvPr>
            <p:cNvSpPr>
              <a:spLocks/>
            </p:cNvSpPr>
            <p:nvPr/>
          </p:nvSpPr>
          <p:spPr bwMode="auto">
            <a:xfrm>
              <a:off x="8488363" y="3441700"/>
              <a:ext cx="222250" cy="61913"/>
            </a:xfrm>
            <a:custGeom>
              <a:avLst/>
              <a:gdLst>
                <a:gd name="T0" fmla="*/ 4 w 140"/>
                <a:gd name="T1" fmla="*/ 39 h 39"/>
                <a:gd name="T2" fmla="*/ 140 w 140"/>
                <a:gd name="T3" fmla="*/ 14 h 39"/>
                <a:gd name="T4" fmla="*/ 137 w 140"/>
                <a:gd name="T5" fmla="*/ 0 h 39"/>
                <a:gd name="T6" fmla="*/ 0 w 140"/>
                <a:gd name="T7" fmla="*/ 25 h 39"/>
                <a:gd name="T8" fmla="*/ 4 w 140"/>
                <a:gd name="T9" fmla="*/ 39 h 39"/>
              </a:gdLst>
              <a:ahLst/>
              <a:cxnLst>
                <a:cxn ang="0">
                  <a:pos x="T0" y="T1"/>
                </a:cxn>
                <a:cxn ang="0">
                  <a:pos x="T2" y="T3"/>
                </a:cxn>
                <a:cxn ang="0">
                  <a:pos x="T4" y="T5"/>
                </a:cxn>
                <a:cxn ang="0">
                  <a:pos x="T6" y="T7"/>
                </a:cxn>
                <a:cxn ang="0">
                  <a:pos x="T8" y="T9"/>
                </a:cxn>
              </a:cxnLst>
              <a:rect l="0" t="0" r="r" b="b"/>
              <a:pathLst>
                <a:path w="140" h="39">
                  <a:moveTo>
                    <a:pt x="4" y="39"/>
                  </a:moveTo>
                  <a:lnTo>
                    <a:pt x="140" y="14"/>
                  </a:lnTo>
                  <a:lnTo>
                    <a:pt x="137" y="0"/>
                  </a:lnTo>
                  <a:lnTo>
                    <a:pt x="0" y="25"/>
                  </a:lnTo>
                  <a:lnTo>
                    <a:pt x="4" y="39"/>
                  </a:lnTo>
                  <a:close/>
                </a:path>
              </a:pathLst>
            </a:custGeom>
            <a:grpFill/>
            <a:ln>
              <a:noFill/>
            </a:ln>
            <a:extLst/>
          </p:spPr>
          <p:txBody>
            <a:bodyPr lIns="91464" tIns="45732" rIns="91464" bIns="45732"/>
            <a:lstStyle/>
            <a:p>
              <a:pPr>
                <a:defRPr/>
              </a:pPr>
              <a:endParaRPr lang="en-US" sz="2401"/>
            </a:p>
          </p:txBody>
        </p:sp>
        <p:sp>
          <p:nvSpPr>
            <p:cNvPr id="202" name="Freeform 57">
              <a:extLst>
                <a:ext uri="{FF2B5EF4-FFF2-40B4-BE49-F238E27FC236}"/>
              </a:extLst>
            </p:cNvPr>
            <p:cNvSpPr>
              <a:spLocks/>
            </p:cNvSpPr>
            <p:nvPr/>
          </p:nvSpPr>
          <p:spPr bwMode="auto">
            <a:xfrm>
              <a:off x="8407401" y="3074988"/>
              <a:ext cx="219075" cy="77788"/>
            </a:xfrm>
            <a:custGeom>
              <a:avLst/>
              <a:gdLst>
                <a:gd name="T0" fmla="*/ 5 w 138"/>
                <a:gd name="T1" fmla="*/ 49 h 49"/>
                <a:gd name="T2" fmla="*/ 138 w 138"/>
                <a:gd name="T3" fmla="*/ 14 h 49"/>
                <a:gd name="T4" fmla="*/ 135 w 138"/>
                <a:gd name="T5" fmla="*/ 0 h 49"/>
                <a:gd name="T6" fmla="*/ 0 w 138"/>
                <a:gd name="T7" fmla="*/ 37 h 49"/>
                <a:gd name="T8" fmla="*/ 5 w 138"/>
                <a:gd name="T9" fmla="*/ 49 h 49"/>
              </a:gdLst>
              <a:ahLst/>
              <a:cxnLst>
                <a:cxn ang="0">
                  <a:pos x="T0" y="T1"/>
                </a:cxn>
                <a:cxn ang="0">
                  <a:pos x="T2" y="T3"/>
                </a:cxn>
                <a:cxn ang="0">
                  <a:pos x="T4" y="T5"/>
                </a:cxn>
                <a:cxn ang="0">
                  <a:pos x="T6" y="T7"/>
                </a:cxn>
                <a:cxn ang="0">
                  <a:pos x="T8" y="T9"/>
                </a:cxn>
              </a:cxnLst>
              <a:rect l="0" t="0" r="r" b="b"/>
              <a:pathLst>
                <a:path w="138" h="49">
                  <a:moveTo>
                    <a:pt x="5" y="49"/>
                  </a:moveTo>
                  <a:lnTo>
                    <a:pt x="138" y="14"/>
                  </a:lnTo>
                  <a:lnTo>
                    <a:pt x="135" y="0"/>
                  </a:lnTo>
                  <a:lnTo>
                    <a:pt x="0" y="37"/>
                  </a:lnTo>
                  <a:lnTo>
                    <a:pt x="5" y="49"/>
                  </a:lnTo>
                  <a:close/>
                </a:path>
              </a:pathLst>
            </a:custGeom>
            <a:grpFill/>
            <a:ln>
              <a:noFill/>
            </a:ln>
            <a:extLst/>
          </p:spPr>
          <p:txBody>
            <a:bodyPr lIns="91464" tIns="45732" rIns="91464" bIns="45732"/>
            <a:lstStyle/>
            <a:p>
              <a:pPr>
                <a:defRPr/>
              </a:pPr>
              <a:endParaRPr lang="en-US" sz="2401"/>
            </a:p>
          </p:txBody>
        </p:sp>
        <p:sp>
          <p:nvSpPr>
            <p:cNvPr id="203" name="Freeform 58">
              <a:extLst>
                <a:ext uri="{FF2B5EF4-FFF2-40B4-BE49-F238E27FC236}"/>
              </a:extLst>
            </p:cNvPr>
            <p:cNvSpPr>
              <a:spLocks/>
            </p:cNvSpPr>
            <p:nvPr/>
          </p:nvSpPr>
          <p:spPr bwMode="auto">
            <a:xfrm>
              <a:off x="8296276" y="2714625"/>
              <a:ext cx="214313" cy="98425"/>
            </a:xfrm>
            <a:custGeom>
              <a:avLst/>
              <a:gdLst>
                <a:gd name="T0" fmla="*/ 5 w 135"/>
                <a:gd name="T1" fmla="*/ 62 h 62"/>
                <a:gd name="T2" fmla="*/ 135 w 135"/>
                <a:gd name="T3" fmla="*/ 14 h 62"/>
                <a:gd name="T4" fmla="*/ 131 w 135"/>
                <a:gd name="T5" fmla="*/ 0 h 62"/>
                <a:gd name="T6" fmla="*/ 0 w 135"/>
                <a:gd name="T7" fmla="*/ 50 h 62"/>
                <a:gd name="T8" fmla="*/ 5 w 135"/>
                <a:gd name="T9" fmla="*/ 62 h 62"/>
              </a:gdLst>
              <a:ahLst/>
              <a:cxnLst>
                <a:cxn ang="0">
                  <a:pos x="T0" y="T1"/>
                </a:cxn>
                <a:cxn ang="0">
                  <a:pos x="T2" y="T3"/>
                </a:cxn>
                <a:cxn ang="0">
                  <a:pos x="T4" y="T5"/>
                </a:cxn>
                <a:cxn ang="0">
                  <a:pos x="T6" y="T7"/>
                </a:cxn>
                <a:cxn ang="0">
                  <a:pos x="T8" y="T9"/>
                </a:cxn>
              </a:cxnLst>
              <a:rect l="0" t="0" r="r" b="b"/>
              <a:pathLst>
                <a:path w="135" h="62">
                  <a:moveTo>
                    <a:pt x="5" y="62"/>
                  </a:moveTo>
                  <a:lnTo>
                    <a:pt x="135" y="14"/>
                  </a:lnTo>
                  <a:lnTo>
                    <a:pt x="131" y="0"/>
                  </a:lnTo>
                  <a:lnTo>
                    <a:pt x="0" y="50"/>
                  </a:lnTo>
                  <a:lnTo>
                    <a:pt x="5" y="62"/>
                  </a:lnTo>
                  <a:close/>
                </a:path>
              </a:pathLst>
            </a:custGeom>
            <a:grpFill/>
            <a:ln>
              <a:noFill/>
            </a:ln>
            <a:extLst/>
          </p:spPr>
          <p:txBody>
            <a:bodyPr lIns="91464" tIns="45732" rIns="91464" bIns="45732"/>
            <a:lstStyle/>
            <a:p>
              <a:pPr>
                <a:defRPr/>
              </a:pPr>
              <a:endParaRPr lang="en-US" sz="2401"/>
            </a:p>
          </p:txBody>
        </p:sp>
        <p:sp>
          <p:nvSpPr>
            <p:cNvPr id="204" name="Freeform 59">
              <a:extLst>
                <a:ext uri="{FF2B5EF4-FFF2-40B4-BE49-F238E27FC236}"/>
              </a:extLst>
            </p:cNvPr>
            <p:cNvSpPr>
              <a:spLocks/>
            </p:cNvSpPr>
            <p:nvPr/>
          </p:nvSpPr>
          <p:spPr bwMode="auto">
            <a:xfrm>
              <a:off x="8156576" y="2370138"/>
              <a:ext cx="209550" cy="115888"/>
            </a:xfrm>
            <a:custGeom>
              <a:avLst/>
              <a:gdLst>
                <a:gd name="T0" fmla="*/ 6 w 132"/>
                <a:gd name="T1" fmla="*/ 73 h 73"/>
                <a:gd name="T2" fmla="*/ 132 w 132"/>
                <a:gd name="T3" fmla="*/ 12 h 73"/>
                <a:gd name="T4" fmla="*/ 126 w 132"/>
                <a:gd name="T5" fmla="*/ 0 h 73"/>
                <a:gd name="T6" fmla="*/ 0 w 132"/>
                <a:gd name="T7" fmla="*/ 59 h 73"/>
                <a:gd name="T8" fmla="*/ 6 w 132"/>
                <a:gd name="T9" fmla="*/ 73 h 73"/>
              </a:gdLst>
              <a:ahLst/>
              <a:cxnLst>
                <a:cxn ang="0">
                  <a:pos x="T0" y="T1"/>
                </a:cxn>
                <a:cxn ang="0">
                  <a:pos x="T2" y="T3"/>
                </a:cxn>
                <a:cxn ang="0">
                  <a:pos x="T4" y="T5"/>
                </a:cxn>
                <a:cxn ang="0">
                  <a:pos x="T6" y="T7"/>
                </a:cxn>
                <a:cxn ang="0">
                  <a:pos x="T8" y="T9"/>
                </a:cxn>
              </a:cxnLst>
              <a:rect l="0" t="0" r="r" b="b"/>
              <a:pathLst>
                <a:path w="132" h="73">
                  <a:moveTo>
                    <a:pt x="6" y="73"/>
                  </a:moveTo>
                  <a:lnTo>
                    <a:pt x="132" y="12"/>
                  </a:lnTo>
                  <a:lnTo>
                    <a:pt x="126" y="0"/>
                  </a:lnTo>
                  <a:lnTo>
                    <a:pt x="0" y="59"/>
                  </a:lnTo>
                  <a:lnTo>
                    <a:pt x="6" y="73"/>
                  </a:lnTo>
                  <a:close/>
                </a:path>
              </a:pathLst>
            </a:custGeom>
            <a:grpFill/>
            <a:ln>
              <a:noFill/>
            </a:ln>
            <a:extLst/>
          </p:spPr>
          <p:txBody>
            <a:bodyPr lIns="91464" tIns="45732" rIns="91464" bIns="45732"/>
            <a:lstStyle/>
            <a:p>
              <a:pPr>
                <a:defRPr/>
              </a:pPr>
              <a:endParaRPr lang="en-US" sz="2401"/>
            </a:p>
          </p:txBody>
        </p:sp>
        <p:sp>
          <p:nvSpPr>
            <p:cNvPr id="205" name="Freeform 60">
              <a:extLst>
                <a:ext uri="{FF2B5EF4-FFF2-40B4-BE49-F238E27FC236}"/>
              </a:extLst>
            </p:cNvPr>
            <p:cNvSpPr>
              <a:spLocks/>
            </p:cNvSpPr>
            <p:nvPr/>
          </p:nvSpPr>
          <p:spPr bwMode="auto">
            <a:xfrm>
              <a:off x="7983538" y="2036763"/>
              <a:ext cx="203200" cy="133350"/>
            </a:xfrm>
            <a:custGeom>
              <a:avLst/>
              <a:gdLst>
                <a:gd name="T0" fmla="*/ 8 w 128"/>
                <a:gd name="T1" fmla="*/ 84 h 84"/>
                <a:gd name="T2" fmla="*/ 128 w 128"/>
                <a:gd name="T3" fmla="*/ 13 h 84"/>
                <a:gd name="T4" fmla="*/ 121 w 128"/>
                <a:gd name="T5" fmla="*/ 0 h 84"/>
                <a:gd name="T6" fmla="*/ 0 w 128"/>
                <a:gd name="T7" fmla="*/ 72 h 84"/>
                <a:gd name="T8" fmla="*/ 8 w 128"/>
                <a:gd name="T9" fmla="*/ 84 h 84"/>
              </a:gdLst>
              <a:ahLst/>
              <a:cxnLst>
                <a:cxn ang="0">
                  <a:pos x="T0" y="T1"/>
                </a:cxn>
                <a:cxn ang="0">
                  <a:pos x="T2" y="T3"/>
                </a:cxn>
                <a:cxn ang="0">
                  <a:pos x="T4" y="T5"/>
                </a:cxn>
                <a:cxn ang="0">
                  <a:pos x="T6" y="T7"/>
                </a:cxn>
                <a:cxn ang="0">
                  <a:pos x="T8" y="T9"/>
                </a:cxn>
              </a:cxnLst>
              <a:rect l="0" t="0" r="r" b="b"/>
              <a:pathLst>
                <a:path w="128" h="84">
                  <a:moveTo>
                    <a:pt x="8" y="84"/>
                  </a:moveTo>
                  <a:lnTo>
                    <a:pt x="128" y="13"/>
                  </a:lnTo>
                  <a:lnTo>
                    <a:pt x="121" y="0"/>
                  </a:lnTo>
                  <a:lnTo>
                    <a:pt x="0" y="72"/>
                  </a:lnTo>
                  <a:lnTo>
                    <a:pt x="8" y="84"/>
                  </a:lnTo>
                  <a:close/>
                </a:path>
              </a:pathLst>
            </a:custGeom>
            <a:grpFill/>
            <a:ln>
              <a:noFill/>
            </a:ln>
            <a:extLst/>
          </p:spPr>
          <p:txBody>
            <a:bodyPr lIns="91464" tIns="45732" rIns="91464" bIns="45732"/>
            <a:lstStyle/>
            <a:p>
              <a:pPr>
                <a:defRPr/>
              </a:pPr>
              <a:endParaRPr lang="en-US" sz="2401"/>
            </a:p>
          </p:txBody>
        </p:sp>
        <p:sp>
          <p:nvSpPr>
            <p:cNvPr id="206" name="Freeform 61">
              <a:extLst>
                <a:ext uri="{FF2B5EF4-FFF2-40B4-BE49-F238E27FC236}"/>
              </a:extLst>
            </p:cNvPr>
            <p:cNvSpPr>
              <a:spLocks/>
            </p:cNvSpPr>
            <p:nvPr/>
          </p:nvSpPr>
          <p:spPr bwMode="auto">
            <a:xfrm>
              <a:off x="7786688" y="1722438"/>
              <a:ext cx="192088" cy="149225"/>
            </a:xfrm>
            <a:custGeom>
              <a:avLst/>
              <a:gdLst>
                <a:gd name="T0" fmla="*/ 9 w 121"/>
                <a:gd name="T1" fmla="*/ 94 h 94"/>
                <a:gd name="T2" fmla="*/ 121 w 121"/>
                <a:gd name="T3" fmla="*/ 12 h 94"/>
                <a:gd name="T4" fmla="*/ 113 w 121"/>
                <a:gd name="T5" fmla="*/ 0 h 94"/>
                <a:gd name="T6" fmla="*/ 0 w 121"/>
                <a:gd name="T7" fmla="*/ 82 h 94"/>
                <a:gd name="T8" fmla="*/ 9 w 121"/>
                <a:gd name="T9" fmla="*/ 94 h 94"/>
              </a:gdLst>
              <a:ahLst/>
              <a:cxnLst>
                <a:cxn ang="0">
                  <a:pos x="T0" y="T1"/>
                </a:cxn>
                <a:cxn ang="0">
                  <a:pos x="T2" y="T3"/>
                </a:cxn>
                <a:cxn ang="0">
                  <a:pos x="T4" y="T5"/>
                </a:cxn>
                <a:cxn ang="0">
                  <a:pos x="T6" y="T7"/>
                </a:cxn>
                <a:cxn ang="0">
                  <a:pos x="T8" y="T9"/>
                </a:cxn>
              </a:cxnLst>
              <a:rect l="0" t="0" r="r" b="b"/>
              <a:pathLst>
                <a:path w="121" h="94">
                  <a:moveTo>
                    <a:pt x="9" y="94"/>
                  </a:moveTo>
                  <a:lnTo>
                    <a:pt x="121" y="12"/>
                  </a:lnTo>
                  <a:lnTo>
                    <a:pt x="113" y="0"/>
                  </a:lnTo>
                  <a:lnTo>
                    <a:pt x="0" y="82"/>
                  </a:lnTo>
                  <a:lnTo>
                    <a:pt x="9" y="94"/>
                  </a:lnTo>
                  <a:close/>
                </a:path>
              </a:pathLst>
            </a:custGeom>
            <a:grpFill/>
            <a:ln>
              <a:noFill/>
            </a:ln>
            <a:extLst/>
          </p:spPr>
          <p:txBody>
            <a:bodyPr lIns="91464" tIns="45732" rIns="91464" bIns="45732"/>
            <a:lstStyle/>
            <a:p>
              <a:pPr>
                <a:defRPr/>
              </a:pPr>
              <a:endParaRPr lang="en-US" sz="2401"/>
            </a:p>
          </p:txBody>
        </p:sp>
        <p:sp>
          <p:nvSpPr>
            <p:cNvPr id="207" name="Freeform 62">
              <a:extLst>
                <a:ext uri="{FF2B5EF4-FFF2-40B4-BE49-F238E27FC236}"/>
              </a:extLst>
            </p:cNvPr>
            <p:cNvSpPr>
              <a:spLocks/>
            </p:cNvSpPr>
            <p:nvPr/>
          </p:nvSpPr>
          <p:spPr bwMode="auto">
            <a:xfrm>
              <a:off x="7562851" y="1428750"/>
              <a:ext cx="182563" cy="161925"/>
            </a:xfrm>
            <a:custGeom>
              <a:avLst/>
              <a:gdLst>
                <a:gd name="T0" fmla="*/ 11 w 115"/>
                <a:gd name="T1" fmla="*/ 102 h 102"/>
                <a:gd name="T2" fmla="*/ 115 w 115"/>
                <a:gd name="T3" fmla="*/ 11 h 102"/>
                <a:gd name="T4" fmla="*/ 105 w 115"/>
                <a:gd name="T5" fmla="*/ 0 h 102"/>
                <a:gd name="T6" fmla="*/ 0 w 115"/>
                <a:gd name="T7" fmla="*/ 92 h 102"/>
                <a:gd name="T8" fmla="*/ 11 w 115"/>
                <a:gd name="T9" fmla="*/ 102 h 102"/>
              </a:gdLst>
              <a:ahLst/>
              <a:cxnLst>
                <a:cxn ang="0">
                  <a:pos x="T0" y="T1"/>
                </a:cxn>
                <a:cxn ang="0">
                  <a:pos x="T2" y="T3"/>
                </a:cxn>
                <a:cxn ang="0">
                  <a:pos x="T4" y="T5"/>
                </a:cxn>
                <a:cxn ang="0">
                  <a:pos x="T6" y="T7"/>
                </a:cxn>
                <a:cxn ang="0">
                  <a:pos x="T8" y="T9"/>
                </a:cxn>
              </a:cxnLst>
              <a:rect l="0" t="0" r="r" b="b"/>
              <a:pathLst>
                <a:path w="115" h="102">
                  <a:moveTo>
                    <a:pt x="11" y="102"/>
                  </a:moveTo>
                  <a:lnTo>
                    <a:pt x="115" y="11"/>
                  </a:lnTo>
                  <a:lnTo>
                    <a:pt x="105" y="0"/>
                  </a:lnTo>
                  <a:lnTo>
                    <a:pt x="0" y="92"/>
                  </a:lnTo>
                  <a:lnTo>
                    <a:pt x="11" y="102"/>
                  </a:lnTo>
                  <a:close/>
                </a:path>
              </a:pathLst>
            </a:custGeom>
            <a:grpFill/>
            <a:ln>
              <a:noFill/>
            </a:ln>
            <a:extLst/>
          </p:spPr>
          <p:txBody>
            <a:bodyPr lIns="91464" tIns="45732" rIns="91464" bIns="45732"/>
            <a:lstStyle/>
            <a:p>
              <a:pPr>
                <a:defRPr/>
              </a:pPr>
              <a:endParaRPr lang="en-US" sz="2401"/>
            </a:p>
          </p:txBody>
        </p:sp>
        <p:sp>
          <p:nvSpPr>
            <p:cNvPr id="208" name="Freeform 63">
              <a:extLst>
                <a:ext uri="{FF2B5EF4-FFF2-40B4-BE49-F238E27FC236}"/>
              </a:extLst>
            </p:cNvPr>
            <p:cNvSpPr>
              <a:spLocks/>
            </p:cNvSpPr>
            <p:nvPr/>
          </p:nvSpPr>
          <p:spPr bwMode="auto">
            <a:xfrm>
              <a:off x="7316788" y="1155700"/>
              <a:ext cx="169863" cy="176213"/>
            </a:xfrm>
            <a:custGeom>
              <a:avLst/>
              <a:gdLst>
                <a:gd name="T0" fmla="*/ 11 w 107"/>
                <a:gd name="T1" fmla="*/ 111 h 111"/>
                <a:gd name="T2" fmla="*/ 107 w 107"/>
                <a:gd name="T3" fmla="*/ 11 h 111"/>
                <a:gd name="T4" fmla="*/ 96 w 107"/>
                <a:gd name="T5" fmla="*/ 0 h 111"/>
                <a:gd name="T6" fmla="*/ 0 w 107"/>
                <a:gd name="T7" fmla="*/ 101 h 111"/>
                <a:gd name="T8" fmla="*/ 11 w 107"/>
                <a:gd name="T9" fmla="*/ 111 h 111"/>
              </a:gdLst>
              <a:ahLst/>
              <a:cxnLst>
                <a:cxn ang="0">
                  <a:pos x="T0" y="T1"/>
                </a:cxn>
                <a:cxn ang="0">
                  <a:pos x="T2" y="T3"/>
                </a:cxn>
                <a:cxn ang="0">
                  <a:pos x="T4" y="T5"/>
                </a:cxn>
                <a:cxn ang="0">
                  <a:pos x="T6" y="T7"/>
                </a:cxn>
                <a:cxn ang="0">
                  <a:pos x="T8" y="T9"/>
                </a:cxn>
              </a:cxnLst>
              <a:rect l="0" t="0" r="r" b="b"/>
              <a:pathLst>
                <a:path w="107" h="111">
                  <a:moveTo>
                    <a:pt x="11" y="111"/>
                  </a:moveTo>
                  <a:lnTo>
                    <a:pt x="107" y="11"/>
                  </a:lnTo>
                  <a:lnTo>
                    <a:pt x="96" y="0"/>
                  </a:lnTo>
                  <a:lnTo>
                    <a:pt x="0" y="101"/>
                  </a:lnTo>
                  <a:lnTo>
                    <a:pt x="11" y="111"/>
                  </a:lnTo>
                  <a:close/>
                </a:path>
              </a:pathLst>
            </a:custGeom>
            <a:grpFill/>
            <a:ln>
              <a:noFill/>
            </a:ln>
            <a:extLst/>
          </p:spPr>
          <p:txBody>
            <a:bodyPr lIns="91464" tIns="45732" rIns="91464" bIns="45732"/>
            <a:lstStyle/>
            <a:p>
              <a:pPr>
                <a:defRPr/>
              </a:pPr>
              <a:endParaRPr lang="en-US" sz="2401"/>
            </a:p>
          </p:txBody>
        </p:sp>
        <p:sp>
          <p:nvSpPr>
            <p:cNvPr id="209" name="Freeform 64">
              <a:extLst>
                <a:ext uri="{FF2B5EF4-FFF2-40B4-BE49-F238E27FC236}"/>
              </a:extLst>
            </p:cNvPr>
            <p:cNvSpPr>
              <a:spLocks/>
            </p:cNvSpPr>
            <p:nvPr/>
          </p:nvSpPr>
          <p:spPr bwMode="auto">
            <a:xfrm>
              <a:off x="6756401" y="687388"/>
              <a:ext cx="141288" cy="196850"/>
            </a:xfrm>
            <a:custGeom>
              <a:avLst/>
              <a:gdLst>
                <a:gd name="T0" fmla="*/ 89 w 89"/>
                <a:gd name="T1" fmla="*/ 8 h 124"/>
                <a:gd name="T2" fmla="*/ 77 w 89"/>
                <a:gd name="T3" fmla="*/ 0 h 124"/>
                <a:gd name="T4" fmla="*/ 0 w 89"/>
                <a:gd name="T5" fmla="*/ 116 h 124"/>
                <a:gd name="T6" fmla="*/ 11 w 89"/>
                <a:gd name="T7" fmla="*/ 124 h 124"/>
                <a:gd name="T8" fmla="*/ 89 w 89"/>
                <a:gd name="T9" fmla="*/ 8 h 124"/>
              </a:gdLst>
              <a:ahLst/>
              <a:cxnLst>
                <a:cxn ang="0">
                  <a:pos x="T0" y="T1"/>
                </a:cxn>
                <a:cxn ang="0">
                  <a:pos x="T2" y="T3"/>
                </a:cxn>
                <a:cxn ang="0">
                  <a:pos x="T4" y="T5"/>
                </a:cxn>
                <a:cxn ang="0">
                  <a:pos x="T6" y="T7"/>
                </a:cxn>
                <a:cxn ang="0">
                  <a:pos x="T8" y="T9"/>
                </a:cxn>
              </a:cxnLst>
              <a:rect l="0" t="0" r="r" b="b"/>
              <a:pathLst>
                <a:path w="89" h="124">
                  <a:moveTo>
                    <a:pt x="89" y="8"/>
                  </a:moveTo>
                  <a:lnTo>
                    <a:pt x="77" y="0"/>
                  </a:lnTo>
                  <a:lnTo>
                    <a:pt x="0" y="116"/>
                  </a:lnTo>
                  <a:lnTo>
                    <a:pt x="11" y="124"/>
                  </a:lnTo>
                  <a:lnTo>
                    <a:pt x="89" y="8"/>
                  </a:lnTo>
                  <a:close/>
                </a:path>
              </a:pathLst>
            </a:custGeom>
            <a:grpFill/>
            <a:ln>
              <a:noFill/>
            </a:ln>
            <a:extLst/>
          </p:spPr>
          <p:txBody>
            <a:bodyPr lIns="91464" tIns="45732" rIns="91464" bIns="45732"/>
            <a:lstStyle/>
            <a:p>
              <a:pPr>
                <a:defRPr/>
              </a:pPr>
              <a:endParaRPr lang="en-US" sz="2401"/>
            </a:p>
          </p:txBody>
        </p:sp>
        <p:sp>
          <p:nvSpPr>
            <p:cNvPr id="210" name="Freeform 65">
              <a:extLst>
                <a:ext uri="{FF2B5EF4-FFF2-40B4-BE49-F238E27FC236}"/>
              </a:extLst>
            </p:cNvPr>
            <p:cNvSpPr>
              <a:spLocks/>
            </p:cNvSpPr>
            <p:nvPr/>
          </p:nvSpPr>
          <p:spPr bwMode="auto">
            <a:xfrm>
              <a:off x="6450013" y="495300"/>
              <a:ext cx="125413" cy="206375"/>
            </a:xfrm>
            <a:custGeom>
              <a:avLst/>
              <a:gdLst>
                <a:gd name="T0" fmla="*/ 79 w 79"/>
                <a:gd name="T1" fmla="*/ 8 h 130"/>
                <a:gd name="T2" fmla="*/ 66 w 79"/>
                <a:gd name="T3" fmla="*/ 0 h 130"/>
                <a:gd name="T4" fmla="*/ 0 w 79"/>
                <a:gd name="T5" fmla="*/ 122 h 130"/>
                <a:gd name="T6" fmla="*/ 12 w 79"/>
                <a:gd name="T7" fmla="*/ 130 h 130"/>
                <a:gd name="T8" fmla="*/ 79 w 79"/>
                <a:gd name="T9" fmla="*/ 8 h 130"/>
              </a:gdLst>
              <a:ahLst/>
              <a:cxnLst>
                <a:cxn ang="0">
                  <a:pos x="T0" y="T1"/>
                </a:cxn>
                <a:cxn ang="0">
                  <a:pos x="T2" y="T3"/>
                </a:cxn>
                <a:cxn ang="0">
                  <a:pos x="T4" y="T5"/>
                </a:cxn>
                <a:cxn ang="0">
                  <a:pos x="T6" y="T7"/>
                </a:cxn>
                <a:cxn ang="0">
                  <a:pos x="T8" y="T9"/>
                </a:cxn>
              </a:cxnLst>
              <a:rect l="0" t="0" r="r" b="b"/>
              <a:pathLst>
                <a:path w="79" h="130">
                  <a:moveTo>
                    <a:pt x="79" y="8"/>
                  </a:moveTo>
                  <a:lnTo>
                    <a:pt x="66" y="0"/>
                  </a:lnTo>
                  <a:lnTo>
                    <a:pt x="0" y="122"/>
                  </a:lnTo>
                  <a:lnTo>
                    <a:pt x="12" y="130"/>
                  </a:lnTo>
                  <a:lnTo>
                    <a:pt x="79" y="8"/>
                  </a:lnTo>
                  <a:close/>
                </a:path>
              </a:pathLst>
            </a:custGeom>
            <a:grpFill/>
            <a:ln>
              <a:noFill/>
            </a:ln>
            <a:extLst/>
          </p:spPr>
          <p:txBody>
            <a:bodyPr lIns="91464" tIns="45732" rIns="91464" bIns="45732"/>
            <a:lstStyle/>
            <a:p>
              <a:pPr>
                <a:defRPr/>
              </a:pPr>
              <a:endParaRPr lang="en-US" sz="2401"/>
            </a:p>
          </p:txBody>
        </p:sp>
        <p:sp>
          <p:nvSpPr>
            <p:cNvPr id="211" name="Freeform 66">
              <a:extLst>
                <a:ext uri="{FF2B5EF4-FFF2-40B4-BE49-F238E27FC236}"/>
              </a:extLst>
            </p:cNvPr>
            <p:cNvSpPr>
              <a:spLocks/>
            </p:cNvSpPr>
            <p:nvPr/>
          </p:nvSpPr>
          <p:spPr bwMode="auto">
            <a:xfrm>
              <a:off x="6126163" y="331788"/>
              <a:ext cx="107950" cy="212725"/>
            </a:xfrm>
            <a:custGeom>
              <a:avLst/>
              <a:gdLst>
                <a:gd name="T0" fmla="*/ 68 w 68"/>
                <a:gd name="T1" fmla="*/ 7 h 134"/>
                <a:gd name="T2" fmla="*/ 55 w 68"/>
                <a:gd name="T3" fmla="*/ 0 h 134"/>
                <a:gd name="T4" fmla="*/ 0 w 68"/>
                <a:gd name="T5" fmla="*/ 129 h 134"/>
                <a:gd name="T6" fmla="*/ 14 w 68"/>
                <a:gd name="T7" fmla="*/ 134 h 134"/>
                <a:gd name="T8" fmla="*/ 68 w 68"/>
                <a:gd name="T9" fmla="*/ 7 h 134"/>
              </a:gdLst>
              <a:ahLst/>
              <a:cxnLst>
                <a:cxn ang="0">
                  <a:pos x="T0" y="T1"/>
                </a:cxn>
                <a:cxn ang="0">
                  <a:pos x="T2" y="T3"/>
                </a:cxn>
                <a:cxn ang="0">
                  <a:pos x="T4" y="T5"/>
                </a:cxn>
                <a:cxn ang="0">
                  <a:pos x="T6" y="T7"/>
                </a:cxn>
                <a:cxn ang="0">
                  <a:pos x="T8" y="T9"/>
                </a:cxn>
              </a:cxnLst>
              <a:rect l="0" t="0" r="r" b="b"/>
              <a:pathLst>
                <a:path w="68" h="134">
                  <a:moveTo>
                    <a:pt x="68" y="7"/>
                  </a:moveTo>
                  <a:lnTo>
                    <a:pt x="55" y="0"/>
                  </a:lnTo>
                  <a:lnTo>
                    <a:pt x="0" y="129"/>
                  </a:lnTo>
                  <a:lnTo>
                    <a:pt x="14" y="134"/>
                  </a:lnTo>
                  <a:lnTo>
                    <a:pt x="68" y="7"/>
                  </a:lnTo>
                  <a:close/>
                </a:path>
              </a:pathLst>
            </a:custGeom>
            <a:grpFill/>
            <a:ln>
              <a:noFill/>
            </a:ln>
            <a:extLst/>
          </p:spPr>
          <p:txBody>
            <a:bodyPr lIns="91464" tIns="45732" rIns="91464" bIns="45732"/>
            <a:lstStyle/>
            <a:p>
              <a:pPr>
                <a:defRPr/>
              </a:pPr>
              <a:endParaRPr lang="en-US" sz="2401"/>
            </a:p>
          </p:txBody>
        </p:sp>
        <p:sp>
          <p:nvSpPr>
            <p:cNvPr id="212" name="Freeform 67">
              <a:extLst>
                <a:ext uri="{FF2B5EF4-FFF2-40B4-BE49-F238E27FC236}"/>
              </a:extLst>
            </p:cNvPr>
            <p:cNvSpPr>
              <a:spLocks/>
            </p:cNvSpPr>
            <p:nvPr/>
          </p:nvSpPr>
          <p:spPr bwMode="auto">
            <a:xfrm>
              <a:off x="5791201" y="201613"/>
              <a:ext cx="92075" cy="217488"/>
            </a:xfrm>
            <a:custGeom>
              <a:avLst/>
              <a:gdLst>
                <a:gd name="T0" fmla="*/ 58 w 58"/>
                <a:gd name="T1" fmla="*/ 5 h 137"/>
                <a:gd name="T2" fmla="*/ 44 w 58"/>
                <a:gd name="T3" fmla="*/ 0 h 137"/>
                <a:gd name="T4" fmla="*/ 0 w 58"/>
                <a:gd name="T5" fmla="*/ 132 h 137"/>
                <a:gd name="T6" fmla="*/ 14 w 58"/>
                <a:gd name="T7" fmla="*/ 137 h 137"/>
                <a:gd name="T8" fmla="*/ 58 w 58"/>
                <a:gd name="T9" fmla="*/ 5 h 137"/>
              </a:gdLst>
              <a:ahLst/>
              <a:cxnLst>
                <a:cxn ang="0">
                  <a:pos x="T0" y="T1"/>
                </a:cxn>
                <a:cxn ang="0">
                  <a:pos x="T2" y="T3"/>
                </a:cxn>
                <a:cxn ang="0">
                  <a:pos x="T4" y="T5"/>
                </a:cxn>
                <a:cxn ang="0">
                  <a:pos x="T6" y="T7"/>
                </a:cxn>
                <a:cxn ang="0">
                  <a:pos x="T8" y="T9"/>
                </a:cxn>
              </a:cxnLst>
              <a:rect l="0" t="0" r="r" b="b"/>
              <a:pathLst>
                <a:path w="58" h="137">
                  <a:moveTo>
                    <a:pt x="58" y="5"/>
                  </a:moveTo>
                  <a:lnTo>
                    <a:pt x="44" y="0"/>
                  </a:lnTo>
                  <a:lnTo>
                    <a:pt x="0" y="132"/>
                  </a:lnTo>
                  <a:lnTo>
                    <a:pt x="14" y="137"/>
                  </a:lnTo>
                  <a:lnTo>
                    <a:pt x="58" y="5"/>
                  </a:lnTo>
                  <a:close/>
                </a:path>
              </a:pathLst>
            </a:custGeom>
            <a:grpFill/>
            <a:ln>
              <a:noFill/>
            </a:ln>
            <a:extLst/>
          </p:spPr>
          <p:txBody>
            <a:bodyPr lIns="91464" tIns="45732" rIns="91464" bIns="45732"/>
            <a:lstStyle/>
            <a:p>
              <a:pPr>
                <a:defRPr/>
              </a:pPr>
              <a:endParaRPr lang="en-US" sz="2401"/>
            </a:p>
          </p:txBody>
        </p:sp>
        <p:sp>
          <p:nvSpPr>
            <p:cNvPr id="213" name="Freeform 68">
              <a:extLst>
                <a:ext uri="{FF2B5EF4-FFF2-40B4-BE49-F238E27FC236}"/>
              </a:extLst>
            </p:cNvPr>
            <p:cNvSpPr>
              <a:spLocks/>
            </p:cNvSpPr>
            <p:nvPr/>
          </p:nvSpPr>
          <p:spPr bwMode="auto">
            <a:xfrm>
              <a:off x="5446713" y="101600"/>
              <a:ext cx="71438" cy="220663"/>
            </a:xfrm>
            <a:custGeom>
              <a:avLst/>
              <a:gdLst>
                <a:gd name="T0" fmla="*/ 0 w 45"/>
                <a:gd name="T1" fmla="*/ 136 h 139"/>
                <a:gd name="T2" fmla="*/ 14 w 45"/>
                <a:gd name="T3" fmla="*/ 139 h 139"/>
                <a:gd name="T4" fmla="*/ 45 w 45"/>
                <a:gd name="T5" fmla="*/ 3 h 139"/>
                <a:gd name="T6" fmla="*/ 31 w 45"/>
                <a:gd name="T7" fmla="*/ 0 h 139"/>
                <a:gd name="T8" fmla="*/ 0 w 45"/>
                <a:gd name="T9" fmla="*/ 136 h 139"/>
              </a:gdLst>
              <a:ahLst/>
              <a:cxnLst>
                <a:cxn ang="0">
                  <a:pos x="T0" y="T1"/>
                </a:cxn>
                <a:cxn ang="0">
                  <a:pos x="T2" y="T3"/>
                </a:cxn>
                <a:cxn ang="0">
                  <a:pos x="T4" y="T5"/>
                </a:cxn>
                <a:cxn ang="0">
                  <a:pos x="T6" y="T7"/>
                </a:cxn>
                <a:cxn ang="0">
                  <a:pos x="T8" y="T9"/>
                </a:cxn>
              </a:cxnLst>
              <a:rect l="0" t="0" r="r" b="b"/>
              <a:pathLst>
                <a:path w="45" h="139">
                  <a:moveTo>
                    <a:pt x="0" y="136"/>
                  </a:moveTo>
                  <a:lnTo>
                    <a:pt x="14" y="139"/>
                  </a:lnTo>
                  <a:lnTo>
                    <a:pt x="45" y="3"/>
                  </a:lnTo>
                  <a:lnTo>
                    <a:pt x="31" y="0"/>
                  </a:lnTo>
                  <a:lnTo>
                    <a:pt x="0" y="136"/>
                  </a:lnTo>
                  <a:close/>
                </a:path>
              </a:pathLst>
            </a:custGeom>
            <a:grpFill/>
            <a:ln>
              <a:noFill/>
            </a:ln>
            <a:extLst/>
          </p:spPr>
          <p:txBody>
            <a:bodyPr lIns="91464" tIns="45732" rIns="91464" bIns="45732"/>
            <a:lstStyle/>
            <a:p>
              <a:pPr>
                <a:defRPr/>
              </a:pPr>
              <a:endParaRPr lang="en-US" sz="2401"/>
            </a:p>
          </p:txBody>
        </p:sp>
        <p:sp>
          <p:nvSpPr>
            <p:cNvPr id="214" name="Freeform 69">
              <a:extLst>
                <a:ext uri="{FF2B5EF4-FFF2-40B4-BE49-F238E27FC236}"/>
              </a:extLst>
            </p:cNvPr>
            <p:cNvSpPr>
              <a:spLocks/>
            </p:cNvSpPr>
            <p:nvPr/>
          </p:nvSpPr>
          <p:spPr bwMode="auto">
            <a:xfrm>
              <a:off x="5094288" y="34925"/>
              <a:ext cx="53975" cy="223838"/>
            </a:xfrm>
            <a:custGeom>
              <a:avLst/>
              <a:gdLst>
                <a:gd name="T0" fmla="*/ 0 w 34"/>
                <a:gd name="T1" fmla="*/ 138 h 141"/>
                <a:gd name="T2" fmla="*/ 16 w 34"/>
                <a:gd name="T3" fmla="*/ 141 h 141"/>
                <a:gd name="T4" fmla="*/ 34 w 34"/>
                <a:gd name="T5" fmla="*/ 3 h 141"/>
                <a:gd name="T6" fmla="*/ 19 w 34"/>
                <a:gd name="T7" fmla="*/ 0 h 141"/>
                <a:gd name="T8" fmla="*/ 0 w 34"/>
                <a:gd name="T9" fmla="*/ 138 h 141"/>
              </a:gdLst>
              <a:ahLst/>
              <a:cxnLst>
                <a:cxn ang="0">
                  <a:pos x="T0" y="T1"/>
                </a:cxn>
                <a:cxn ang="0">
                  <a:pos x="T2" y="T3"/>
                </a:cxn>
                <a:cxn ang="0">
                  <a:pos x="T4" y="T5"/>
                </a:cxn>
                <a:cxn ang="0">
                  <a:pos x="T6" y="T7"/>
                </a:cxn>
                <a:cxn ang="0">
                  <a:pos x="T8" y="T9"/>
                </a:cxn>
              </a:cxnLst>
              <a:rect l="0" t="0" r="r" b="b"/>
              <a:pathLst>
                <a:path w="34" h="141">
                  <a:moveTo>
                    <a:pt x="0" y="138"/>
                  </a:moveTo>
                  <a:lnTo>
                    <a:pt x="16" y="141"/>
                  </a:lnTo>
                  <a:lnTo>
                    <a:pt x="34" y="3"/>
                  </a:lnTo>
                  <a:lnTo>
                    <a:pt x="19" y="0"/>
                  </a:lnTo>
                  <a:lnTo>
                    <a:pt x="0" y="138"/>
                  </a:lnTo>
                  <a:close/>
                </a:path>
              </a:pathLst>
            </a:custGeom>
            <a:grpFill/>
            <a:ln>
              <a:noFill/>
            </a:ln>
            <a:extLst/>
          </p:spPr>
          <p:txBody>
            <a:bodyPr lIns="91464" tIns="45732" rIns="91464" bIns="45732"/>
            <a:lstStyle/>
            <a:p>
              <a:pPr>
                <a:defRPr/>
              </a:pPr>
              <a:endParaRPr lang="en-US" sz="2401"/>
            </a:p>
          </p:txBody>
        </p:sp>
        <p:sp>
          <p:nvSpPr>
            <p:cNvPr id="215" name="Freeform 70">
              <a:extLst>
                <a:ext uri="{FF2B5EF4-FFF2-40B4-BE49-F238E27FC236}"/>
              </a:extLst>
            </p:cNvPr>
            <p:cNvSpPr>
              <a:spLocks/>
            </p:cNvSpPr>
            <p:nvPr/>
          </p:nvSpPr>
          <p:spPr bwMode="auto">
            <a:xfrm>
              <a:off x="4740276" y="3175"/>
              <a:ext cx="31750" cy="220663"/>
            </a:xfrm>
            <a:custGeom>
              <a:avLst/>
              <a:gdLst>
                <a:gd name="T0" fmla="*/ 0 w 20"/>
                <a:gd name="T1" fmla="*/ 139 h 139"/>
                <a:gd name="T2" fmla="*/ 13 w 20"/>
                <a:gd name="T3" fmla="*/ 139 h 139"/>
                <a:gd name="T4" fmla="*/ 20 w 20"/>
                <a:gd name="T5" fmla="*/ 1 h 139"/>
                <a:gd name="T6" fmla="*/ 6 w 20"/>
                <a:gd name="T7" fmla="*/ 0 h 139"/>
                <a:gd name="T8" fmla="*/ 0 w 20"/>
                <a:gd name="T9" fmla="*/ 139 h 139"/>
              </a:gdLst>
              <a:ahLst/>
              <a:cxnLst>
                <a:cxn ang="0">
                  <a:pos x="T0" y="T1"/>
                </a:cxn>
                <a:cxn ang="0">
                  <a:pos x="T2" y="T3"/>
                </a:cxn>
                <a:cxn ang="0">
                  <a:pos x="T4" y="T5"/>
                </a:cxn>
                <a:cxn ang="0">
                  <a:pos x="T6" y="T7"/>
                </a:cxn>
                <a:cxn ang="0">
                  <a:pos x="T8" y="T9"/>
                </a:cxn>
              </a:cxnLst>
              <a:rect l="0" t="0" r="r" b="b"/>
              <a:pathLst>
                <a:path w="20" h="139">
                  <a:moveTo>
                    <a:pt x="0" y="139"/>
                  </a:moveTo>
                  <a:lnTo>
                    <a:pt x="13" y="139"/>
                  </a:lnTo>
                  <a:lnTo>
                    <a:pt x="20" y="1"/>
                  </a:lnTo>
                  <a:lnTo>
                    <a:pt x="6" y="0"/>
                  </a:lnTo>
                  <a:lnTo>
                    <a:pt x="0" y="139"/>
                  </a:lnTo>
                  <a:close/>
                </a:path>
              </a:pathLst>
            </a:custGeom>
            <a:grpFill/>
            <a:ln>
              <a:noFill/>
            </a:ln>
            <a:extLst/>
          </p:spPr>
          <p:txBody>
            <a:bodyPr lIns="91464" tIns="45732" rIns="91464" bIns="45732"/>
            <a:lstStyle/>
            <a:p>
              <a:pPr>
                <a:defRPr/>
              </a:pPr>
              <a:endParaRPr lang="en-US" sz="2401"/>
            </a:p>
          </p:txBody>
        </p:sp>
        <p:sp>
          <p:nvSpPr>
            <p:cNvPr id="216" name="Freeform 71">
              <a:extLst>
                <a:ext uri="{FF2B5EF4-FFF2-40B4-BE49-F238E27FC236}"/>
              </a:extLst>
            </p:cNvPr>
            <p:cNvSpPr>
              <a:spLocks/>
            </p:cNvSpPr>
            <p:nvPr/>
          </p:nvSpPr>
          <p:spPr bwMode="auto">
            <a:xfrm>
              <a:off x="4371976" y="3175"/>
              <a:ext cx="31750" cy="220663"/>
            </a:xfrm>
            <a:custGeom>
              <a:avLst/>
              <a:gdLst>
                <a:gd name="T0" fmla="*/ 20 w 20"/>
                <a:gd name="T1" fmla="*/ 139 h 139"/>
                <a:gd name="T2" fmla="*/ 14 w 20"/>
                <a:gd name="T3" fmla="*/ 0 h 139"/>
                <a:gd name="T4" fmla="*/ 0 w 20"/>
                <a:gd name="T5" fmla="*/ 1 h 139"/>
                <a:gd name="T6" fmla="*/ 7 w 20"/>
                <a:gd name="T7" fmla="*/ 139 h 139"/>
                <a:gd name="T8" fmla="*/ 20 w 20"/>
                <a:gd name="T9" fmla="*/ 139 h 139"/>
              </a:gdLst>
              <a:ahLst/>
              <a:cxnLst>
                <a:cxn ang="0">
                  <a:pos x="T0" y="T1"/>
                </a:cxn>
                <a:cxn ang="0">
                  <a:pos x="T2" y="T3"/>
                </a:cxn>
                <a:cxn ang="0">
                  <a:pos x="T4" y="T5"/>
                </a:cxn>
                <a:cxn ang="0">
                  <a:pos x="T6" y="T7"/>
                </a:cxn>
                <a:cxn ang="0">
                  <a:pos x="T8" y="T9"/>
                </a:cxn>
              </a:cxnLst>
              <a:rect l="0" t="0" r="r" b="b"/>
              <a:pathLst>
                <a:path w="20" h="139">
                  <a:moveTo>
                    <a:pt x="20" y="139"/>
                  </a:moveTo>
                  <a:lnTo>
                    <a:pt x="14" y="0"/>
                  </a:lnTo>
                  <a:lnTo>
                    <a:pt x="0" y="1"/>
                  </a:lnTo>
                  <a:lnTo>
                    <a:pt x="7" y="139"/>
                  </a:lnTo>
                  <a:lnTo>
                    <a:pt x="20" y="139"/>
                  </a:lnTo>
                  <a:close/>
                </a:path>
              </a:pathLst>
            </a:custGeom>
            <a:grpFill/>
            <a:ln>
              <a:noFill/>
            </a:ln>
            <a:extLst/>
          </p:spPr>
          <p:txBody>
            <a:bodyPr lIns="91464" tIns="45732" rIns="91464" bIns="45732"/>
            <a:lstStyle/>
            <a:p>
              <a:pPr>
                <a:defRPr/>
              </a:pPr>
              <a:endParaRPr lang="en-US" sz="2401"/>
            </a:p>
          </p:txBody>
        </p:sp>
        <p:sp>
          <p:nvSpPr>
            <p:cNvPr id="217" name="Freeform 72">
              <a:extLst>
                <a:ext uri="{FF2B5EF4-FFF2-40B4-BE49-F238E27FC236}"/>
              </a:extLst>
            </p:cNvPr>
            <p:cNvSpPr>
              <a:spLocks/>
            </p:cNvSpPr>
            <p:nvPr/>
          </p:nvSpPr>
          <p:spPr bwMode="auto">
            <a:xfrm>
              <a:off x="3995738" y="34925"/>
              <a:ext cx="53975" cy="223838"/>
            </a:xfrm>
            <a:custGeom>
              <a:avLst/>
              <a:gdLst>
                <a:gd name="T0" fmla="*/ 34 w 34"/>
                <a:gd name="T1" fmla="*/ 138 h 141"/>
                <a:gd name="T2" fmla="*/ 14 w 34"/>
                <a:gd name="T3" fmla="*/ 0 h 141"/>
                <a:gd name="T4" fmla="*/ 0 w 34"/>
                <a:gd name="T5" fmla="*/ 3 h 141"/>
                <a:gd name="T6" fmla="*/ 18 w 34"/>
                <a:gd name="T7" fmla="*/ 141 h 141"/>
                <a:gd name="T8" fmla="*/ 34 w 34"/>
                <a:gd name="T9" fmla="*/ 138 h 141"/>
              </a:gdLst>
              <a:ahLst/>
              <a:cxnLst>
                <a:cxn ang="0">
                  <a:pos x="T0" y="T1"/>
                </a:cxn>
                <a:cxn ang="0">
                  <a:pos x="T2" y="T3"/>
                </a:cxn>
                <a:cxn ang="0">
                  <a:pos x="T4" y="T5"/>
                </a:cxn>
                <a:cxn ang="0">
                  <a:pos x="T6" y="T7"/>
                </a:cxn>
                <a:cxn ang="0">
                  <a:pos x="T8" y="T9"/>
                </a:cxn>
              </a:cxnLst>
              <a:rect l="0" t="0" r="r" b="b"/>
              <a:pathLst>
                <a:path w="34" h="141">
                  <a:moveTo>
                    <a:pt x="34" y="138"/>
                  </a:moveTo>
                  <a:lnTo>
                    <a:pt x="14" y="0"/>
                  </a:lnTo>
                  <a:lnTo>
                    <a:pt x="0" y="3"/>
                  </a:lnTo>
                  <a:lnTo>
                    <a:pt x="18" y="141"/>
                  </a:lnTo>
                  <a:lnTo>
                    <a:pt x="34" y="138"/>
                  </a:lnTo>
                  <a:close/>
                </a:path>
              </a:pathLst>
            </a:custGeom>
            <a:grpFill/>
            <a:ln>
              <a:noFill/>
            </a:ln>
            <a:extLst/>
          </p:spPr>
          <p:txBody>
            <a:bodyPr lIns="91464" tIns="45732" rIns="91464" bIns="45732"/>
            <a:lstStyle/>
            <a:p>
              <a:pPr>
                <a:defRPr/>
              </a:pPr>
              <a:endParaRPr lang="en-US" sz="2401"/>
            </a:p>
          </p:txBody>
        </p:sp>
        <p:sp>
          <p:nvSpPr>
            <p:cNvPr id="218" name="Freeform 73">
              <a:extLst>
                <a:ext uri="{FF2B5EF4-FFF2-40B4-BE49-F238E27FC236}"/>
              </a:extLst>
            </p:cNvPr>
            <p:cNvSpPr>
              <a:spLocks/>
            </p:cNvSpPr>
            <p:nvPr/>
          </p:nvSpPr>
          <p:spPr bwMode="auto">
            <a:xfrm>
              <a:off x="3260726" y="201613"/>
              <a:ext cx="92075" cy="217488"/>
            </a:xfrm>
            <a:custGeom>
              <a:avLst/>
              <a:gdLst>
                <a:gd name="T0" fmla="*/ 58 w 58"/>
                <a:gd name="T1" fmla="*/ 132 h 137"/>
                <a:gd name="T2" fmla="*/ 14 w 58"/>
                <a:gd name="T3" fmla="*/ 0 h 137"/>
                <a:gd name="T4" fmla="*/ 0 w 58"/>
                <a:gd name="T5" fmla="*/ 5 h 137"/>
                <a:gd name="T6" fmla="*/ 44 w 58"/>
                <a:gd name="T7" fmla="*/ 137 h 137"/>
                <a:gd name="T8" fmla="*/ 58 w 58"/>
                <a:gd name="T9" fmla="*/ 132 h 137"/>
              </a:gdLst>
              <a:ahLst/>
              <a:cxnLst>
                <a:cxn ang="0">
                  <a:pos x="T0" y="T1"/>
                </a:cxn>
                <a:cxn ang="0">
                  <a:pos x="T2" y="T3"/>
                </a:cxn>
                <a:cxn ang="0">
                  <a:pos x="T4" y="T5"/>
                </a:cxn>
                <a:cxn ang="0">
                  <a:pos x="T6" y="T7"/>
                </a:cxn>
                <a:cxn ang="0">
                  <a:pos x="T8" y="T9"/>
                </a:cxn>
              </a:cxnLst>
              <a:rect l="0" t="0" r="r" b="b"/>
              <a:pathLst>
                <a:path w="58" h="137">
                  <a:moveTo>
                    <a:pt x="58" y="132"/>
                  </a:moveTo>
                  <a:lnTo>
                    <a:pt x="14" y="0"/>
                  </a:lnTo>
                  <a:lnTo>
                    <a:pt x="0" y="5"/>
                  </a:lnTo>
                  <a:lnTo>
                    <a:pt x="44" y="137"/>
                  </a:lnTo>
                  <a:lnTo>
                    <a:pt x="58" y="132"/>
                  </a:lnTo>
                  <a:close/>
                </a:path>
              </a:pathLst>
            </a:custGeom>
            <a:grpFill/>
            <a:ln>
              <a:noFill/>
            </a:ln>
            <a:extLst/>
          </p:spPr>
          <p:txBody>
            <a:bodyPr lIns="91464" tIns="45732" rIns="91464" bIns="45732"/>
            <a:lstStyle/>
            <a:p>
              <a:pPr>
                <a:defRPr/>
              </a:pPr>
              <a:endParaRPr lang="en-US" sz="2401"/>
            </a:p>
          </p:txBody>
        </p:sp>
        <p:sp>
          <p:nvSpPr>
            <p:cNvPr id="219" name="Freeform 74">
              <a:extLst>
                <a:ext uri="{FF2B5EF4-FFF2-40B4-BE49-F238E27FC236}"/>
              </a:extLst>
            </p:cNvPr>
            <p:cNvSpPr>
              <a:spLocks/>
            </p:cNvSpPr>
            <p:nvPr/>
          </p:nvSpPr>
          <p:spPr bwMode="auto">
            <a:xfrm>
              <a:off x="2909888" y="331788"/>
              <a:ext cx="107950" cy="212725"/>
            </a:xfrm>
            <a:custGeom>
              <a:avLst/>
              <a:gdLst>
                <a:gd name="T0" fmla="*/ 68 w 68"/>
                <a:gd name="T1" fmla="*/ 129 h 134"/>
                <a:gd name="T2" fmla="*/ 13 w 68"/>
                <a:gd name="T3" fmla="*/ 0 h 134"/>
                <a:gd name="T4" fmla="*/ 0 w 68"/>
                <a:gd name="T5" fmla="*/ 7 h 134"/>
                <a:gd name="T6" fmla="*/ 54 w 68"/>
                <a:gd name="T7" fmla="*/ 134 h 134"/>
                <a:gd name="T8" fmla="*/ 68 w 68"/>
                <a:gd name="T9" fmla="*/ 129 h 134"/>
              </a:gdLst>
              <a:ahLst/>
              <a:cxnLst>
                <a:cxn ang="0">
                  <a:pos x="T0" y="T1"/>
                </a:cxn>
                <a:cxn ang="0">
                  <a:pos x="T2" y="T3"/>
                </a:cxn>
                <a:cxn ang="0">
                  <a:pos x="T4" y="T5"/>
                </a:cxn>
                <a:cxn ang="0">
                  <a:pos x="T6" y="T7"/>
                </a:cxn>
                <a:cxn ang="0">
                  <a:pos x="T8" y="T9"/>
                </a:cxn>
              </a:cxnLst>
              <a:rect l="0" t="0" r="r" b="b"/>
              <a:pathLst>
                <a:path w="68" h="134">
                  <a:moveTo>
                    <a:pt x="68" y="129"/>
                  </a:moveTo>
                  <a:lnTo>
                    <a:pt x="13" y="0"/>
                  </a:lnTo>
                  <a:lnTo>
                    <a:pt x="0" y="7"/>
                  </a:lnTo>
                  <a:lnTo>
                    <a:pt x="54" y="134"/>
                  </a:lnTo>
                  <a:lnTo>
                    <a:pt x="68" y="129"/>
                  </a:lnTo>
                  <a:close/>
                </a:path>
              </a:pathLst>
            </a:custGeom>
            <a:grpFill/>
            <a:ln>
              <a:noFill/>
            </a:ln>
            <a:extLst/>
          </p:spPr>
          <p:txBody>
            <a:bodyPr lIns="91464" tIns="45732" rIns="91464" bIns="45732"/>
            <a:lstStyle/>
            <a:p>
              <a:pPr>
                <a:defRPr/>
              </a:pPr>
              <a:endParaRPr lang="en-US" sz="2401"/>
            </a:p>
          </p:txBody>
        </p:sp>
        <p:sp>
          <p:nvSpPr>
            <p:cNvPr id="220" name="Freeform 75">
              <a:extLst>
                <a:ext uri="{FF2B5EF4-FFF2-40B4-BE49-F238E27FC236}"/>
              </a:extLst>
            </p:cNvPr>
            <p:cNvSpPr>
              <a:spLocks/>
            </p:cNvSpPr>
            <p:nvPr/>
          </p:nvSpPr>
          <p:spPr bwMode="auto">
            <a:xfrm>
              <a:off x="2568576" y="495300"/>
              <a:ext cx="125413" cy="206375"/>
            </a:xfrm>
            <a:custGeom>
              <a:avLst/>
              <a:gdLst>
                <a:gd name="T0" fmla="*/ 79 w 79"/>
                <a:gd name="T1" fmla="*/ 122 h 130"/>
                <a:gd name="T2" fmla="*/ 13 w 79"/>
                <a:gd name="T3" fmla="*/ 0 h 130"/>
                <a:gd name="T4" fmla="*/ 0 w 79"/>
                <a:gd name="T5" fmla="*/ 8 h 130"/>
                <a:gd name="T6" fmla="*/ 67 w 79"/>
                <a:gd name="T7" fmla="*/ 130 h 130"/>
                <a:gd name="T8" fmla="*/ 79 w 79"/>
                <a:gd name="T9" fmla="*/ 122 h 130"/>
              </a:gdLst>
              <a:ahLst/>
              <a:cxnLst>
                <a:cxn ang="0">
                  <a:pos x="T0" y="T1"/>
                </a:cxn>
                <a:cxn ang="0">
                  <a:pos x="T2" y="T3"/>
                </a:cxn>
                <a:cxn ang="0">
                  <a:pos x="T4" y="T5"/>
                </a:cxn>
                <a:cxn ang="0">
                  <a:pos x="T6" y="T7"/>
                </a:cxn>
                <a:cxn ang="0">
                  <a:pos x="T8" y="T9"/>
                </a:cxn>
              </a:cxnLst>
              <a:rect l="0" t="0" r="r" b="b"/>
              <a:pathLst>
                <a:path w="79" h="130">
                  <a:moveTo>
                    <a:pt x="79" y="122"/>
                  </a:moveTo>
                  <a:lnTo>
                    <a:pt x="13" y="0"/>
                  </a:lnTo>
                  <a:lnTo>
                    <a:pt x="0" y="8"/>
                  </a:lnTo>
                  <a:lnTo>
                    <a:pt x="67" y="130"/>
                  </a:lnTo>
                  <a:lnTo>
                    <a:pt x="79" y="122"/>
                  </a:lnTo>
                  <a:close/>
                </a:path>
              </a:pathLst>
            </a:custGeom>
            <a:grpFill/>
            <a:ln>
              <a:noFill/>
            </a:ln>
            <a:extLst/>
          </p:spPr>
          <p:txBody>
            <a:bodyPr lIns="91464" tIns="45732" rIns="91464" bIns="45732"/>
            <a:lstStyle/>
            <a:p>
              <a:pPr>
                <a:defRPr/>
              </a:pPr>
              <a:endParaRPr lang="en-US" sz="2401"/>
            </a:p>
          </p:txBody>
        </p:sp>
        <p:sp>
          <p:nvSpPr>
            <p:cNvPr id="221" name="Freeform 76">
              <a:extLst>
                <a:ext uri="{FF2B5EF4-FFF2-40B4-BE49-F238E27FC236}"/>
              </a:extLst>
            </p:cNvPr>
            <p:cNvSpPr>
              <a:spLocks/>
            </p:cNvSpPr>
            <p:nvPr/>
          </p:nvSpPr>
          <p:spPr bwMode="auto">
            <a:xfrm>
              <a:off x="2246313" y="687388"/>
              <a:ext cx="141288" cy="196850"/>
            </a:xfrm>
            <a:custGeom>
              <a:avLst/>
              <a:gdLst>
                <a:gd name="T0" fmla="*/ 89 w 89"/>
                <a:gd name="T1" fmla="*/ 116 h 124"/>
                <a:gd name="T2" fmla="*/ 12 w 89"/>
                <a:gd name="T3" fmla="*/ 0 h 124"/>
                <a:gd name="T4" fmla="*/ 0 w 89"/>
                <a:gd name="T5" fmla="*/ 8 h 124"/>
                <a:gd name="T6" fmla="*/ 76 w 89"/>
                <a:gd name="T7" fmla="*/ 124 h 124"/>
                <a:gd name="T8" fmla="*/ 89 w 89"/>
                <a:gd name="T9" fmla="*/ 116 h 124"/>
              </a:gdLst>
              <a:ahLst/>
              <a:cxnLst>
                <a:cxn ang="0">
                  <a:pos x="T0" y="T1"/>
                </a:cxn>
                <a:cxn ang="0">
                  <a:pos x="T2" y="T3"/>
                </a:cxn>
                <a:cxn ang="0">
                  <a:pos x="T4" y="T5"/>
                </a:cxn>
                <a:cxn ang="0">
                  <a:pos x="T6" y="T7"/>
                </a:cxn>
                <a:cxn ang="0">
                  <a:pos x="T8" y="T9"/>
                </a:cxn>
              </a:cxnLst>
              <a:rect l="0" t="0" r="r" b="b"/>
              <a:pathLst>
                <a:path w="89" h="124">
                  <a:moveTo>
                    <a:pt x="89" y="116"/>
                  </a:moveTo>
                  <a:lnTo>
                    <a:pt x="12" y="0"/>
                  </a:lnTo>
                  <a:lnTo>
                    <a:pt x="0" y="8"/>
                  </a:lnTo>
                  <a:lnTo>
                    <a:pt x="76" y="124"/>
                  </a:lnTo>
                  <a:lnTo>
                    <a:pt x="89" y="116"/>
                  </a:lnTo>
                  <a:close/>
                </a:path>
              </a:pathLst>
            </a:custGeom>
            <a:grpFill/>
            <a:ln>
              <a:noFill/>
            </a:ln>
            <a:extLst/>
          </p:spPr>
          <p:txBody>
            <a:bodyPr lIns="91464" tIns="45732" rIns="91464" bIns="45732"/>
            <a:lstStyle/>
            <a:p>
              <a:pPr>
                <a:defRPr/>
              </a:pPr>
              <a:endParaRPr lang="en-US" sz="2401"/>
            </a:p>
          </p:txBody>
        </p:sp>
        <p:sp>
          <p:nvSpPr>
            <p:cNvPr id="222" name="Freeform 77">
              <a:extLst>
                <a:ext uri="{FF2B5EF4-FFF2-40B4-BE49-F238E27FC236}"/>
              </a:extLst>
            </p:cNvPr>
            <p:cNvSpPr>
              <a:spLocks/>
            </p:cNvSpPr>
            <p:nvPr/>
          </p:nvSpPr>
          <p:spPr bwMode="auto">
            <a:xfrm>
              <a:off x="1941513" y="909638"/>
              <a:ext cx="157163" cy="187325"/>
            </a:xfrm>
            <a:custGeom>
              <a:avLst/>
              <a:gdLst>
                <a:gd name="T0" fmla="*/ 99 w 99"/>
                <a:gd name="T1" fmla="*/ 108 h 118"/>
                <a:gd name="T2" fmla="*/ 12 w 99"/>
                <a:gd name="T3" fmla="*/ 0 h 118"/>
                <a:gd name="T4" fmla="*/ 0 w 99"/>
                <a:gd name="T5" fmla="*/ 9 h 118"/>
                <a:gd name="T6" fmla="*/ 87 w 99"/>
                <a:gd name="T7" fmla="*/ 118 h 118"/>
                <a:gd name="T8" fmla="*/ 99 w 99"/>
                <a:gd name="T9" fmla="*/ 108 h 118"/>
              </a:gdLst>
              <a:ahLst/>
              <a:cxnLst>
                <a:cxn ang="0">
                  <a:pos x="T0" y="T1"/>
                </a:cxn>
                <a:cxn ang="0">
                  <a:pos x="T2" y="T3"/>
                </a:cxn>
                <a:cxn ang="0">
                  <a:pos x="T4" y="T5"/>
                </a:cxn>
                <a:cxn ang="0">
                  <a:pos x="T6" y="T7"/>
                </a:cxn>
                <a:cxn ang="0">
                  <a:pos x="T8" y="T9"/>
                </a:cxn>
              </a:cxnLst>
              <a:rect l="0" t="0" r="r" b="b"/>
              <a:pathLst>
                <a:path w="99" h="118">
                  <a:moveTo>
                    <a:pt x="99" y="108"/>
                  </a:moveTo>
                  <a:lnTo>
                    <a:pt x="12" y="0"/>
                  </a:lnTo>
                  <a:lnTo>
                    <a:pt x="0" y="9"/>
                  </a:lnTo>
                  <a:lnTo>
                    <a:pt x="87" y="118"/>
                  </a:lnTo>
                  <a:lnTo>
                    <a:pt x="99" y="108"/>
                  </a:lnTo>
                  <a:close/>
                </a:path>
              </a:pathLst>
            </a:custGeom>
            <a:grpFill/>
            <a:ln>
              <a:noFill/>
            </a:ln>
            <a:extLst/>
          </p:spPr>
          <p:txBody>
            <a:bodyPr lIns="91464" tIns="45732" rIns="91464" bIns="45732"/>
            <a:lstStyle/>
            <a:p>
              <a:pPr>
                <a:defRPr/>
              </a:pPr>
              <a:endParaRPr lang="en-US" sz="2401"/>
            </a:p>
          </p:txBody>
        </p:sp>
        <p:sp>
          <p:nvSpPr>
            <p:cNvPr id="223" name="Freeform 78">
              <a:extLst>
                <a:ext uri="{FF2B5EF4-FFF2-40B4-BE49-F238E27FC236}"/>
              </a:extLst>
            </p:cNvPr>
            <p:cNvSpPr>
              <a:spLocks/>
            </p:cNvSpPr>
            <p:nvPr/>
          </p:nvSpPr>
          <p:spPr bwMode="auto">
            <a:xfrm>
              <a:off x="1657351" y="1155700"/>
              <a:ext cx="169863" cy="176213"/>
            </a:xfrm>
            <a:custGeom>
              <a:avLst/>
              <a:gdLst>
                <a:gd name="T0" fmla="*/ 107 w 107"/>
                <a:gd name="T1" fmla="*/ 101 h 111"/>
                <a:gd name="T2" fmla="*/ 11 w 107"/>
                <a:gd name="T3" fmla="*/ 0 h 111"/>
                <a:gd name="T4" fmla="*/ 0 w 107"/>
                <a:gd name="T5" fmla="*/ 11 h 111"/>
                <a:gd name="T6" fmla="*/ 96 w 107"/>
                <a:gd name="T7" fmla="*/ 111 h 111"/>
                <a:gd name="T8" fmla="*/ 107 w 107"/>
                <a:gd name="T9" fmla="*/ 101 h 111"/>
              </a:gdLst>
              <a:ahLst/>
              <a:cxnLst>
                <a:cxn ang="0">
                  <a:pos x="T0" y="T1"/>
                </a:cxn>
                <a:cxn ang="0">
                  <a:pos x="T2" y="T3"/>
                </a:cxn>
                <a:cxn ang="0">
                  <a:pos x="T4" y="T5"/>
                </a:cxn>
                <a:cxn ang="0">
                  <a:pos x="T6" y="T7"/>
                </a:cxn>
                <a:cxn ang="0">
                  <a:pos x="T8" y="T9"/>
                </a:cxn>
              </a:cxnLst>
              <a:rect l="0" t="0" r="r" b="b"/>
              <a:pathLst>
                <a:path w="107" h="111">
                  <a:moveTo>
                    <a:pt x="107" y="101"/>
                  </a:moveTo>
                  <a:lnTo>
                    <a:pt x="11" y="0"/>
                  </a:lnTo>
                  <a:lnTo>
                    <a:pt x="0" y="11"/>
                  </a:lnTo>
                  <a:lnTo>
                    <a:pt x="96" y="111"/>
                  </a:lnTo>
                  <a:lnTo>
                    <a:pt x="107" y="101"/>
                  </a:lnTo>
                  <a:close/>
                </a:path>
              </a:pathLst>
            </a:custGeom>
            <a:grpFill/>
            <a:ln>
              <a:noFill/>
            </a:ln>
            <a:extLst/>
          </p:spPr>
          <p:txBody>
            <a:bodyPr lIns="91464" tIns="45732" rIns="91464" bIns="45732"/>
            <a:lstStyle/>
            <a:p>
              <a:pPr>
                <a:defRPr/>
              </a:pPr>
              <a:endParaRPr lang="en-US" sz="2401"/>
            </a:p>
          </p:txBody>
        </p:sp>
        <p:sp>
          <p:nvSpPr>
            <p:cNvPr id="224" name="Freeform 79">
              <a:extLst>
                <a:ext uri="{FF2B5EF4-FFF2-40B4-BE49-F238E27FC236}"/>
              </a:extLst>
            </p:cNvPr>
            <p:cNvSpPr>
              <a:spLocks/>
            </p:cNvSpPr>
            <p:nvPr/>
          </p:nvSpPr>
          <p:spPr bwMode="auto">
            <a:xfrm>
              <a:off x="1398588" y="1428750"/>
              <a:ext cx="182563" cy="161925"/>
            </a:xfrm>
            <a:custGeom>
              <a:avLst/>
              <a:gdLst>
                <a:gd name="T0" fmla="*/ 115 w 115"/>
                <a:gd name="T1" fmla="*/ 92 h 102"/>
                <a:gd name="T2" fmla="*/ 10 w 115"/>
                <a:gd name="T3" fmla="*/ 0 h 102"/>
                <a:gd name="T4" fmla="*/ 0 w 115"/>
                <a:gd name="T5" fmla="*/ 11 h 102"/>
                <a:gd name="T6" fmla="*/ 104 w 115"/>
                <a:gd name="T7" fmla="*/ 102 h 102"/>
                <a:gd name="T8" fmla="*/ 115 w 115"/>
                <a:gd name="T9" fmla="*/ 92 h 102"/>
              </a:gdLst>
              <a:ahLst/>
              <a:cxnLst>
                <a:cxn ang="0">
                  <a:pos x="T0" y="T1"/>
                </a:cxn>
                <a:cxn ang="0">
                  <a:pos x="T2" y="T3"/>
                </a:cxn>
                <a:cxn ang="0">
                  <a:pos x="T4" y="T5"/>
                </a:cxn>
                <a:cxn ang="0">
                  <a:pos x="T6" y="T7"/>
                </a:cxn>
                <a:cxn ang="0">
                  <a:pos x="T8" y="T9"/>
                </a:cxn>
              </a:cxnLst>
              <a:rect l="0" t="0" r="r" b="b"/>
              <a:pathLst>
                <a:path w="115" h="102">
                  <a:moveTo>
                    <a:pt x="115" y="92"/>
                  </a:moveTo>
                  <a:lnTo>
                    <a:pt x="10" y="0"/>
                  </a:lnTo>
                  <a:lnTo>
                    <a:pt x="0" y="11"/>
                  </a:lnTo>
                  <a:lnTo>
                    <a:pt x="104" y="102"/>
                  </a:lnTo>
                  <a:lnTo>
                    <a:pt x="115" y="92"/>
                  </a:lnTo>
                  <a:close/>
                </a:path>
              </a:pathLst>
            </a:custGeom>
            <a:grpFill/>
            <a:ln>
              <a:noFill/>
            </a:ln>
            <a:extLst/>
          </p:spPr>
          <p:txBody>
            <a:bodyPr lIns="91464" tIns="45732" rIns="91464" bIns="45732"/>
            <a:lstStyle/>
            <a:p>
              <a:pPr>
                <a:defRPr/>
              </a:pPr>
              <a:endParaRPr lang="en-US" sz="2401"/>
            </a:p>
          </p:txBody>
        </p:sp>
        <p:sp>
          <p:nvSpPr>
            <p:cNvPr id="225" name="Freeform 80">
              <a:extLst>
                <a:ext uri="{FF2B5EF4-FFF2-40B4-BE49-F238E27FC236}"/>
              </a:extLst>
            </p:cNvPr>
            <p:cNvSpPr>
              <a:spLocks/>
            </p:cNvSpPr>
            <p:nvPr/>
          </p:nvSpPr>
          <p:spPr bwMode="auto">
            <a:xfrm>
              <a:off x="1165226" y="1722438"/>
              <a:ext cx="192088" cy="149225"/>
            </a:xfrm>
            <a:custGeom>
              <a:avLst/>
              <a:gdLst>
                <a:gd name="T0" fmla="*/ 121 w 121"/>
                <a:gd name="T1" fmla="*/ 82 h 94"/>
                <a:gd name="T2" fmla="*/ 8 w 121"/>
                <a:gd name="T3" fmla="*/ 0 h 94"/>
                <a:gd name="T4" fmla="*/ 0 w 121"/>
                <a:gd name="T5" fmla="*/ 12 h 94"/>
                <a:gd name="T6" fmla="*/ 112 w 121"/>
                <a:gd name="T7" fmla="*/ 94 h 94"/>
                <a:gd name="T8" fmla="*/ 121 w 121"/>
                <a:gd name="T9" fmla="*/ 82 h 94"/>
              </a:gdLst>
              <a:ahLst/>
              <a:cxnLst>
                <a:cxn ang="0">
                  <a:pos x="T0" y="T1"/>
                </a:cxn>
                <a:cxn ang="0">
                  <a:pos x="T2" y="T3"/>
                </a:cxn>
                <a:cxn ang="0">
                  <a:pos x="T4" y="T5"/>
                </a:cxn>
                <a:cxn ang="0">
                  <a:pos x="T6" y="T7"/>
                </a:cxn>
                <a:cxn ang="0">
                  <a:pos x="T8" y="T9"/>
                </a:cxn>
              </a:cxnLst>
              <a:rect l="0" t="0" r="r" b="b"/>
              <a:pathLst>
                <a:path w="121" h="94">
                  <a:moveTo>
                    <a:pt x="121" y="82"/>
                  </a:moveTo>
                  <a:lnTo>
                    <a:pt x="8" y="0"/>
                  </a:lnTo>
                  <a:lnTo>
                    <a:pt x="0" y="12"/>
                  </a:lnTo>
                  <a:lnTo>
                    <a:pt x="112" y="94"/>
                  </a:lnTo>
                  <a:lnTo>
                    <a:pt x="121" y="82"/>
                  </a:lnTo>
                  <a:close/>
                </a:path>
              </a:pathLst>
            </a:custGeom>
            <a:grpFill/>
            <a:ln>
              <a:noFill/>
            </a:ln>
            <a:extLst/>
          </p:spPr>
          <p:txBody>
            <a:bodyPr lIns="91464" tIns="45732" rIns="91464" bIns="45732"/>
            <a:lstStyle/>
            <a:p>
              <a:pPr>
                <a:defRPr/>
              </a:pPr>
              <a:endParaRPr lang="en-US" sz="2401"/>
            </a:p>
          </p:txBody>
        </p:sp>
        <p:sp>
          <p:nvSpPr>
            <p:cNvPr id="226" name="Freeform 81">
              <a:extLst>
                <a:ext uri="{FF2B5EF4-FFF2-40B4-BE49-F238E27FC236}"/>
              </a:extLst>
            </p:cNvPr>
            <p:cNvSpPr>
              <a:spLocks/>
            </p:cNvSpPr>
            <p:nvPr/>
          </p:nvSpPr>
          <p:spPr bwMode="auto">
            <a:xfrm>
              <a:off x="957263" y="2036763"/>
              <a:ext cx="200025" cy="133350"/>
            </a:xfrm>
            <a:custGeom>
              <a:avLst/>
              <a:gdLst>
                <a:gd name="T0" fmla="*/ 126 w 126"/>
                <a:gd name="T1" fmla="*/ 72 h 84"/>
                <a:gd name="T2" fmla="*/ 7 w 126"/>
                <a:gd name="T3" fmla="*/ 0 h 84"/>
                <a:gd name="T4" fmla="*/ 0 w 126"/>
                <a:gd name="T5" fmla="*/ 13 h 84"/>
                <a:gd name="T6" fmla="*/ 120 w 126"/>
                <a:gd name="T7" fmla="*/ 84 h 84"/>
                <a:gd name="T8" fmla="*/ 126 w 126"/>
                <a:gd name="T9" fmla="*/ 72 h 84"/>
              </a:gdLst>
              <a:ahLst/>
              <a:cxnLst>
                <a:cxn ang="0">
                  <a:pos x="T0" y="T1"/>
                </a:cxn>
                <a:cxn ang="0">
                  <a:pos x="T2" y="T3"/>
                </a:cxn>
                <a:cxn ang="0">
                  <a:pos x="T4" y="T5"/>
                </a:cxn>
                <a:cxn ang="0">
                  <a:pos x="T6" y="T7"/>
                </a:cxn>
                <a:cxn ang="0">
                  <a:pos x="T8" y="T9"/>
                </a:cxn>
              </a:cxnLst>
              <a:rect l="0" t="0" r="r" b="b"/>
              <a:pathLst>
                <a:path w="126" h="84">
                  <a:moveTo>
                    <a:pt x="126" y="72"/>
                  </a:moveTo>
                  <a:lnTo>
                    <a:pt x="7" y="0"/>
                  </a:lnTo>
                  <a:lnTo>
                    <a:pt x="0" y="13"/>
                  </a:lnTo>
                  <a:lnTo>
                    <a:pt x="120" y="84"/>
                  </a:lnTo>
                  <a:lnTo>
                    <a:pt x="126" y="72"/>
                  </a:lnTo>
                  <a:close/>
                </a:path>
              </a:pathLst>
            </a:custGeom>
            <a:grpFill/>
            <a:ln>
              <a:noFill/>
            </a:ln>
            <a:extLst/>
          </p:spPr>
          <p:txBody>
            <a:bodyPr lIns="91464" tIns="45732" rIns="91464" bIns="45732"/>
            <a:lstStyle/>
            <a:p>
              <a:pPr>
                <a:defRPr/>
              </a:pPr>
              <a:endParaRPr lang="en-US" sz="2401"/>
            </a:p>
          </p:txBody>
        </p:sp>
        <p:sp>
          <p:nvSpPr>
            <p:cNvPr id="227" name="Freeform 82">
              <a:extLst>
                <a:ext uri="{FF2B5EF4-FFF2-40B4-BE49-F238E27FC236}"/>
              </a:extLst>
            </p:cNvPr>
            <p:cNvSpPr>
              <a:spLocks/>
            </p:cNvSpPr>
            <p:nvPr/>
          </p:nvSpPr>
          <p:spPr bwMode="auto">
            <a:xfrm>
              <a:off x="633413" y="2714625"/>
              <a:ext cx="214313" cy="98425"/>
            </a:xfrm>
            <a:custGeom>
              <a:avLst/>
              <a:gdLst>
                <a:gd name="T0" fmla="*/ 135 w 135"/>
                <a:gd name="T1" fmla="*/ 50 h 62"/>
                <a:gd name="T2" fmla="*/ 4 w 135"/>
                <a:gd name="T3" fmla="*/ 0 h 62"/>
                <a:gd name="T4" fmla="*/ 0 w 135"/>
                <a:gd name="T5" fmla="*/ 14 h 62"/>
                <a:gd name="T6" fmla="*/ 130 w 135"/>
                <a:gd name="T7" fmla="*/ 62 h 62"/>
                <a:gd name="T8" fmla="*/ 135 w 135"/>
                <a:gd name="T9" fmla="*/ 50 h 62"/>
              </a:gdLst>
              <a:ahLst/>
              <a:cxnLst>
                <a:cxn ang="0">
                  <a:pos x="T0" y="T1"/>
                </a:cxn>
                <a:cxn ang="0">
                  <a:pos x="T2" y="T3"/>
                </a:cxn>
                <a:cxn ang="0">
                  <a:pos x="T4" y="T5"/>
                </a:cxn>
                <a:cxn ang="0">
                  <a:pos x="T6" y="T7"/>
                </a:cxn>
                <a:cxn ang="0">
                  <a:pos x="T8" y="T9"/>
                </a:cxn>
              </a:cxnLst>
              <a:rect l="0" t="0" r="r" b="b"/>
              <a:pathLst>
                <a:path w="135" h="62">
                  <a:moveTo>
                    <a:pt x="135" y="50"/>
                  </a:moveTo>
                  <a:lnTo>
                    <a:pt x="4" y="0"/>
                  </a:lnTo>
                  <a:lnTo>
                    <a:pt x="0" y="14"/>
                  </a:lnTo>
                  <a:lnTo>
                    <a:pt x="130" y="62"/>
                  </a:lnTo>
                  <a:lnTo>
                    <a:pt x="135" y="50"/>
                  </a:lnTo>
                  <a:close/>
                </a:path>
              </a:pathLst>
            </a:custGeom>
            <a:grpFill/>
            <a:ln>
              <a:noFill/>
            </a:ln>
            <a:extLst/>
          </p:spPr>
          <p:txBody>
            <a:bodyPr lIns="91464" tIns="45732" rIns="91464" bIns="45732"/>
            <a:lstStyle/>
            <a:p>
              <a:pPr>
                <a:defRPr/>
              </a:pPr>
              <a:endParaRPr lang="en-US" sz="2401"/>
            </a:p>
          </p:txBody>
        </p:sp>
        <p:sp>
          <p:nvSpPr>
            <p:cNvPr id="228" name="Freeform 83">
              <a:extLst>
                <a:ext uri="{FF2B5EF4-FFF2-40B4-BE49-F238E27FC236}"/>
              </a:extLst>
            </p:cNvPr>
            <p:cNvSpPr>
              <a:spLocks/>
            </p:cNvSpPr>
            <p:nvPr/>
          </p:nvSpPr>
          <p:spPr bwMode="auto">
            <a:xfrm>
              <a:off x="517526" y="3074988"/>
              <a:ext cx="219075" cy="77788"/>
            </a:xfrm>
            <a:custGeom>
              <a:avLst/>
              <a:gdLst>
                <a:gd name="T0" fmla="*/ 138 w 138"/>
                <a:gd name="T1" fmla="*/ 37 h 49"/>
                <a:gd name="T2" fmla="*/ 3 w 138"/>
                <a:gd name="T3" fmla="*/ 0 h 49"/>
                <a:gd name="T4" fmla="*/ 0 w 138"/>
                <a:gd name="T5" fmla="*/ 14 h 49"/>
                <a:gd name="T6" fmla="*/ 133 w 138"/>
                <a:gd name="T7" fmla="*/ 49 h 49"/>
                <a:gd name="T8" fmla="*/ 138 w 138"/>
                <a:gd name="T9" fmla="*/ 37 h 49"/>
              </a:gdLst>
              <a:ahLst/>
              <a:cxnLst>
                <a:cxn ang="0">
                  <a:pos x="T0" y="T1"/>
                </a:cxn>
                <a:cxn ang="0">
                  <a:pos x="T2" y="T3"/>
                </a:cxn>
                <a:cxn ang="0">
                  <a:pos x="T4" y="T5"/>
                </a:cxn>
                <a:cxn ang="0">
                  <a:pos x="T6" y="T7"/>
                </a:cxn>
                <a:cxn ang="0">
                  <a:pos x="T8" y="T9"/>
                </a:cxn>
              </a:cxnLst>
              <a:rect l="0" t="0" r="r" b="b"/>
              <a:pathLst>
                <a:path w="138" h="49">
                  <a:moveTo>
                    <a:pt x="138" y="37"/>
                  </a:moveTo>
                  <a:lnTo>
                    <a:pt x="3" y="0"/>
                  </a:lnTo>
                  <a:lnTo>
                    <a:pt x="0" y="14"/>
                  </a:lnTo>
                  <a:lnTo>
                    <a:pt x="133" y="49"/>
                  </a:lnTo>
                  <a:lnTo>
                    <a:pt x="138" y="37"/>
                  </a:lnTo>
                  <a:close/>
                </a:path>
              </a:pathLst>
            </a:custGeom>
            <a:grpFill/>
            <a:ln>
              <a:noFill/>
            </a:ln>
            <a:extLst/>
          </p:spPr>
          <p:txBody>
            <a:bodyPr lIns="91464" tIns="45732" rIns="91464" bIns="45732"/>
            <a:lstStyle/>
            <a:p>
              <a:pPr>
                <a:defRPr/>
              </a:pPr>
              <a:endParaRPr lang="en-US" sz="2401"/>
            </a:p>
          </p:txBody>
        </p:sp>
        <p:sp>
          <p:nvSpPr>
            <p:cNvPr id="229" name="Freeform 84">
              <a:extLst>
                <a:ext uri="{FF2B5EF4-FFF2-40B4-BE49-F238E27FC236}"/>
              </a:extLst>
            </p:cNvPr>
            <p:cNvSpPr>
              <a:spLocks/>
            </p:cNvSpPr>
            <p:nvPr/>
          </p:nvSpPr>
          <p:spPr bwMode="auto">
            <a:xfrm>
              <a:off x="433388" y="3441700"/>
              <a:ext cx="222250" cy="61913"/>
            </a:xfrm>
            <a:custGeom>
              <a:avLst/>
              <a:gdLst>
                <a:gd name="T0" fmla="*/ 140 w 140"/>
                <a:gd name="T1" fmla="*/ 25 h 39"/>
                <a:gd name="T2" fmla="*/ 3 w 140"/>
                <a:gd name="T3" fmla="*/ 0 h 39"/>
                <a:gd name="T4" fmla="*/ 0 w 140"/>
                <a:gd name="T5" fmla="*/ 14 h 39"/>
                <a:gd name="T6" fmla="*/ 136 w 140"/>
                <a:gd name="T7" fmla="*/ 39 h 39"/>
                <a:gd name="T8" fmla="*/ 140 w 140"/>
                <a:gd name="T9" fmla="*/ 25 h 39"/>
              </a:gdLst>
              <a:ahLst/>
              <a:cxnLst>
                <a:cxn ang="0">
                  <a:pos x="T0" y="T1"/>
                </a:cxn>
                <a:cxn ang="0">
                  <a:pos x="T2" y="T3"/>
                </a:cxn>
                <a:cxn ang="0">
                  <a:pos x="T4" y="T5"/>
                </a:cxn>
                <a:cxn ang="0">
                  <a:pos x="T6" y="T7"/>
                </a:cxn>
                <a:cxn ang="0">
                  <a:pos x="T8" y="T9"/>
                </a:cxn>
              </a:cxnLst>
              <a:rect l="0" t="0" r="r" b="b"/>
              <a:pathLst>
                <a:path w="140" h="39">
                  <a:moveTo>
                    <a:pt x="140" y="25"/>
                  </a:moveTo>
                  <a:lnTo>
                    <a:pt x="3" y="0"/>
                  </a:lnTo>
                  <a:lnTo>
                    <a:pt x="0" y="14"/>
                  </a:lnTo>
                  <a:lnTo>
                    <a:pt x="136" y="39"/>
                  </a:lnTo>
                  <a:lnTo>
                    <a:pt x="140" y="25"/>
                  </a:lnTo>
                  <a:close/>
                </a:path>
              </a:pathLst>
            </a:custGeom>
            <a:grpFill/>
            <a:ln>
              <a:noFill/>
            </a:ln>
            <a:extLst/>
          </p:spPr>
          <p:txBody>
            <a:bodyPr lIns="91464" tIns="45732" rIns="91464" bIns="45732"/>
            <a:lstStyle/>
            <a:p>
              <a:pPr>
                <a:defRPr/>
              </a:pPr>
              <a:endParaRPr lang="en-US" sz="2401"/>
            </a:p>
          </p:txBody>
        </p:sp>
        <p:sp>
          <p:nvSpPr>
            <p:cNvPr id="230" name="Freeform 85">
              <a:extLst>
                <a:ext uri="{FF2B5EF4-FFF2-40B4-BE49-F238E27FC236}"/>
              </a:extLst>
            </p:cNvPr>
            <p:cNvSpPr>
              <a:spLocks/>
            </p:cNvSpPr>
            <p:nvPr/>
          </p:nvSpPr>
          <p:spPr bwMode="auto">
            <a:xfrm>
              <a:off x="384176" y="3816350"/>
              <a:ext cx="222250" cy="41275"/>
            </a:xfrm>
            <a:custGeom>
              <a:avLst/>
              <a:gdLst>
                <a:gd name="T0" fmla="*/ 140 w 140"/>
                <a:gd name="T1" fmla="*/ 12 h 26"/>
                <a:gd name="T2" fmla="*/ 1 w 140"/>
                <a:gd name="T3" fmla="*/ 0 h 26"/>
                <a:gd name="T4" fmla="*/ 0 w 140"/>
                <a:gd name="T5" fmla="*/ 14 h 26"/>
                <a:gd name="T6" fmla="*/ 138 w 140"/>
                <a:gd name="T7" fmla="*/ 26 h 26"/>
                <a:gd name="T8" fmla="*/ 140 w 140"/>
                <a:gd name="T9" fmla="*/ 12 h 26"/>
              </a:gdLst>
              <a:ahLst/>
              <a:cxnLst>
                <a:cxn ang="0">
                  <a:pos x="T0" y="T1"/>
                </a:cxn>
                <a:cxn ang="0">
                  <a:pos x="T2" y="T3"/>
                </a:cxn>
                <a:cxn ang="0">
                  <a:pos x="T4" y="T5"/>
                </a:cxn>
                <a:cxn ang="0">
                  <a:pos x="T6" y="T7"/>
                </a:cxn>
                <a:cxn ang="0">
                  <a:pos x="T8" y="T9"/>
                </a:cxn>
              </a:cxnLst>
              <a:rect l="0" t="0" r="r" b="b"/>
              <a:pathLst>
                <a:path w="140" h="26">
                  <a:moveTo>
                    <a:pt x="140" y="12"/>
                  </a:moveTo>
                  <a:lnTo>
                    <a:pt x="1" y="0"/>
                  </a:lnTo>
                  <a:lnTo>
                    <a:pt x="0" y="14"/>
                  </a:lnTo>
                  <a:lnTo>
                    <a:pt x="138" y="26"/>
                  </a:lnTo>
                  <a:lnTo>
                    <a:pt x="140" y="12"/>
                  </a:lnTo>
                  <a:close/>
                </a:path>
              </a:pathLst>
            </a:custGeom>
            <a:grpFill/>
            <a:ln>
              <a:noFill/>
            </a:ln>
            <a:extLst/>
          </p:spPr>
          <p:txBody>
            <a:bodyPr lIns="91464" tIns="45732" rIns="91464" bIns="45732"/>
            <a:lstStyle/>
            <a:p>
              <a:pPr>
                <a:defRPr/>
              </a:pPr>
              <a:endParaRPr lang="en-US" sz="2401"/>
            </a:p>
          </p:txBody>
        </p:sp>
        <p:sp>
          <p:nvSpPr>
            <p:cNvPr id="231" name="Rectangle 86">
              <a:extLst>
                <a:ext uri="{FF2B5EF4-FFF2-40B4-BE49-F238E27FC236}"/>
              </a:extLst>
            </p:cNvPr>
            <p:cNvSpPr>
              <a:spLocks noChangeArrowheads="1"/>
            </p:cNvSpPr>
            <p:nvPr/>
          </p:nvSpPr>
          <p:spPr bwMode="auto">
            <a:xfrm>
              <a:off x="366713" y="4192588"/>
              <a:ext cx="222250" cy="22225"/>
            </a:xfrm>
            <a:prstGeom prst="rect">
              <a:avLst/>
            </a:prstGeom>
            <a:grpFill/>
            <a:ln>
              <a:noFill/>
            </a:ln>
            <a:extLst/>
          </p:spPr>
          <p:txBody>
            <a:bodyPr lIns="91464" tIns="45732" rIns="91464" bIns="45732"/>
            <a:lstStyle/>
            <a:p>
              <a:pPr>
                <a:defRPr/>
              </a:pPr>
              <a:endParaRPr lang="en-US" sz="2401"/>
            </a:p>
          </p:txBody>
        </p:sp>
        <p:sp>
          <p:nvSpPr>
            <p:cNvPr id="232" name="Freeform 87">
              <a:extLst>
                <a:ext uri="{FF2B5EF4-FFF2-40B4-BE49-F238E27FC236}"/>
              </a:extLst>
            </p:cNvPr>
            <p:cNvSpPr>
              <a:spLocks/>
            </p:cNvSpPr>
            <p:nvPr/>
          </p:nvSpPr>
          <p:spPr bwMode="auto">
            <a:xfrm>
              <a:off x="384176" y="4546600"/>
              <a:ext cx="222250" cy="44450"/>
            </a:xfrm>
            <a:custGeom>
              <a:avLst/>
              <a:gdLst>
                <a:gd name="T0" fmla="*/ 138 w 140"/>
                <a:gd name="T1" fmla="*/ 0 h 28"/>
                <a:gd name="T2" fmla="*/ 0 w 140"/>
                <a:gd name="T3" fmla="*/ 14 h 28"/>
                <a:gd name="T4" fmla="*/ 1 w 140"/>
                <a:gd name="T5" fmla="*/ 28 h 28"/>
                <a:gd name="T6" fmla="*/ 140 w 140"/>
                <a:gd name="T7" fmla="*/ 16 h 28"/>
                <a:gd name="T8" fmla="*/ 138 w 140"/>
                <a:gd name="T9" fmla="*/ 0 h 28"/>
              </a:gdLst>
              <a:ahLst/>
              <a:cxnLst>
                <a:cxn ang="0">
                  <a:pos x="T0" y="T1"/>
                </a:cxn>
                <a:cxn ang="0">
                  <a:pos x="T2" y="T3"/>
                </a:cxn>
                <a:cxn ang="0">
                  <a:pos x="T4" y="T5"/>
                </a:cxn>
                <a:cxn ang="0">
                  <a:pos x="T6" y="T7"/>
                </a:cxn>
                <a:cxn ang="0">
                  <a:pos x="T8" y="T9"/>
                </a:cxn>
              </a:cxnLst>
              <a:rect l="0" t="0" r="r" b="b"/>
              <a:pathLst>
                <a:path w="140" h="28">
                  <a:moveTo>
                    <a:pt x="138" y="0"/>
                  </a:moveTo>
                  <a:lnTo>
                    <a:pt x="0" y="14"/>
                  </a:lnTo>
                  <a:lnTo>
                    <a:pt x="1" y="28"/>
                  </a:lnTo>
                  <a:lnTo>
                    <a:pt x="140" y="16"/>
                  </a:lnTo>
                  <a:lnTo>
                    <a:pt x="138" y="0"/>
                  </a:lnTo>
                  <a:close/>
                </a:path>
              </a:pathLst>
            </a:custGeom>
            <a:grpFill/>
            <a:ln>
              <a:noFill/>
            </a:ln>
            <a:extLst/>
          </p:spPr>
          <p:txBody>
            <a:bodyPr lIns="91464" tIns="45732" rIns="91464" bIns="45732"/>
            <a:lstStyle/>
            <a:p>
              <a:pPr>
                <a:defRPr/>
              </a:pPr>
              <a:endParaRPr lang="en-US" sz="2401"/>
            </a:p>
          </p:txBody>
        </p:sp>
        <p:sp>
          <p:nvSpPr>
            <p:cNvPr id="233" name="Freeform 88">
              <a:extLst>
                <a:ext uri="{FF2B5EF4-FFF2-40B4-BE49-F238E27FC236}"/>
              </a:extLst>
            </p:cNvPr>
            <p:cNvSpPr>
              <a:spLocks/>
            </p:cNvSpPr>
            <p:nvPr/>
          </p:nvSpPr>
          <p:spPr bwMode="auto">
            <a:xfrm>
              <a:off x="433388" y="4902200"/>
              <a:ext cx="222250" cy="61913"/>
            </a:xfrm>
            <a:custGeom>
              <a:avLst/>
              <a:gdLst>
                <a:gd name="T0" fmla="*/ 136 w 140"/>
                <a:gd name="T1" fmla="*/ 0 h 39"/>
                <a:gd name="T2" fmla="*/ 0 w 140"/>
                <a:gd name="T3" fmla="*/ 25 h 39"/>
                <a:gd name="T4" fmla="*/ 3 w 140"/>
                <a:gd name="T5" fmla="*/ 39 h 39"/>
                <a:gd name="T6" fmla="*/ 140 w 140"/>
                <a:gd name="T7" fmla="*/ 14 h 39"/>
                <a:gd name="T8" fmla="*/ 136 w 140"/>
                <a:gd name="T9" fmla="*/ 0 h 39"/>
              </a:gdLst>
              <a:ahLst/>
              <a:cxnLst>
                <a:cxn ang="0">
                  <a:pos x="T0" y="T1"/>
                </a:cxn>
                <a:cxn ang="0">
                  <a:pos x="T2" y="T3"/>
                </a:cxn>
                <a:cxn ang="0">
                  <a:pos x="T4" y="T5"/>
                </a:cxn>
                <a:cxn ang="0">
                  <a:pos x="T6" y="T7"/>
                </a:cxn>
                <a:cxn ang="0">
                  <a:pos x="T8" y="T9"/>
                </a:cxn>
              </a:cxnLst>
              <a:rect l="0" t="0" r="r" b="b"/>
              <a:pathLst>
                <a:path w="140" h="39">
                  <a:moveTo>
                    <a:pt x="136" y="0"/>
                  </a:moveTo>
                  <a:lnTo>
                    <a:pt x="0" y="25"/>
                  </a:lnTo>
                  <a:lnTo>
                    <a:pt x="3" y="39"/>
                  </a:lnTo>
                  <a:lnTo>
                    <a:pt x="140" y="14"/>
                  </a:lnTo>
                  <a:lnTo>
                    <a:pt x="136" y="0"/>
                  </a:lnTo>
                  <a:close/>
                </a:path>
              </a:pathLst>
            </a:custGeom>
            <a:grpFill/>
            <a:ln>
              <a:noFill/>
            </a:ln>
            <a:extLst/>
          </p:spPr>
          <p:txBody>
            <a:bodyPr lIns="91464" tIns="45732" rIns="91464" bIns="45732"/>
            <a:lstStyle/>
            <a:p>
              <a:pPr>
                <a:defRPr/>
              </a:pPr>
              <a:endParaRPr lang="en-US" sz="2401"/>
            </a:p>
          </p:txBody>
        </p:sp>
        <p:sp>
          <p:nvSpPr>
            <p:cNvPr id="234" name="Freeform 89">
              <a:extLst>
                <a:ext uri="{FF2B5EF4-FFF2-40B4-BE49-F238E27FC236}"/>
              </a:extLst>
            </p:cNvPr>
            <p:cNvSpPr>
              <a:spLocks/>
            </p:cNvSpPr>
            <p:nvPr/>
          </p:nvSpPr>
          <p:spPr bwMode="auto">
            <a:xfrm>
              <a:off x="517526" y="5251450"/>
              <a:ext cx="219075" cy="80963"/>
            </a:xfrm>
            <a:custGeom>
              <a:avLst/>
              <a:gdLst>
                <a:gd name="T0" fmla="*/ 133 w 138"/>
                <a:gd name="T1" fmla="*/ 0 h 51"/>
                <a:gd name="T2" fmla="*/ 0 w 138"/>
                <a:gd name="T3" fmla="*/ 38 h 51"/>
                <a:gd name="T4" fmla="*/ 3 w 138"/>
                <a:gd name="T5" fmla="*/ 51 h 51"/>
                <a:gd name="T6" fmla="*/ 138 w 138"/>
                <a:gd name="T7" fmla="*/ 14 h 51"/>
                <a:gd name="T8" fmla="*/ 133 w 138"/>
                <a:gd name="T9" fmla="*/ 0 h 51"/>
              </a:gdLst>
              <a:ahLst/>
              <a:cxnLst>
                <a:cxn ang="0">
                  <a:pos x="T0" y="T1"/>
                </a:cxn>
                <a:cxn ang="0">
                  <a:pos x="T2" y="T3"/>
                </a:cxn>
                <a:cxn ang="0">
                  <a:pos x="T4" y="T5"/>
                </a:cxn>
                <a:cxn ang="0">
                  <a:pos x="T6" y="T7"/>
                </a:cxn>
                <a:cxn ang="0">
                  <a:pos x="T8" y="T9"/>
                </a:cxn>
              </a:cxnLst>
              <a:rect l="0" t="0" r="r" b="b"/>
              <a:pathLst>
                <a:path w="138" h="51">
                  <a:moveTo>
                    <a:pt x="133" y="0"/>
                  </a:moveTo>
                  <a:lnTo>
                    <a:pt x="0" y="38"/>
                  </a:lnTo>
                  <a:lnTo>
                    <a:pt x="3" y="51"/>
                  </a:lnTo>
                  <a:lnTo>
                    <a:pt x="138" y="14"/>
                  </a:lnTo>
                  <a:lnTo>
                    <a:pt x="133" y="0"/>
                  </a:lnTo>
                  <a:close/>
                </a:path>
              </a:pathLst>
            </a:custGeom>
            <a:grpFill/>
            <a:ln>
              <a:noFill/>
            </a:ln>
            <a:extLst/>
          </p:spPr>
          <p:txBody>
            <a:bodyPr lIns="91464" tIns="45732" rIns="91464" bIns="45732"/>
            <a:lstStyle/>
            <a:p>
              <a:pPr>
                <a:defRPr/>
              </a:pPr>
              <a:endParaRPr lang="en-US" sz="2401"/>
            </a:p>
          </p:txBody>
        </p:sp>
        <p:sp>
          <p:nvSpPr>
            <p:cNvPr id="235" name="Freeform 90">
              <a:extLst>
                <a:ext uri="{FF2B5EF4-FFF2-40B4-BE49-F238E27FC236}"/>
              </a:extLst>
            </p:cNvPr>
            <p:cNvSpPr>
              <a:spLocks/>
            </p:cNvSpPr>
            <p:nvPr/>
          </p:nvSpPr>
          <p:spPr bwMode="auto">
            <a:xfrm>
              <a:off x="633413" y="5591175"/>
              <a:ext cx="214313" cy="98425"/>
            </a:xfrm>
            <a:custGeom>
              <a:avLst/>
              <a:gdLst>
                <a:gd name="T0" fmla="*/ 130 w 135"/>
                <a:gd name="T1" fmla="*/ 0 h 62"/>
                <a:gd name="T2" fmla="*/ 0 w 135"/>
                <a:gd name="T3" fmla="*/ 49 h 62"/>
                <a:gd name="T4" fmla="*/ 4 w 135"/>
                <a:gd name="T5" fmla="*/ 62 h 62"/>
                <a:gd name="T6" fmla="*/ 135 w 135"/>
                <a:gd name="T7" fmla="*/ 14 h 62"/>
                <a:gd name="T8" fmla="*/ 130 w 135"/>
                <a:gd name="T9" fmla="*/ 0 h 62"/>
              </a:gdLst>
              <a:ahLst/>
              <a:cxnLst>
                <a:cxn ang="0">
                  <a:pos x="T0" y="T1"/>
                </a:cxn>
                <a:cxn ang="0">
                  <a:pos x="T2" y="T3"/>
                </a:cxn>
                <a:cxn ang="0">
                  <a:pos x="T4" y="T5"/>
                </a:cxn>
                <a:cxn ang="0">
                  <a:pos x="T6" y="T7"/>
                </a:cxn>
                <a:cxn ang="0">
                  <a:pos x="T8" y="T9"/>
                </a:cxn>
              </a:cxnLst>
              <a:rect l="0" t="0" r="r" b="b"/>
              <a:pathLst>
                <a:path w="135" h="62">
                  <a:moveTo>
                    <a:pt x="130" y="0"/>
                  </a:moveTo>
                  <a:lnTo>
                    <a:pt x="0" y="49"/>
                  </a:lnTo>
                  <a:lnTo>
                    <a:pt x="4" y="62"/>
                  </a:lnTo>
                  <a:lnTo>
                    <a:pt x="135" y="14"/>
                  </a:lnTo>
                  <a:lnTo>
                    <a:pt x="130" y="0"/>
                  </a:lnTo>
                  <a:close/>
                </a:path>
              </a:pathLst>
            </a:custGeom>
            <a:grpFill/>
            <a:ln>
              <a:noFill/>
            </a:ln>
            <a:extLst/>
          </p:spPr>
          <p:txBody>
            <a:bodyPr lIns="91464" tIns="45732" rIns="91464" bIns="45732"/>
            <a:lstStyle/>
            <a:p>
              <a:pPr>
                <a:defRPr/>
              </a:pPr>
              <a:endParaRPr lang="en-US" sz="2401"/>
            </a:p>
          </p:txBody>
        </p:sp>
        <p:sp>
          <p:nvSpPr>
            <p:cNvPr id="236" name="Freeform 91">
              <a:extLst>
                <a:ext uri="{FF2B5EF4-FFF2-40B4-BE49-F238E27FC236}"/>
              </a:extLst>
            </p:cNvPr>
            <p:cNvSpPr>
              <a:spLocks/>
            </p:cNvSpPr>
            <p:nvPr/>
          </p:nvSpPr>
          <p:spPr bwMode="auto">
            <a:xfrm>
              <a:off x="957263" y="6234113"/>
              <a:ext cx="203200" cy="133350"/>
            </a:xfrm>
            <a:custGeom>
              <a:avLst/>
              <a:gdLst>
                <a:gd name="T0" fmla="*/ 120 w 128"/>
                <a:gd name="T1" fmla="*/ 0 h 84"/>
                <a:gd name="T2" fmla="*/ 0 w 128"/>
                <a:gd name="T3" fmla="*/ 72 h 84"/>
                <a:gd name="T4" fmla="*/ 7 w 128"/>
                <a:gd name="T5" fmla="*/ 84 h 84"/>
                <a:gd name="T6" fmla="*/ 128 w 128"/>
                <a:gd name="T7" fmla="*/ 13 h 84"/>
                <a:gd name="T8" fmla="*/ 120 w 128"/>
                <a:gd name="T9" fmla="*/ 0 h 84"/>
              </a:gdLst>
              <a:ahLst/>
              <a:cxnLst>
                <a:cxn ang="0">
                  <a:pos x="T0" y="T1"/>
                </a:cxn>
                <a:cxn ang="0">
                  <a:pos x="T2" y="T3"/>
                </a:cxn>
                <a:cxn ang="0">
                  <a:pos x="T4" y="T5"/>
                </a:cxn>
                <a:cxn ang="0">
                  <a:pos x="T6" y="T7"/>
                </a:cxn>
                <a:cxn ang="0">
                  <a:pos x="T8" y="T9"/>
                </a:cxn>
              </a:cxnLst>
              <a:rect l="0" t="0" r="r" b="b"/>
              <a:pathLst>
                <a:path w="128" h="84">
                  <a:moveTo>
                    <a:pt x="120" y="0"/>
                  </a:moveTo>
                  <a:lnTo>
                    <a:pt x="0" y="72"/>
                  </a:lnTo>
                  <a:lnTo>
                    <a:pt x="7" y="84"/>
                  </a:lnTo>
                  <a:lnTo>
                    <a:pt x="128" y="13"/>
                  </a:lnTo>
                  <a:lnTo>
                    <a:pt x="120" y="0"/>
                  </a:lnTo>
                  <a:close/>
                </a:path>
              </a:pathLst>
            </a:custGeom>
            <a:grpFill/>
            <a:ln>
              <a:noFill/>
            </a:ln>
            <a:extLst/>
          </p:spPr>
          <p:txBody>
            <a:bodyPr lIns="91464" tIns="45732" rIns="91464" bIns="45732"/>
            <a:lstStyle/>
            <a:p>
              <a:pPr>
                <a:defRPr/>
              </a:pPr>
              <a:endParaRPr lang="en-US" sz="2401"/>
            </a:p>
          </p:txBody>
        </p:sp>
        <p:sp>
          <p:nvSpPr>
            <p:cNvPr id="237" name="Freeform 92">
              <a:extLst>
                <a:ext uri="{FF2B5EF4-FFF2-40B4-BE49-F238E27FC236}"/>
              </a:extLst>
            </p:cNvPr>
            <p:cNvSpPr>
              <a:spLocks/>
            </p:cNvSpPr>
            <p:nvPr/>
          </p:nvSpPr>
          <p:spPr bwMode="auto">
            <a:xfrm>
              <a:off x="1165226" y="6535738"/>
              <a:ext cx="192088" cy="147638"/>
            </a:xfrm>
            <a:custGeom>
              <a:avLst/>
              <a:gdLst>
                <a:gd name="T0" fmla="*/ 112 w 121"/>
                <a:gd name="T1" fmla="*/ 0 h 93"/>
                <a:gd name="T2" fmla="*/ 0 w 121"/>
                <a:gd name="T3" fmla="*/ 80 h 93"/>
                <a:gd name="T4" fmla="*/ 8 w 121"/>
                <a:gd name="T5" fmla="*/ 93 h 93"/>
                <a:gd name="T6" fmla="*/ 121 w 121"/>
                <a:gd name="T7" fmla="*/ 11 h 93"/>
                <a:gd name="T8" fmla="*/ 112 w 121"/>
                <a:gd name="T9" fmla="*/ 0 h 93"/>
              </a:gdLst>
              <a:ahLst/>
              <a:cxnLst>
                <a:cxn ang="0">
                  <a:pos x="T0" y="T1"/>
                </a:cxn>
                <a:cxn ang="0">
                  <a:pos x="T2" y="T3"/>
                </a:cxn>
                <a:cxn ang="0">
                  <a:pos x="T4" y="T5"/>
                </a:cxn>
                <a:cxn ang="0">
                  <a:pos x="T6" y="T7"/>
                </a:cxn>
                <a:cxn ang="0">
                  <a:pos x="T8" y="T9"/>
                </a:cxn>
              </a:cxnLst>
              <a:rect l="0" t="0" r="r" b="b"/>
              <a:pathLst>
                <a:path w="121" h="93">
                  <a:moveTo>
                    <a:pt x="112" y="0"/>
                  </a:moveTo>
                  <a:lnTo>
                    <a:pt x="0" y="80"/>
                  </a:lnTo>
                  <a:lnTo>
                    <a:pt x="8" y="93"/>
                  </a:lnTo>
                  <a:lnTo>
                    <a:pt x="121" y="11"/>
                  </a:lnTo>
                  <a:lnTo>
                    <a:pt x="112" y="0"/>
                  </a:lnTo>
                  <a:close/>
                </a:path>
              </a:pathLst>
            </a:custGeom>
            <a:grpFill/>
            <a:ln>
              <a:noFill/>
            </a:ln>
            <a:extLst/>
          </p:spPr>
          <p:txBody>
            <a:bodyPr lIns="91464" tIns="45732" rIns="91464" bIns="45732"/>
            <a:lstStyle/>
            <a:p>
              <a:pPr>
                <a:defRPr/>
              </a:pPr>
              <a:endParaRPr lang="en-US" sz="2401"/>
            </a:p>
          </p:txBody>
        </p:sp>
        <p:sp>
          <p:nvSpPr>
            <p:cNvPr id="238" name="Freeform 93">
              <a:extLst>
                <a:ext uri="{FF2B5EF4-FFF2-40B4-BE49-F238E27FC236}"/>
              </a:extLst>
            </p:cNvPr>
            <p:cNvSpPr>
              <a:spLocks/>
            </p:cNvSpPr>
            <p:nvPr/>
          </p:nvSpPr>
          <p:spPr bwMode="auto">
            <a:xfrm>
              <a:off x="7786688" y="6535738"/>
              <a:ext cx="192088" cy="147638"/>
            </a:xfrm>
            <a:custGeom>
              <a:avLst/>
              <a:gdLst>
                <a:gd name="T0" fmla="*/ 0 w 121"/>
                <a:gd name="T1" fmla="*/ 11 h 93"/>
                <a:gd name="T2" fmla="*/ 113 w 121"/>
                <a:gd name="T3" fmla="*/ 93 h 93"/>
                <a:gd name="T4" fmla="*/ 121 w 121"/>
                <a:gd name="T5" fmla="*/ 82 h 93"/>
                <a:gd name="T6" fmla="*/ 9 w 121"/>
                <a:gd name="T7" fmla="*/ 0 h 93"/>
                <a:gd name="T8" fmla="*/ 0 w 121"/>
                <a:gd name="T9" fmla="*/ 11 h 93"/>
              </a:gdLst>
              <a:ahLst/>
              <a:cxnLst>
                <a:cxn ang="0">
                  <a:pos x="T0" y="T1"/>
                </a:cxn>
                <a:cxn ang="0">
                  <a:pos x="T2" y="T3"/>
                </a:cxn>
                <a:cxn ang="0">
                  <a:pos x="T4" y="T5"/>
                </a:cxn>
                <a:cxn ang="0">
                  <a:pos x="T6" y="T7"/>
                </a:cxn>
                <a:cxn ang="0">
                  <a:pos x="T8" y="T9"/>
                </a:cxn>
              </a:cxnLst>
              <a:rect l="0" t="0" r="r" b="b"/>
              <a:pathLst>
                <a:path w="121" h="93">
                  <a:moveTo>
                    <a:pt x="0" y="11"/>
                  </a:moveTo>
                  <a:lnTo>
                    <a:pt x="113" y="93"/>
                  </a:lnTo>
                  <a:lnTo>
                    <a:pt x="121" y="82"/>
                  </a:lnTo>
                  <a:lnTo>
                    <a:pt x="9" y="0"/>
                  </a:lnTo>
                  <a:lnTo>
                    <a:pt x="0" y="11"/>
                  </a:lnTo>
                  <a:close/>
                </a:path>
              </a:pathLst>
            </a:custGeom>
            <a:grpFill/>
            <a:ln>
              <a:noFill/>
            </a:ln>
            <a:extLst/>
          </p:spPr>
          <p:txBody>
            <a:bodyPr lIns="91464" tIns="45732" rIns="91464" bIns="45732"/>
            <a:lstStyle/>
            <a:p>
              <a:pPr>
                <a:defRPr/>
              </a:pPr>
              <a:endParaRPr lang="en-US" sz="2401"/>
            </a:p>
          </p:txBody>
        </p:sp>
        <p:sp>
          <p:nvSpPr>
            <p:cNvPr id="239" name="Freeform 94">
              <a:extLst>
                <a:ext uri="{FF2B5EF4-FFF2-40B4-BE49-F238E27FC236}"/>
              </a:extLst>
            </p:cNvPr>
            <p:cNvSpPr>
              <a:spLocks/>
            </p:cNvSpPr>
            <p:nvPr/>
          </p:nvSpPr>
          <p:spPr bwMode="auto">
            <a:xfrm>
              <a:off x="7986713" y="6234113"/>
              <a:ext cx="200025" cy="133350"/>
            </a:xfrm>
            <a:custGeom>
              <a:avLst/>
              <a:gdLst>
                <a:gd name="T0" fmla="*/ 0 w 126"/>
                <a:gd name="T1" fmla="*/ 13 h 84"/>
                <a:gd name="T2" fmla="*/ 119 w 126"/>
                <a:gd name="T3" fmla="*/ 84 h 84"/>
                <a:gd name="T4" fmla="*/ 126 w 126"/>
                <a:gd name="T5" fmla="*/ 72 h 84"/>
                <a:gd name="T6" fmla="*/ 6 w 126"/>
                <a:gd name="T7" fmla="*/ 0 h 84"/>
                <a:gd name="T8" fmla="*/ 0 w 126"/>
                <a:gd name="T9" fmla="*/ 13 h 84"/>
              </a:gdLst>
              <a:ahLst/>
              <a:cxnLst>
                <a:cxn ang="0">
                  <a:pos x="T0" y="T1"/>
                </a:cxn>
                <a:cxn ang="0">
                  <a:pos x="T2" y="T3"/>
                </a:cxn>
                <a:cxn ang="0">
                  <a:pos x="T4" y="T5"/>
                </a:cxn>
                <a:cxn ang="0">
                  <a:pos x="T6" y="T7"/>
                </a:cxn>
                <a:cxn ang="0">
                  <a:pos x="T8" y="T9"/>
                </a:cxn>
              </a:cxnLst>
              <a:rect l="0" t="0" r="r" b="b"/>
              <a:pathLst>
                <a:path w="126" h="84">
                  <a:moveTo>
                    <a:pt x="0" y="13"/>
                  </a:moveTo>
                  <a:lnTo>
                    <a:pt x="119" y="84"/>
                  </a:lnTo>
                  <a:lnTo>
                    <a:pt x="126" y="72"/>
                  </a:lnTo>
                  <a:lnTo>
                    <a:pt x="6" y="0"/>
                  </a:lnTo>
                  <a:lnTo>
                    <a:pt x="0" y="13"/>
                  </a:lnTo>
                  <a:close/>
                </a:path>
              </a:pathLst>
            </a:custGeom>
            <a:grpFill/>
            <a:ln>
              <a:noFill/>
            </a:ln>
            <a:extLst/>
          </p:spPr>
          <p:txBody>
            <a:bodyPr lIns="91464" tIns="45732" rIns="91464" bIns="45732"/>
            <a:lstStyle/>
            <a:p>
              <a:pPr>
                <a:defRPr/>
              </a:pPr>
              <a:endParaRPr lang="en-US" sz="2401"/>
            </a:p>
          </p:txBody>
        </p:sp>
        <p:sp>
          <p:nvSpPr>
            <p:cNvPr id="240" name="Freeform 95">
              <a:extLst>
                <a:ext uri="{FF2B5EF4-FFF2-40B4-BE49-F238E27FC236}"/>
              </a:extLst>
            </p:cNvPr>
            <p:cNvSpPr>
              <a:spLocks/>
            </p:cNvSpPr>
            <p:nvPr/>
          </p:nvSpPr>
          <p:spPr bwMode="auto">
            <a:xfrm>
              <a:off x="8156576" y="5919788"/>
              <a:ext cx="209550" cy="117475"/>
            </a:xfrm>
            <a:custGeom>
              <a:avLst/>
              <a:gdLst>
                <a:gd name="T0" fmla="*/ 0 w 132"/>
                <a:gd name="T1" fmla="*/ 14 h 74"/>
                <a:gd name="T2" fmla="*/ 126 w 132"/>
                <a:gd name="T3" fmla="*/ 74 h 74"/>
                <a:gd name="T4" fmla="*/ 132 w 132"/>
                <a:gd name="T5" fmla="*/ 60 h 74"/>
                <a:gd name="T6" fmla="*/ 6 w 132"/>
                <a:gd name="T7" fmla="*/ 0 h 74"/>
                <a:gd name="T8" fmla="*/ 0 w 132"/>
                <a:gd name="T9" fmla="*/ 14 h 74"/>
              </a:gdLst>
              <a:ahLst/>
              <a:cxnLst>
                <a:cxn ang="0">
                  <a:pos x="T0" y="T1"/>
                </a:cxn>
                <a:cxn ang="0">
                  <a:pos x="T2" y="T3"/>
                </a:cxn>
                <a:cxn ang="0">
                  <a:pos x="T4" y="T5"/>
                </a:cxn>
                <a:cxn ang="0">
                  <a:pos x="T6" y="T7"/>
                </a:cxn>
                <a:cxn ang="0">
                  <a:pos x="T8" y="T9"/>
                </a:cxn>
              </a:cxnLst>
              <a:rect l="0" t="0" r="r" b="b"/>
              <a:pathLst>
                <a:path w="132" h="74">
                  <a:moveTo>
                    <a:pt x="0" y="14"/>
                  </a:moveTo>
                  <a:lnTo>
                    <a:pt x="126" y="74"/>
                  </a:lnTo>
                  <a:lnTo>
                    <a:pt x="132" y="60"/>
                  </a:lnTo>
                  <a:lnTo>
                    <a:pt x="6" y="0"/>
                  </a:lnTo>
                  <a:lnTo>
                    <a:pt x="0" y="14"/>
                  </a:lnTo>
                  <a:close/>
                </a:path>
              </a:pathLst>
            </a:custGeom>
            <a:grpFill/>
            <a:ln>
              <a:noFill/>
            </a:ln>
            <a:extLst/>
          </p:spPr>
          <p:txBody>
            <a:bodyPr lIns="91464" tIns="45732" rIns="91464" bIns="45732"/>
            <a:lstStyle/>
            <a:p>
              <a:pPr>
                <a:defRPr/>
              </a:pPr>
              <a:endParaRPr lang="en-US" sz="2401"/>
            </a:p>
          </p:txBody>
        </p:sp>
        <p:sp>
          <p:nvSpPr>
            <p:cNvPr id="241" name="Freeform 96">
              <a:extLst>
                <a:ext uri="{FF2B5EF4-FFF2-40B4-BE49-F238E27FC236}"/>
              </a:extLst>
            </p:cNvPr>
            <p:cNvSpPr>
              <a:spLocks/>
            </p:cNvSpPr>
            <p:nvPr/>
          </p:nvSpPr>
          <p:spPr bwMode="auto">
            <a:xfrm>
              <a:off x="8296276" y="5591175"/>
              <a:ext cx="214313" cy="98425"/>
            </a:xfrm>
            <a:custGeom>
              <a:avLst/>
              <a:gdLst>
                <a:gd name="T0" fmla="*/ 0 w 135"/>
                <a:gd name="T1" fmla="*/ 14 h 62"/>
                <a:gd name="T2" fmla="*/ 131 w 135"/>
                <a:gd name="T3" fmla="*/ 62 h 62"/>
                <a:gd name="T4" fmla="*/ 135 w 135"/>
                <a:gd name="T5" fmla="*/ 49 h 62"/>
                <a:gd name="T6" fmla="*/ 5 w 135"/>
                <a:gd name="T7" fmla="*/ 0 h 62"/>
                <a:gd name="T8" fmla="*/ 0 w 135"/>
                <a:gd name="T9" fmla="*/ 14 h 62"/>
              </a:gdLst>
              <a:ahLst/>
              <a:cxnLst>
                <a:cxn ang="0">
                  <a:pos x="T0" y="T1"/>
                </a:cxn>
                <a:cxn ang="0">
                  <a:pos x="T2" y="T3"/>
                </a:cxn>
                <a:cxn ang="0">
                  <a:pos x="T4" y="T5"/>
                </a:cxn>
                <a:cxn ang="0">
                  <a:pos x="T6" y="T7"/>
                </a:cxn>
                <a:cxn ang="0">
                  <a:pos x="T8" y="T9"/>
                </a:cxn>
              </a:cxnLst>
              <a:rect l="0" t="0" r="r" b="b"/>
              <a:pathLst>
                <a:path w="135" h="62">
                  <a:moveTo>
                    <a:pt x="0" y="14"/>
                  </a:moveTo>
                  <a:lnTo>
                    <a:pt x="131" y="62"/>
                  </a:lnTo>
                  <a:lnTo>
                    <a:pt x="135" y="49"/>
                  </a:lnTo>
                  <a:lnTo>
                    <a:pt x="5" y="0"/>
                  </a:lnTo>
                  <a:lnTo>
                    <a:pt x="0" y="14"/>
                  </a:lnTo>
                  <a:close/>
                </a:path>
              </a:pathLst>
            </a:custGeom>
            <a:grpFill/>
            <a:ln>
              <a:noFill/>
            </a:ln>
            <a:extLst/>
          </p:spPr>
          <p:txBody>
            <a:bodyPr lIns="91464" tIns="45732" rIns="91464" bIns="45732"/>
            <a:lstStyle/>
            <a:p>
              <a:pPr>
                <a:defRPr/>
              </a:pPr>
              <a:endParaRPr lang="en-US" sz="2401"/>
            </a:p>
          </p:txBody>
        </p:sp>
        <p:sp>
          <p:nvSpPr>
            <p:cNvPr id="242" name="Freeform 97">
              <a:extLst>
                <a:ext uri="{FF2B5EF4-FFF2-40B4-BE49-F238E27FC236}"/>
              </a:extLst>
            </p:cNvPr>
            <p:cNvSpPr>
              <a:spLocks/>
            </p:cNvSpPr>
            <p:nvPr/>
          </p:nvSpPr>
          <p:spPr bwMode="auto">
            <a:xfrm>
              <a:off x="8407401" y="5251450"/>
              <a:ext cx="219075" cy="80963"/>
            </a:xfrm>
            <a:custGeom>
              <a:avLst/>
              <a:gdLst>
                <a:gd name="T0" fmla="*/ 0 w 138"/>
                <a:gd name="T1" fmla="*/ 14 h 51"/>
                <a:gd name="T2" fmla="*/ 135 w 138"/>
                <a:gd name="T3" fmla="*/ 51 h 51"/>
                <a:gd name="T4" fmla="*/ 138 w 138"/>
                <a:gd name="T5" fmla="*/ 38 h 51"/>
                <a:gd name="T6" fmla="*/ 5 w 138"/>
                <a:gd name="T7" fmla="*/ 0 h 51"/>
                <a:gd name="T8" fmla="*/ 0 w 138"/>
                <a:gd name="T9" fmla="*/ 14 h 51"/>
              </a:gdLst>
              <a:ahLst/>
              <a:cxnLst>
                <a:cxn ang="0">
                  <a:pos x="T0" y="T1"/>
                </a:cxn>
                <a:cxn ang="0">
                  <a:pos x="T2" y="T3"/>
                </a:cxn>
                <a:cxn ang="0">
                  <a:pos x="T4" y="T5"/>
                </a:cxn>
                <a:cxn ang="0">
                  <a:pos x="T6" y="T7"/>
                </a:cxn>
                <a:cxn ang="0">
                  <a:pos x="T8" y="T9"/>
                </a:cxn>
              </a:cxnLst>
              <a:rect l="0" t="0" r="r" b="b"/>
              <a:pathLst>
                <a:path w="138" h="51">
                  <a:moveTo>
                    <a:pt x="0" y="14"/>
                  </a:moveTo>
                  <a:lnTo>
                    <a:pt x="135" y="51"/>
                  </a:lnTo>
                  <a:lnTo>
                    <a:pt x="138" y="38"/>
                  </a:lnTo>
                  <a:lnTo>
                    <a:pt x="5" y="0"/>
                  </a:lnTo>
                  <a:lnTo>
                    <a:pt x="0" y="14"/>
                  </a:lnTo>
                  <a:close/>
                </a:path>
              </a:pathLst>
            </a:custGeom>
            <a:grpFill/>
            <a:ln>
              <a:noFill/>
            </a:ln>
            <a:extLst/>
          </p:spPr>
          <p:txBody>
            <a:bodyPr lIns="91464" tIns="45732" rIns="91464" bIns="45732"/>
            <a:lstStyle/>
            <a:p>
              <a:pPr>
                <a:defRPr/>
              </a:pPr>
              <a:endParaRPr lang="en-US" sz="2401"/>
            </a:p>
          </p:txBody>
        </p:sp>
        <p:sp>
          <p:nvSpPr>
            <p:cNvPr id="243" name="Freeform 98">
              <a:extLst>
                <a:ext uri="{FF2B5EF4-FFF2-40B4-BE49-F238E27FC236}"/>
              </a:extLst>
            </p:cNvPr>
            <p:cNvSpPr>
              <a:spLocks/>
            </p:cNvSpPr>
            <p:nvPr/>
          </p:nvSpPr>
          <p:spPr bwMode="auto">
            <a:xfrm>
              <a:off x="8488363" y="4902200"/>
              <a:ext cx="222250" cy="61913"/>
            </a:xfrm>
            <a:custGeom>
              <a:avLst/>
              <a:gdLst>
                <a:gd name="T0" fmla="*/ 0 w 140"/>
                <a:gd name="T1" fmla="*/ 14 h 39"/>
                <a:gd name="T2" fmla="*/ 137 w 140"/>
                <a:gd name="T3" fmla="*/ 39 h 39"/>
                <a:gd name="T4" fmla="*/ 140 w 140"/>
                <a:gd name="T5" fmla="*/ 25 h 39"/>
                <a:gd name="T6" fmla="*/ 4 w 140"/>
                <a:gd name="T7" fmla="*/ 0 h 39"/>
                <a:gd name="T8" fmla="*/ 0 w 140"/>
                <a:gd name="T9" fmla="*/ 14 h 39"/>
              </a:gdLst>
              <a:ahLst/>
              <a:cxnLst>
                <a:cxn ang="0">
                  <a:pos x="T0" y="T1"/>
                </a:cxn>
                <a:cxn ang="0">
                  <a:pos x="T2" y="T3"/>
                </a:cxn>
                <a:cxn ang="0">
                  <a:pos x="T4" y="T5"/>
                </a:cxn>
                <a:cxn ang="0">
                  <a:pos x="T6" y="T7"/>
                </a:cxn>
                <a:cxn ang="0">
                  <a:pos x="T8" y="T9"/>
                </a:cxn>
              </a:cxnLst>
              <a:rect l="0" t="0" r="r" b="b"/>
              <a:pathLst>
                <a:path w="140" h="39">
                  <a:moveTo>
                    <a:pt x="0" y="14"/>
                  </a:moveTo>
                  <a:lnTo>
                    <a:pt x="137" y="39"/>
                  </a:lnTo>
                  <a:lnTo>
                    <a:pt x="140" y="25"/>
                  </a:lnTo>
                  <a:lnTo>
                    <a:pt x="4" y="0"/>
                  </a:lnTo>
                  <a:lnTo>
                    <a:pt x="0" y="14"/>
                  </a:lnTo>
                  <a:close/>
                </a:path>
              </a:pathLst>
            </a:custGeom>
            <a:grpFill/>
            <a:ln>
              <a:noFill/>
            </a:ln>
            <a:extLst/>
          </p:spPr>
          <p:txBody>
            <a:bodyPr lIns="91464" tIns="45732" rIns="91464" bIns="45732"/>
            <a:lstStyle/>
            <a:p>
              <a:pPr>
                <a:defRPr/>
              </a:pPr>
              <a:endParaRPr lang="en-US" sz="2401"/>
            </a:p>
          </p:txBody>
        </p:sp>
        <p:sp>
          <p:nvSpPr>
            <p:cNvPr id="244" name="Freeform 99">
              <a:extLst>
                <a:ext uri="{FF2B5EF4-FFF2-40B4-BE49-F238E27FC236}"/>
              </a:extLst>
            </p:cNvPr>
            <p:cNvSpPr>
              <a:spLocks/>
            </p:cNvSpPr>
            <p:nvPr/>
          </p:nvSpPr>
          <p:spPr bwMode="auto">
            <a:xfrm>
              <a:off x="8537576" y="4546600"/>
              <a:ext cx="222250" cy="44450"/>
            </a:xfrm>
            <a:custGeom>
              <a:avLst/>
              <a:gdLst>
                <a:gd name="T0" fmla="*/ 0 w 140"/>
                <a:gd name="T1" fmla="*/ 16 h 28"/>
                <a:gd name="T2" fmla="*/ 139 w 140"/>
                <a:gd name="T3" fmla="*/ 28 h 28"/>
                <a:gd name="T4" fmla="*/ 140 w 140"/>
                <a:gd name="T5" fmla="*/ 14 h 28"/>
                <a:gd name="T6" fmla="*/ 2 w 140"/>
                <a:gd name="T7" fmla="*/ 0 h 28"/>
                <a:gd name="T8" fmla="*/ 0 w 140"/>
                <a:gd name="T9" fmla="*/ 16 h 28"/>
              </a:gdLst>
              <a:ahLst/>
              <a:cxnLst>
                <a:cxn ang="0">
                  <a:pos x="T0" y="T1"/>
                </a:cxn>
                <a:cxn ang="0">
                  <a:pos x="T2" y="T3"/>
                </a:cxn>
                <a:cxn ang="0">
                  <a:pos x="T4" y="T5"/>
                </a:cxn>
                <a:cxn ang="0">
                  <a:pos x="T6" y="T7"/>
                </a:cxn>
                <a:cxn ang="0">
                  <a:pos x="T8" y="T9"/>
                </a:cxn>
              </a:cxnLst>
              <a:rect l="0" t="0" r="r" b="b"/>
              <a:pathLst>
                <a:path w="140" h="28">
                  <a:moveTo>
                    <a:pt x="0" y="16"/>
                  </a:moveTo>
                  <a:lnTo>
                    <a:pt x="139" y="28"/>
                  </a:lnTo>
                  <a:lnTo>
                    <a:pt x="140" y="14"/>
                  </a:lnTo>
                  <a:lnTo>
                    <a:pt x="2" y="0"/>
                  </a:lnTo>
                  <a:lnTo>
                    <a:pt x="0" y="16"/>
                  </a:lnTo>
                  <a:close/>
                </a:path>
              </a:pathLst>
            </a:custGeom>
            <a:grpFill/>
            <a:ln>
              <a:noFill/>
            </a:ln>
            <a:extLst/>
          </p:spPr>
          <p:txBody>
            <a:bodyPr lIns="91464" tIns="45732" rIns="91464" bIns="45732"/>
            <a:lstStyle/>
            <a:p>
              <a:pPr>
                <a:defRPr/>
              </a:pPr>
              <a:endParaRPr lang="en-US" sz="2401"/>
            </a:p>
          </p:txBody>
        </p:sp>
        <p:sp>
          <p:nvSpPr>
            <p:cNvPr id="245" name="Freeform 100">
              <a:extLst>
                <a:ext uri="{FF2B5EF4-FFF2-40B4-BE49-F238E27FC236}"/>
              </a:extLst>
            </p:cNvPr>
            <p:cNvSpPr>
              <a:spLocks/>
            </p:cNvSpPr>
            <p:nvPr/>
          </p:nvSpPr>
          <p:spPr bwMode="auto">
            <a:xfrm>
              <a:off x="7553326" y="6572250"/>
              <a:ext cx="339725" cy="285750"/>
            </a:xfrm>
            <a:custGeom>
              <a:avLst/>
              <a:gdLst>
                <a:gd name="T0" fmla="*/ 206 w 214"/>
                <a:gd name="T1" fmla="*/ 141 h 180"/>
                <a:gd name="T2" fmla="*/ 34 w 214"/>
                <a:gd name="T3" fmla="*/ 5 h 180"/>
                <a:gd name="T4" fmla="*/ 34 w 214"/>
                <a:gd name="T5" fmla="*/ 5 h 180"/>
                <a:gd name="T6" fmla="*/ 28 w 214"/>
                <a:gd name="T7" fmla="*/ 2 h 180"/>
                <a:gd name="T8" fmla="*/ 18 w 214"/>
                <a:gd name="T9" fmla="*/ 0 h 180"/>
                <a:gd name="T10" fmla="*/ 11 w 214"/>
                <a:gd name="T11" fmla="*/ 3 h 180"/>
                <a:gd name="T12" fmla="*/ 4 w 214"/>
                <a:gd name="T13" fmla="*/ 8 h 180"/>
                <a:gd name="T14" fmla="*/ 4 w 214"/>
                <a:gd name="T15" fmla="*/ 8 h 180"/>
                <a:gd name="T16" fmla="*/ 0 w 214"/>
                <a:gd name="T17" fmla="*/ 16 h 180"/>
                <a:gd name="T18" fmla="*/ 0 w 214"/>
                <a:gd name="T19" fmla="*/ 25 h 180"/>
                <a:gd name="T20" fmla="*/ 3 w 214"/>
                <a:gd name="T21" fmla="*/ 33 h 180"/>
                <a:gd name="T22" fmla="*/ 7 w 214"/>
                <a:gd name="T23" fmla="*/ 39 h 180"/>
                <a:gd name="T24" fmla="*/ 180 w 214"/>
                <a:gd name="T25" fmla="*/ 175 h 180"/>
                <a:gd name="T26" fmla="*/ 180 w 214"/>
                <a:gd name="T27" fmla="*/ 175 h 180"/>
                <a:gd name="T28" fmla="*/ 186 w 214"/>
                <a:gd name="T29" fmla="*/ 178 h 180"/>
                <a:gd name="T30" fmla="*/ 192 w 214"/>
                <a:gd name="T31" fmla="*/ 180 h 180"/>
                <a:gd name="T32" fmla="*/ 192 w 214"/>
                <a:gd name="T33" fmla="*/ 180 h 180"/>
                <a:gd name="T34" fmla="*/ 197 w 214"/>
                <a:gd name="T35" fmla="*/ 180 h 180"/>
                <a:gd name="T36" fmla="*/ 201 w 214"/>
                <a:gd name="T37" fmla="*/ 178 h 180"/>
                <a:gd name="T38" fmla="*/ 206 w 214"/>
                <a:gd name="T39" fmla="*/ 175 h 180"/>
                <a:gd name="T40" fmla="*/ 209 w 214"/>
                <a:gd name="T41" fmla="*/ 172 h 180"/>
                <a:gd name="T42" fmla="*/ 209 w 214"/>
                <a:gd name="T43" fmla="*/ 172 h 180"/>
                <a:gd name="T44" fmla="*/ 214 w 214"/>
                <a:gd name="T45" fmla="*/ 164 h 180"/>
                <a:gd name="T46" fmla="*/ 214 w 214"/>
                <a:gd name="T47" fmla="*/ 157 h 180"/>
                <a:gd name="T48" fmla="*/ 211 w 214"/>
                <a:gd name="T49" fmla="*/ 149 h 180"/>
                <a:gd name="T50" fmla="*/ 206 w 214"/>
                <a:gd name="T51" fmla="*/ 141 h 180"/>
                <a:gd name="T52" fmla="*/ 206 w 214"/>
                <a:gd name="T53" fmla="*/ 141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4" h="180">
                  <a:moveTo>
                    <a:pt x="206" y="141"/>
                  </a:moveTo>
                  <a:lnTo>
                    <a:pt x="34" y="5"/>
                  </a:lnTo>
                  <a:lnTo>
                    <a:pt x="34" y="5"/>
                  </a:lnTo>
                  <a:lnTo>
                    <a:pt x="28" y="2"/>
                  </a:lnTo>
                  <a:lnTo>
                    <a:pt x="18" y="0"/>
                  </a:lnTo>
                  <a:lnTo>
                    <a:pt x="11" y="3"/>
                  </a:lnTo>
                  <a:lnTo>
                    <a:pt x="4" y="8"/>
                  </a:lnTo>
                  <a:lnTo>
                    <a:pt x="4" y="8"/>
                  </a:lnTo>
                  <a:lnTo>
                    <a:pt x="0" y="16"/>
                  </a:lnTo>
                  <a:lnTo>
                    <a:pt x="0" y="25"/>
                  </a:lnTo>
                  <a:lnTo>
                    <a:pt x="3" y="33"/>
                  </a:lnTo>
                  <a:lnTo>
                    <a:pt x="7" y="39"/>
                  </a:lnTo>
                  <a:lnTo>
                    <a:pt x="180" y="175"/>
                  </a:lnTo>
                  <a:lnTo>
                    <a:pt x="180" y="175"/>
                  </a:lnTo>
                  <a:lnTo>
                    <a:pt x="186" y="178"/>
                  </a:lnTo>
                  <a:lnTo>
                    <a:pt x="192" y="180"/>
                  </a:lnTo>
                  <a:lnTo>
                    <a:pt x="192" y="180"/>
                  </a:lnTo>
                  <a:lnTo>
                    <a:pt x="197" y="180"/>
                  </a:lnTo>
                  <a:lnTo>
                    <a:pt x="201" y="178"/>
                  </a:lnTo>
                  <a:lnTo>
                    <a:pt x="206" y="175"/>
                  </a:lnTo>
                  <a:lnTo>
                    <a:pt x="209" y="172"/>
                  </a:lnTo>
                  <a:lnTo>
                    <a:pt x="209" y="172"/>
                  </a:lnTo>
                  <a:lnTo>
                    <a:pt x="214" y="164"/>
                  </a:lnTo>
                  <a:lnTo>
                    <a:pt x="214" y="157"/>
                  </a:lnTo>
                  <a:lnTo>
                    <a:pt x="211" y="149"/>
                  </a:lnTo>
                  <a:lnTo>
                    <a:pt x="206" y="141"/>
                  </a:lnTo>
                  <a:lnTo>
                    <a:pt x="206" y="141"/>
                  </a:lnTo>
                  <a:close/>
                </a:path>
              </a:pathLst>
            </a:custGeom>
            <a:grpFill/>
            <a:ln>
              <a:noFill/>
            </a:ln>
            <a:extLst/>
          </p:spPr>
          <p:txBody>
            <a:bodyPr lIns="91464" tIns="45732" rIns="91464" bIns="45732"/>
            <a:lstStyle/>
            <a:p>
              <a:pPr>
                <a:defRPr/>
              </a:pPr>
              <a:endParaRPr lang="en-US" sz="2401"/>
            </a:p>
          </p:txBody>
        </p:sp>
        <p:sp>
          <p:nvSpPr>
            <p:cNvPr id="246" name="Freeform 101">
              <a:extLst>
                <a:ext uri="{FF2B5EF4-FFF2-40B4-BE49-F238E27FC236}"/>
              </a:extLst>
            </p:cNvPr>
            <p:cNvSpPr>
              <a:spLocks/>
            </p:cNvSpPr>
            <p:nvPr/>
          </p:nvSpPr>
          <p:spPr bwMode="auto">
            <a:xfrm>
              <a:off x="8296276" y="3233738"/>
              <a:ext cx="406400" cy="146050"/>
            </a:xfrm>
            <a:custGeom>
              <a:avLst/>
              <a:gdLst>
                <a:gd name="T0" fmla="*/ 2 w 256"/>
                <a:gd name="T1" fmla="*/ 75 h 92"/>
                <a:gd name="T2" fmla="*/ 2 w 256"/>
                <a:gd name="T3" fmla="*/ 75 h 92"/>
                <a:gd name="T4" fmla="*/ 3 w 256"/>
                <a:gd name="T5" fmla="*/ 81 h 92"/>
                <a:gd name="T6" fmla="*/ 8 w 256"/>
                <a:gd name="T7" fmla="*/ 87 h 92"/>
                <a:gd name="T8" fmla="*/ 14 w 256"/>
                <a:gd name="T9" fmla="*/ 90 h 92"/>
                <a:gd name="T10" fmla="*/ 22 w 256"/>
                <a:gd name="T11" fmla="*/ 92 h 92"/>
                <a:gd name="T12" fmla="*/ 22 w 256"/>
                <a:gd name="T13" fmla="*/ 92 h 92"/>
                <a:gd name="T14" fmla="*/ 27 w 256"/>
                <a:gd name="T15" fmla="*/ 90 h 92"/>
                <a:gd name="T16" fmla="*/ 241 w 256"/>
                <a:gd name="T17" fmla="*/ 42 h 92"/>
                <a:gd name="T18" fmla="*/ 241 w 256"/>
                <a:gd name="T19" fmla="*/ 42 h 92"/>
                <a:gd name="T20" fmla="*/ 249 w 256"/>
                <a:gd name="T21" fmla="*/ 39 h 92"/>
                <a:gd name="T22" fmla="*/ 253 w 256"/>
                <a:gd name="T23" fmla="*/ 33 h 92"/>
                <a:gd name="T24" fmla="*/ 256 w 256"/>
                <a:gd name="T25" fmla="*/ 25 h 92"/>
                <a:gd name="T26" fmla="*/ 256 w 256"/>
                <a:gd name="T27" fmla="*/ 16 h 92"/>
                <a:gd name="T28" fmla="*/ 256 w 256"/>
                <a:gd name="T29" fmla="*/ 16 h 92"/>
                <a:gd name="T30" fmla="*/ 253 w 256"/>
                <a:gd name="T31" fmla="*/ 8 h 92"/>
                <a:gd name="T32" fmla="*/ 247 w 256"/>
                <a:gd name="T33" fmla="*/ 4 h 92"/>
                <a:gd name="T34" fmla="*/ 239 w 256"/>
                <a:gd name="T35" fmla="*/ 0 h 92"/>
                <a:gd name="T36" fmla="*/ 232 w 256"/>
                <a:gd name="T37" fmla="*/ 0 h 92"/>
                <a:gd name="T38" fmla="*/ 17 w 256"/>
                <a:gd name="T39" fmla="*/ 49 h 92"/>
                <a:gd name="T40" fmla="*/ 17 w 256"/>
                <a:gd name="T41" fmla="*/ 49 h 92"/>
                <a:gd name="T42" fmla="*/ 10 w 256"/>
                <a:gd name="T43" fmla="*/ 53 h 92"/>
                <a:gd name="T44" fmla="*/ 3 w 256"/>
                <a:gd name="T45" fmla="*/ 58 h 92"/>
                <a:gd name="T46" fmla="*/ 0 w 256"/>
                <a:gd name="T47" fmla="*/ 66 h 92"/>
                <a:gd name="T48" fmla="*/ 2 w 256"/>
                <a:gd name="T49" fmla="*/ 75 h 92"/>
                <a:gd name="T50" fmla="*/ 2 w 256"/>
                <a:gd name="T51" fmla="*/ 7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6" h="92">
                  <a:moveTo>
                    <a:pt x="2" y="75"/>
                  </a:moveTo>
                  <a:lnTo>
                    <a:pt x="2" y="75"/>
                  </a:lnTo>
                  <a:lnTo>
                    <a:pt x="3" y="81"/>
                  </a:lnTo>
                  <a:lnTo>
                    <a:pt x="8" y="87"/>
                  </a:lnTo>
                  <a:lnTo>
                    <a:pt x="14" y="90"/>
                  </a:lnTo>
                  <a:lnTo>
                    <a:pt x="22" y="92"/>
                  </a:lnTo>
                  <a:lnTo>
                    <a:pt x="22" y="92"/>
                  </a:lnTo>
                  <a:lnTo>
                    <a:pt x="27" y="90"/>
                  </a:lnTo>
                  <a:lnTo>
                    <a:pt x="241" y="42"/>
                  </a:lnTo>
                  <a:lnTo>
                    <a:pt x="241" y="42"/>
                  </a:lnTo>
                  <a:lnTo>
                    <a:pt x="249" y="39"/>
                  </a:lnTo>
                  <a:lnTo>
                    <a:pt x="253" y="33"/>
                  </a:lnTo>
                  <a:lnTo>
                    <a:pt x="256" y="25"/>
                  </a:lnTo>
                  <a:lnTo>
                    <a:pt x="256" y="16"/>
                  </a:lnTo>
                  <a:lnTo>
                    <a:pt x="256" y="16"/>
                  </a:lnTo>
                  <a:lnTo>
                    <a:pt x="253" y="8"/>
                  </a:lnTo>
                  <a:lnTo>
                    <a:pt x="247" y="4"/>
                  </a:lnTo>
                  <a:lnTo>
                    <a:pt x="239" y="0"/>
                  </a:lnTo>
                  <a:lnTo>
                    <a:pt x="232" y="0"/>
                  </a:lnTo>
                  <a:lnTo>
                    <a:pt x="17" y="49"/>
                  </a:lnTo>
                  <a:lnTo>
                    <a:pt x="17" y="49"/>
                  </a:lnTo>
                  <a:lnTo>
                    <a:pt x="10" y="53"/>
                  </a:lnTo>
                  <a:lnTo>
                    <a:pt x="3" y="58"/>
                  </a:lnTo>
                  <a:lnTo>
                    <a:pt x="0" y="66"/>
                  </a:lnTo>
                  <a:lnTo>
                    <a:pt x="2" y="75"/>
                  </a:lnTo>
                  <a:lnTo>
                    <a:pt x="2" y="75"/>
                  </a:lnTo>
                  <a:close/>
                </a:path>
              </a:pathLst>
            </a:custGeom>
            <a:grpFill/>
            <a:ln>
              <a:noFill/>
            </a:ln>
            <a:extLst/>
          </p:spPr>
          <p:txBody>
            <a:bodyPr lIns="91464" tIns="45732" rIns="91464" bIns="45732"/>
            <a:lstStyle/>
            <a:p>
              <a:pPr>
                <a:defRPr/>
              </a:pPr>
              <a:endParaRPr lang="en-US" sz="2401"/>
            </a:p>
          </p:txBody>
        </p:sp>
        <p:sp>
          <p:nvSpPr>
            <p:cNvPr id="247" name="Freeform 102">
              <a:extLst>
                <a:ext uri="{FF2B5EF4-FFF2-40B4-BE49-F238E27FC236}"/>
              </a:extLst>
            </p:cNvPr>
            <p:cNvSpPr>
              <a:spLocks/>
            </p:cNvSpPr>
            <p:nvPr/>
          </p:nvSpPr>
          <p:spPr bwMode="auto">
            <a:xfrm>
              <a:off x="6210301" y="382588"/>
              <a:ext cx="219075" cy="381000"/>
            </a:xfrm>
            <a:custGeom>
              <a:avLst/>
              <a:gdLst>
                <a:gd name="T0" fmla="*/ 126 w 138"/>
                <a:gd name="T1" fmla="*/ 1 h 240"/>
                <a:gd name="T2" fmla="*/ 126 w 138"/>
                <a:gd name="T3" fmla="*/ 1 h 240"/>
                <a:gd name="T4" fmla="*/ 118 w 138"/>
                <a:gd name="T5" fmla="*/ 0 h 240"/>
                <a:gd name="T6" fmla="*/ 110 w 138"/>
                <a:gd name="T7" fmla="*/ 1 h 240"/>
                <a:gd name="T8" fmla="*/ 102 w 138"/>
                <a:gd name="T9" fmla="*/ 4 h 240"/>
                <a:gd name="T10" fmla="*/ 98 w 138"/>
                <a:gd name="T11" fmla="*/ 12 h 240"/>
                <a:gd name="T12" fmla="*/ 3 w 138"/>
                <a:gd name="T13" fmla="*/ 209 h 240"/>
                <a:gd name="T14" fmla="*/ 3 w 138"/>
                <a:gd name="T15" fmla="*/ 209 h 240"/>
                <a:gd name="T16" fmla="*/ 0 w 138"/>
                <a:gd name="T17" fmla="*/ 217 h 240"/>
                <a:gd name="T18" fmla="*/ 2 w 138"/>
                <a:gd name="T19" fmla="*/ 225 h 240"/>
                <a:gd name="T20" fmla="*/ 6 w 138"/>
                <a:gd name="T21" fmla="*/ 232 h 240"/>
                <a:gd name="T22" fmla="*/ 12 w 138"/>
                <a:gd name="T23" fmla="*/ 237 h 240"/>
                <a:gd name="T24" fmla="*/ 12 w 138"/>
                <a:gd name="T25" fmla="*/ 237 h 240"/>
                <a:gd name="T26" fmla="*/ 17 w 138"/>
                <a:gd name="T27" fmla="*/ 238 h 240"/>
                <a:gd name="T28" fmla="*/ 22 w 138"/>
                <a:gd name="T29" fmla="*/ 240 h 240"/>
                <a:gd name="T30" fmla="*/ 22 w 138"/>
                <a:gd name="T31" fmla="*/ 240 h 240"/>
                <a:gd name="T32" fmla="*/ 28 w 138"/>
                <a:gd name="T33" fmla="*/ 238 h 240"/>
                <a:gd name="T34" fmla="*/ 33 w 138"/>
                <a:gd name="T35" fmla="*/ 237 h 240"/>
                <a:gd name="T36" fmla="*/ 37 w 138"/>
                <a:gd name="T37" fmla="*/ 232 h 240"/>
                <a:gd name="T38" fmla="*/ 42 w 138"/>
                <a:gd name="T39" fmla="*/ 228 h 240"/>
                <a:gd name="T40" fmla="*/ 137 w 138"/>
                <a:gd name="T41" fmla="*/ 31 h 240"/>
                <a:gd name="T42" fmla="*/ 137 w 138"/>
                <a:gd name="T43" fmla="*/ 31 h 240"/>
                <a:gd name="T44" fmla="*/ 138 w 138"/>
                <a:gd name="T45" fmla="*/ 21 h 240"/>
                <a:gd name="T46" fmla="*/ 138 w 138"/>
                <a:gd name="T47" fmla="*/ 13 h 240"/>
                <a:gd name="T48" fmla="*/ 133 w 138"/>
                <a:gd name="T49" fmla="*/ 6 h 240"/>
                <a:gd name="T50" fmla="*/ 126 w 138"/>
                <a:gd name="T51" fmla="*/ 1 h 240"/>
                <a:gd name="T52" fmla="*/ 126 w 138"/>
                <a:gd name="T53" fmla="*/ 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8" h="240">
                  <a:moveTo>
                    <a:pt x="126" y="1"/>
                  </a:moveTo>
                  <a:lnTo>
                    <a:pt x="126" y="1"/>
                  </a:lnTo>
                  <a:lnTo>
                    <a:pt x="118" y="0"/>
                  </a:lnTo>
                  <a:lnTo>
                    <a:pt x="110" y="1"/>
                  </a:lnTo>
                  <a:lnTo>
                    <a:pt x="102" y="4"/>
                  </a:lnTo>
                  <a:lnTo>
                    <a:pt x="98" y="12"/>
                  </a:lnTo>
                  <a:lnTo>
                    <a:pt x="3" y="209"/>
                  </a:lnTo>
                  <a:lnTo>
                    <a:pt x="3" y="209"/>
                  </a:lnTo>
                  <a:lnTo>
                    <a:pt x="0" y="217"/>
                  </a:lnTo>
                  <a:lnTo>
                    <a:pt x="2" y="225"/>
                  </a:lnTo>
                  <a:lnTo>
                    <a:pt x="6" y="232"/>
                  </a:lnTo>
                  <a:lnTo>
                    <a:pt x="12" y="237"/>
                  </a:lnTo>
                  <a:lnTo>
                    <a:pt x="12" y="237"/>
                  </a:lnTo>
                  <a:lnTo>
                    <a:pt x="17" y="238"/>
                  </a:lnTo>
                  <a:lnTo>
                    <a:pt x="22" y="240"/>
                  </a:lnTo>
                  <a:lnTo>
                    <a:pt x="22" y="240"/>
                  </a:lnTo>
                  <a:lnTo>
                    <a:pt x="28" y="238"/>
                  </a:lnTo>
                  <a:lnTo>
                    <a:pt x="33" y="237"/>
                  </a:lnTo>
                  <a:lnTo>
                    <a:pt x="37" y="232"/>
                  </a:lnTo>
                  <a:lnTo>
                    <a:pt x="42" y="228"/>
                  </a:lnTo>
                  <a:lnTo>
                    <a:pt x="137" y="31"/>
                  </a:lnTo>
                  <a:lnTo>
                    <a:pt x="137" y="31"/>
                  </a:lnTo>
                  <a:lnTo>
                    <a:pt x="138" y="21"/>
                  </a:lnTo>
                  <a:lnTo>
                    <a:pt x="138" y="13"/>
                  </a:lnTo>
                  <a:lnTo>
                    <a:pt x="133" y="6"/>
                  </a:lnTo>
                  <a:lnTo>
                    <a:pt x="126" y="1"/>
                  </a:lnTo>
                  <a:lnTo>
                    <a:pt x="126" y="1"/>
                  </a:lnTo>
                  <a:close/>
                </a:path>
              </a:pathLst>
            </a:custGeom>
            <a:grpFill/>
            <a:ln>
              <a:noFill/>
            </a:ln>
            <a:extLst/>
          </p:spPr>
          <p:txBody>
            <a:bodyPr lIns="91464" tIns="45732" rIns="91464" bIns="45732"/>
            <a:lstStyle/>
            <a:p>
              <a:pPr>
                <a:defRPr/>
              </a:pPr>
              <a:endParaRPr lang="en-US" sz="2401"/>
            </a:p>
          </p:txBody>
        </p:sp>
        <p:sp>
          <p:nvSpPr>
            <p:cNvPr id="248" name="Freeform 103">
              <a:extLst>
                <a:ext uri="{FF2B5EF4-FFF2-40B4-BE49-F238E27FC236}"/>
              </a:extLst>
            </p:cNvPr>
            <p:cNvSpPr>
              <a:spLocks/>
            </p:cNvSpPr>
            <p:nvPr/>
          </p:nvSpPr>
          <p:spPr bwMode="auto">
            <a:xfrm>
              <a:off x="2714626" y="382588"/>
              <a:ext cx="219075" cy="381000"/>
            </a:xfrm>
            <a:custGeom>
              <a:avLst/>
              <a:gdLst>
                <a:gd name="T0" fmla="*/ 135 w 138"/>
                <a:gd name="T1" fmla="*/ 209 h 240"/>
                <a:gd name="T2" fmla="*/ 40 w 138"/>
                <a:gd name="T3" fmla="*/ 12 h 240"/>
                <a:gd name="T4" fmla="*/ 40 w 138"/>
                <a:gd name="T5" fmla="*/ 12 h 240"/>
                <a:gd name="T6" fmla="*/ 36 w 138"/>
                <a:gd name="T7" fmla="*/ 4 h 240"/>
                <a:gd name="T8" fmla="*/ 28 w 138"/>
                <a:gd name="T9" fmla="*/ 1 h 240"/>
                <a:gd name="T10" fmla="*/ 20 w 138"/>
                <a:gd name="T11" fmla="*/ 0 h 240"/>
                <a:gd name="T12" fmla="*/ 12 w 138"/>
                <a:gd name="T13" fmla="*/ 1 h 240"/>
                <a:gd name="T14" fmla="*/ 12 w 138"/>
                <a:gd name="T15" fmla="*/ 1 h 240"/>
                <a:gd name="T16" fmla="*/ 5 w 138"/>
                <a:gd name="T17" fmla="*/ 6 h 240"/>
                <a:gd name="T18" fmla="*/ 0 w 138"/>
                <a:gd name="T19" fmla="*/ 13 h 240"/>
                <a:gd name="T20" fmla="*/ 0 w 138"/>
                <a:gd name="T21" fmla="*/ 21 h 240"/>
                <a:gd name="T22" fmla="*/ 1 w 138"/>
                <a:gd name="T23" fmla="*/ 31 h 240"/>
                <a:gd name="T24" fmla="*/ 96 w 138"/>
                <a:gd name="T25" fmla="*/ 228 h 240"/>
                <a:gd name="T26" fmla="*/ 96 w 138"/>
                <a:gd name="T27" fmla="*/ 228 h 240"/>
                <a:gd name="T28" fmla="*/ 101 w 138"/>
                <a:gd name="T29" fmla="*/ 232 h 240"/>
                <a:gd name="T30" fmla="*/ 105 w 138"/>
                <a:gd name="T31" fmla="*/ 237 h 240"/>
                <a:gd name="T32" fmla="*/ 110 w 138"/>
                <a:gd name="T33" fmla="*/ 238 h 240"/>
                <a:gd name="T34" fmla="*/ 116 w 138"/>
                <a:gd name="T35" fmla="*/ 240 h 240"/>
                <a:gd name="T36" fmla="*/ 116 w 138"/>
                <a:gd name="T37" fmla="*/ 240 h 240"/>
                <a:gd name="T38" fmla="*/ 121 w 138"/>
                <a:gd name="T39" fmla="*/ 238 h 240"/>
                <a:gd name="T40" fmla="*/ 126 w 138"/>
                <a:gd name="T41" fmla="*/ 237 h 240"/>
                <a:gd name="T42" fmla="*/ 126 w 138"/>
                <a:gd name="T43" fmla="*/ 237 h 240"/>
                <a:gd name="T44" fmla="*/ 132 w 138"/>
                <a:gd name="T45" fmla="*/ 232 h 240"/>
                <a:gd name="T46" fmla="*/ 136 w 138"/>
                <a:gd name="T47" fmla="*/ 225 h 240"/>
                <a:gd name="T48" fmla="*/ 138 w 138"/>
                <a:gd name="T49" fmla="*/ 217 h 240"/>
                <a:gd name="T50" fmla="*/ 135 w 138"/>
                <a:gd name="T51" fmla="*/ 209 h 240"/>
                <a:gd name="T52" fmla="*/ 135 w 138"/>
                <a:gd name="T53" fmla="*/ 20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8" h="240">
                  <a:moveTo>
                    <a:pt x="135" y="209"/>
                  </a:moveTo>
                  <a:lnTo>
                    <a:pt x="40" y="12"/>
                  </a:lnTo>
                  <a:lnTo>
                    <a:pt x="40" y="12"/>
                  </a:lnTo>
                  <a:lnTo>
                    <a:pt x="36" y="4"/>
                  </a:lnTo>
                  <a:lnTo>
                    <a:pt x="28" y="1"/>
                  </a:lnTo>
                  <a:lnTo>
                    <a:pt x="20" y="0"/>
                  </a:lnTo>
                  <a:lnTo>
                    <a:pt x="12" y="1"/>
                  </a:lnTo>
                  <a:lnTo>
                    <a:pt x="12" y="1"/>
                  </a:lnTo>
                  <a:lnTo>
                    <a:pt x="5" y="6"/>
                  </a:lnTo>
                  <a:lnTo>
                    <a:pt x="0" y="13"/>
                  </a:lnTo>
                  <a:lnTo>
                    <a:pt x="0" y="21"/>
                  </a:lnTo>
                  <a:lnTo>
                    <a:pt x="1" y="31"/>
                  </a:lnTo>
                  <a:lnTo>
                    <a:pt x="96" y="228"/>
                  </a:lnTo>
                  <a:lnTo>
                    <a:pt x="96" y="228"/>
                  </a:lnTo>
                  <a:lnTo>
                    <a:pt x="101" y="232"/>
                  </a:lnTo>
                  <a:lnTo>
                    <a:pt x="105" y="237"/>
                  </a:lnTo>
                  <a:lnTo>
                    <a:pt x="110" y="238"/>
                  </a:lnTo>
                  <a:lnTo>
                    <a:pt x="116" y="240"/>
                  </a:lnTo>
                  <a:lnTo>
                    <a:pt x="116" y="240"/>
                  </a:lnTo>
                  <a:lnTo>
                    <a:pt x="121" y="238"/>
                  </a:lnTo>
                  <a:lnTo>
                    <a:pt x="126" y="237"/>
                  </a:lnTo>
                  <a:lnTo>
                    <a:pt x="126" y="237"/>
                  </a:lnTo>
                  <a:lnTo>
                    <a:pt x="132" y="232"/>
                  </a:lnTo>
                  <a:lnTo>
                    <a:pt x="136" y="225"/>
                  </a:lnTo>
                  <a:lnTo>
                    <a:pt x="138" y="217"/>
                  </a:lnTo>
                  <a:lnTo>
                    <a:pt x="135" y="209"/>
                  </a:lnTo>
                  <a:lnTo>
                    <a:pt x="135" y="209"/>
                  </a:lnTo>
                  <a:close/>
                </a:path>
              </a:pathLst>
            </a:custGeom>
            <a:grpFill/>
            <a:ln>
              <a:noFill/>
            </a:ln>
            <a:extLst/>
          </p:spPr>
          <p:txBody>
            <a:bodyPr lIns="91464" tIns="45732" rIns="91464" bIns="45732"/>
            <a:lstStyle/>
            <a:p>
              <a:pPr>
                <a:defRPr/>
              </a:pPr>
              <a:endParaRPr lang="en-US" sz="2401"/>
            </a:p>
          </p:txBody>
        </p:sp>
        <p:sp>
          <p:nvSpPr>
            <p:cNvPr id="249" name="Freeform 104">
              <a:extLst>
                <a:ext uri="{FF2B5EF4-FFF2-40B4-BE49-F238E27FC236}"/>
              </a:extLst>
            </p:cNvPr>
            <p:cNvSpPr>
              <a:spLocks/>
            </p:cNvSpPr>
            <p:nvPr/>
          </p:nvSpPr>
          <p:spPr bwMode="auto">
            <a:xfrm>
              <a:off x="441326" y="3233738"/>
              <a:ext cx="406400" cy="146050"/>
            </a:xfrm>
            <a:custGeom>
              <a:avLst/>
              <a:gdLst>
                <a:gd name="T0" fmla="*/ 15 w 256"/>
                <a:gd name="T1" fmla="*/ 42 h 92"/>
                <a:gd name="T2" fmla="*/ 229 w 256"/>
                <a:gd name="T3" fmla="*/ 90 h 92"/>
                <a:gd name="T4" fmla="*/ 229 w 256"/>
                <a:gd name="T5" fmla="*/ 90 h 92"/>
                <a:gd name="T6" fmla="*/ 234 w 256"/>
                <a:gd name="T7" fmla="*/ 92 h 92"/>
                <a:gd name="T8" fmla="*/ 234 w 256"/>
                <a:gd name="T9" fmla="*/ 92 h 92"/>
                <a:gd name="T10" fmla="*/ 242 w 256"/>
                <a:gd name="T11" fmla="*/ 90 h 92"/>
                <a:gd name="T12" fmla="*/ 248 w 256"/>
                <a:gd name="T13" fmla="*/ 87 h 92"/>
                <a:gd name="T14" fmla="*/ 253 w 256"/>
                <a:gd name="T15" fmla="*/ 81 h 92"/>
                <a:gd name="T16" fmla="*/ 254 w 256"/>
                <a:gd name="T17" fmla="*/ 75 h 92"/>
                <a:gd name="T18" fmla="*/ 254 w 256"/>
                <a:gd name="T19" fmla="*/ 75 h 92"/>
                <a:gd name="T20" fmla="*/ 256 w 256"/>
                <a:gd name="T21" fmla="*/ 66 h 92"/>
                <a:gd name="T22" fmla="*/ 253 w 256"/>
                <a:gd name="T23" fmla="*/ 58 h 92"/>
                <a:gd name="T24" fmla="*/ 246 w 256"/>
                <a:gd name="T25" fmla="*/ 53 h 92"/>
                <a:gd name="T26" fmla="*/ 239 w 256"/>
                <a:gd name="T27" fmla="*/ 49 h 92"/>
                <a:gd name="T28" fmla="*/ 24 w 256"/>
                <a:gd name="T29" fmla="*/ 0 h 92"/>
                <a:gd name="T30" fmla="*/ 24 w 256"/>
                <a:gd name="T31" fmla="*/ 0 h 92"/>
                <a:gd name="T32" fmla="*/ 17 w 256"/>
                <a:gd name="T33" fmla="*/ 0 h 92"/>
                <a:gd name="T34" fmla="*/ 9 w 256"/>
                <a:gd name="T35" fmla="*/ 4 h 92"/>
                <a:gd name="T36" fmla="*/ 3 w 256"/>
                <a:gd name="T37" fmla="*/ 8 h 92"/>
                <a:gd name="T38" fmla="*/ 0 w 256"/>
                <a:gd name="T39" fmla="*/ 16 h 92"/>
                <a:gd name="T40" fmla="*/ 0 w 256"/>
                <a:gd name="T41" fmla="*/ 16 h 92"/>
                <a:gd name="T42" fmla="*/ 0 w 256"/>
                <a:gd name="T43" fmla="*/ 25 h 92"/>
                <a:gd name="T44" fmla="*/ 3 w 256"/>
                <a:gd name="T45" fmla="*/ 33 h 92"/>
                <a:gd name="T46" fmla="*/ 7 w 256"/>
                <a:gd name="T47" fmla="*/ 39 h 92"/>
                <a:gd name="T48" fmla="*/ 15 w 256"/>
                <a:gd name="T49" fmla="*/ 42 h 92"/>
                <a:gd name="T50" fmla="*/ 15 w 256"/>
                <a:gd name="T51" fmla="*/ 4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6" h="92">
                  <a:moveTo>
                    <a:pt x="15" y="42"/>
                  </a:moveTo>
                  <a:lnTo>
                    <a:pt x="229" y="90"/>
                  </a:lnTo>
                  <a:lnTo>
                    <a:pt x="229" y="90"/>
                  </a:lnTo>
                  <a:lnTo>
                    <a:pt x="234" y="92"/>
                  </a:lnTo>
                  <a:lnTo>
                    <a:pt x="234" y="92"/>
                  </a:lnTo>
                  <a:lnTo>
                    <a:pt x="242" y="90"/>
                  </a:lnTo>
                  <a:lnTo>
                    <a:pt x="248" y="87"/>
                  </a:lnTo>
                  <a:lnTo>
                    <a:pt x="253" y="81"/>
                  </a:lnTo>
                  <a:lnTo>
                    <a:pt x="254" y="75"/>
                  </a:lnTo>
                  <a:lnTo>
                    <a:pt x="254" y="75"/>
                  </a:lnTo>
                  <a:lnTo>
                    <a:pt x="256" y="66"/>
                  </a:lnTo>
                  <a:lnTo>
                    <a:pt x="253" y="58"/>
                  </a:lnTo>
                  <a:lnTo>
                    <a:pt x="246" y="53"/>
                  </a:lnTo>
                  <a:lnTo>
                    <a:pt x="239" y="49"/>
                  </a:lnTo>
                  <a:lnTo>
                    <a:pt x="24" y="0"/>
                  </a:lnTo>
                  <a:lnTo>
                    <a:pt x="24" y="0"/>
                  </a:lnTo>
                  <a:lnTo>
                    <a:pt x="17" y="0"/>
                  </a:lnTo>
                  <a:lnTo>
                    <a:pt x="9" y="4"/>
                  </a:lnTo>
                  <a:lnTo>
                    <a:pt x="3" y="8"/>
                  </a:lnTo>
                  <a:lnTo>
                    <a:pt x="0" y="16"/>
                  </a:lnTo>
                  <a:lnTo>
                    <a:pt x="0" y="16"/>
                  </a:lnTo>
                  <a:lnTo>
                    <a:pt x="0" y="25"/>
                  </a:lnTo>
                  <a:lnTo>
                    <a:pt x="3" y="33"/>
                  </a:lnTo>
                  <a:lnTo>
                    <a:pt x="7" y="39"/>
                  </a:lnTo>
                  <a:lnTo>
                    <a:pt x="15" y="42"/>
                  </a:lnTo>
                  <a:lnTo>
                    <a:pt x="15" y="42"/>
                  </a:lnTo>
                  <a:close/>
                </a:path>
              </a:pathLst>
            </a:custGeom>
            <a:grpFill/>
            <a:ln>
              <a:noFill/>
            </a:ln>
            <a:extLst/>
          </p:spPr>
          <p:txBody>
            <a:bodyPr lIns="91464" tIns="45732" rIns="91464" bIns="45732"/>
            <a:lstStyle/>
            <a:p>
              <a:pPr>
                <a:defRPr/>
              </a:pPr>
              <a:endParaRPr lang="en-US" sz="2401"/>
            </a:p>
          </p:txBody>
        </p:sp>
        <p:sp>
          <p:nvSpPr>
            <p:cNvPr id="250" name="Freeform 105">
              <a:extLst>
                <a:ext uri="{FF2B5EF4-FFF2-40B4-BE49-F238E27FC236}"/>
              </a:extLst>
            </p:cNvPr>
            <p:cNvSpPr>
              <a:spLocks/>
            </p:cNvSpPr>
            <p:nvPr/>
          </p:nvSpPr>
          <p:spPr bwMode="auto">
            <a:xfrm>
              <a:off x="1250951" y="6572250"/>
              <a:ext cx="339725" cy="285750"/>
            </a:xfrm>
            <a:custGeom>
              <a:avLst/>
              <a:gdLst>
                <a:gd name="T0" fmla="*/ 210 w 214"/>
                <a:gd name="T1" fmla="*/ 8 h 180"/>
                <a:gd name="T2" fmla="*/ 210 w 214"/>
                <a:gd name="T3" fmla="*/ 8 h 180"/>
                <a:gd name="T4" fmla="*/ 203 w 214"/>
                <a:gd name="T5" fmla="*/ 3 h 180"/>
                <a:gd name="T6" fmla="*/ 196 w 214"/>
                <a:gd name="T7" fmla="*/ 0 h 180"/>
                <a:gd name="T8" fmla="*/ 186 w 214"/>
                <a:gd name="T9" fmla="*/ 2 h 180"/>
                <a:gd name="T10" fmla="*/ 180 w 214"/>
                <a:gd name="T11" fmla="*/ 5 h 180"/>
                <a:gd name="T12" fmla="*/ 8 w 214"/>
                <a:gd name="T13" fmla="*/ 141 h 180"/>
                <a:gd name="T14" fmla="*/ 8 w 214"/>
                <a:gd name="T15" fmla="*/ 141 h 180"/>
                <a:gd name="T16" fmla="*/ 3 w 214"/>
                <a:gd name="T17" fmla="*/ 149 h 180"/>
                <a:gd name="T18" fmla="*/ 0 w 214"/>
                <a:gd name="T19" fmla="*/ 157 h 180"/>
                <a:gd name="T20" fmla="*/ 0 w 214"/>
                <a:gd name="T21" fmla="*/ 164 h 180"/>
                <a:gd name="T22" fmla="*/ 5 w 214"/>
                <a:gd name="T23" fmla="*/ 172 h 180"/>
                <a:gd name="T24" fmla="*/ 5 w 214"/>
                <a:gd name="T25" fmla="*/ 172 h 180"/>
                <a:gd name="T26" fmla="*/ 8 w 214"/>
                <a:gd name="T27" fmla="*/ 175 h 180"/>
                <a:gd name="T28" fmla="*/ 13 w 214"/>
                <a:gd name="T29" fmla="*/ 178 h 180"/>
                <a:gd name="T30" fmla="*/ 17 w 214"/>
                <a:gd name="T31" fmla="*/ 180 h 180"/>
                <a:gd name="T32" fmla="*/ 22 w 214"/>
                <a:gd name="T33" fmla="*/ 180 h 180"/>
                <a:gd name="T34" fmla="*/ 22 w 214"/>
                <a:gd name="T35" fmla="*/ 180 h 180"/>
                <a:gd name="T36" fmla="*/ 28 w 214"/>
                <a:gd name="T37" fmla="*/ 178 h 180"/>
                <a:gd name="T38" fmla="*/ 34 w 214"/>
                <a:gd name="T39" fmla="*/ 175 h 180"/>
                <a:gd name="T40" fmla="*/ 207 w 214"/>
                <a:gd name="T41" fmla="*/ 39 h 180"/>
                <a:gd name="T42" fmla="*/ 207 w 214"/>
                <a:gd name="T43" fmla="*/ 39 h 180"/>
                <a:gd name="T44" fmla="*/ 211 w 214"/>
                <a:gd name="T45" fmla="*/ 33 h 180"/>
                <a:gd name="T46" fmla="*/ 214 w 214"/>
                <a:gd name="T47" fmla="*/ 25 h 180"/>
                <a:gd name="T48" fmla="*/ 214 w 214"/>
                <a:gd name="T49" fmla="*/ 16 h 180"/>
                <a:gd name="T50" fmla="*/ 210 w 214"/>
                <a:gd name="T51" fmla="*/ 8 h 180"/>
                <a:gd name="T52" fmla="*/ 210 w 214"/>
                <a:gd name="T53" fmla="*/ 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4" h="180">
                  <a:moveTo>
                    <a:pt x="210" y="8"/>
                  </a:moveTo>
                  <a:lnTo>
                    <a:pt x="210" y="8"/>
                  </a:lnTo>
                  <a:lnTo>
                    <a:pt x="203" y="3"/>
                  </a:lnTo>
                  <a:lnTo>
                    <a:pt x="196" y="0"/>
                  </a:lnTo>
                  <a:lnTo>
                    <a:pt x="186" y="2"/>
                  </a:lnTo>
                  <a:lnTo>
                    <a:pt x="180" y="5"/>
                  </a:lnTo>
                  <a:lnTo>
                    <a:pt x="8" y="141"/>
                  </a:lnTo>
                  <a:lnTo>
                    <a:pt x="8" y="141"/>
                  </a:lnTo>
                  <a:lnTo>
                    <a:pt x="3" y="149"/>
                  </a:lnTo>
                  <a:lnTo>
                    <a:pt x="0" y="157"/>
                  </a:lnTo>
                  <a:lnTo>
                    <a:pt x="0" y="164"/>
                  </a:lnTo>
                  <a:lnTo>
                    <a:pt x="5" y="172"/>
                  </a:lnTo>
                  <a:lnTo>
                    <a:pt x="5" y="172"/>
                  </a:lnTo>
                  <a:lnTo>
                    <a:pt x="8" y="175"/>
                  </a:lnTo>
                  <a:lnTo>
                    <a:pt x="13" y="178"/>
                  </a:lnTo>
                  <a:lnTo>
                    <a:pt x="17" y="180"/>
                  </a:lnTo>
                  <a:lnTo>
                    <a:pt x="22" y="180"/>
                  </a:lnTo>
                  <a:lnTo>
                    <a:pt x="22" y="180"/>
                  </a:lnTo>
                  <a:lnTo>
                    <a:pt x="28" y="178"/>
                  </a:lnTo>
                  <a:lnTo>
                    <a:pt x="34" y="175"/>
                  </a:lnTo>
                  <a:lnTo>
                    <a:pt x="207" y="39"/>
                  </a:lnTo>
                  <a:lnTo>
                    <a:pt x="207" y="39"/>
                  </a:lnTo>
                  <a:lnTo>
                    <a:pt x="211" y="33"/>
                  </a:lnTo>
                  <a:lnTo>
                    <a:pt x="214" y="25"/>
                  </a:lnTo>
                  <a:lnTo>
                    <a:pt x="214" y="16"/>
                  </a:lnTo>
                  <a:lnTo>
                    <a:pt x="210" y="8"/>
                  </a:lnTo>
                  <a:lnTo>
                    <a:pt x="210" y="8"/>
                  </a:lnTo>
                  <a:close/>
                </a:path>
              </a:pathLst>
            </a:custGeom>
            <a:grpFill/>
            <a:ln>
              <a:noFill/>
            </a:ln>
            <a:extLst/>
          </p:spPr>
          <p:txBody>
            <a:bodyPr lIns="91464" tIns="45732" rIns="91464" bIns="45732"/>
            <a:lstStyle/>
            <a:p>
              <a:pPr>
                <a:defRPr/>
              </a:pPr>
              <a:endParaRPr lang="en-US" sz="2401"/>
            </a:p>
          </p:txBody>
        </p:sp>
      </p:grpSp>
      <p:grpSp>
        <p:nvGrpSpPr>
          <p:cNvPr id="251" name="Group 370"/>
          <p:cNvGrpSpPr>
            <a:grpSpLocks/>
          </p:cNvGrpSpPr>
          <p:nvPr userDrawn="1"/>
        </p:nvGrpSpPr>
        <p:grpSpPr bwMode="auto">
          <a:xfrm rot="10800000">
            <a:off x="5486400" y="3429000"/>
            <a:ext cx="1330325" cy="1330325"/>
            <a:chOff x="2743201" y="1600198"/>
            <a:chExt cx="3657601" cy="3657601"/>
          </a:xfrm>
        </p:grpSpPr>
        <p:grpSp>
          <p:nvGrpSpPr>
            <p:cNvPr id="252" name="Group 371"/>
            <p:cNvGrpSpPr>
              <a:grpSpLocks/>
            </p:cNvGrpSpPr>
            <p:nvPr/>
          </p:nvGrpSpPr>
          <p:grpSpPr bwMode="auto">
            <a:xfrm>
              <a:off x="2743201" y="1600198"/>
              <a:ext cx="3657601" cy="3657601"/>
              <a:chOff x="2743200" y="1600200"/>
              <a:chExt cx="3657600" cy="3657602"/>
            </a:xfrm>
          </p:grpSpPr>
          <p:pic>
            <p:nvPicPr>
              <p:cNvPr id="254" name="Picture 263" descr="kno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600200"/>
                <a:ext cx="3657600" cy="3657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5" name="Oval 254">
                <a:extLst>
                  <a:ext uri="{FF2B5EF4-FFF2-40B4-BE49-F238E27FC236}"/>
                </a:extLst>
              </p:cNvPr>
              <p:cNvSpPr/>
              <p:nvPr/>
            </p:nvSpPr>
            <p:spPr>
              <a:xfrm>
                <a:off x="2743200" y="1600200"/>
                <a:ext cx="3657600" cy="3657600"/>
              </a:xfrm>
              <a:prstGeom prst="ellipse">
                <a:avLst/>
              </a:prstGeom>
              <a:noFill/>
              <a:ln w="38100" cmpd="sng">
                <a:gradFill flip="none" rotWithShape="1">
                  <a:gsLst>
                    <a:gs pos="74000">
                      <a:srgbClr val="FFFFFF"/>
                    </a:gs>
                    <a:gs pos="100000">
                      <a:srgbClr val="484848"/>
                    </a:gs>
                    <a:gs pos="0">
                      <a:srgbClr val="A7A7A7"/>
                    </a:gs>
                    <a:gs pos="65000">
                      <a:srgbClr val="3E3E3E"/>
                    </a:gs>
                  </a:gsLst>
                  <a:lin ang="12000000" scaled="0"/>
                  <a:tileRect/>
                </a:gra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1">
                  <a:latin typeface="Arial" panose="020B0604020202020204" pitchFamily="34" charset="0"/>
                  <a:cs typeface="Arial" panose="020B0604020202020204" pitchFamily="34" charset="0"/>
                </a:endParaRPr>
              </a:p>
            </p:txBody>
          </p:sp>
        </p:grpSp>
        <p:sp>
          <p:nvSpPr>
            <p:cNvPr id="253" name="Oval 252">
              <a:extLst>
                <a:ext uri="{FF2B5EF4-FFF2-40B4-BE49-F238E27FC236}"/>
              </a:extLst>
            </p:cNvPr>
            <p:cNvSpPr/>
            <p:nvPr/>
          </p:nvSpPr>
          <p:spPr>
            <a:xfrm>
              <a:off x="5486399" y="3048000"/>
              <a:ext cx="762001" cy="762000"/>
            </a:xfrm>
            <a:prstGeom prst="ellipse">
              <a:avLst/>
            </a:prstGeom>
            <a:gradFill>
              <a:gsLst>
                <a:gs pos="16000">
                  <a:srgbClr val="FFFFFF">
                    <a:alpha val="57000"/>
                  </a:srgbClr>
                </a:gs>
                <a:gs pos="100000">
                  <a:srgbClr val="3E3E3E">
                    <a:alpha val="36000"/>
                  </a:srgbClr>
                </a:gs>
                <a:gs pos="7000">
                  <a:srgbClr val="FFFFFF"/>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1">
                <a:latin typeface="Arial" panose="020B0604020202020204" pitchFamily="34" charset="0"/>
                <a:cs typeface="Arial" panose="020B0604020202020204" pitchFamily="34" charset="0"/>
              </a:endParaRPr>
            </a:p>
          </p:txBody>
        </p:sp>
      </p:grpSp>
      <p:sp>
        <p:nvSpPr>
          <p:cNvPr id="256" name="Rounded Rectangle 255">
            <a:extLst>
              <a:ext uri="{FF2B5EF4-FFF2-40B4-BE49-F238E27FC236}"/>
            </a:extLst>
          </p:cNvPr>
          <p:cNvSpPr/>
          <p:nvPr userDrawn="1"/>
        </p:nvSpPr>
        <p:spPr>
          <a:xfrm>
            <a:off x="2667001" y="1815680"/>
            <a:ext cx="681570" cy="1219518"/>
          </a:xfrm>
          <a:prstGeom prst="roundRect">
            <a:avLst>
              <a:gd name="adj" fmla="val 3922"/>
            </a:avLst>
          </a:prstGeom>
          <a:solidFill>
            <a:schemeClr val="tx2">
              <a:lumMod val="50000"/>
            </a:schemeClr>
          </a:solidFill>
          <a:ln w="28575" cmpd="sng">
            <a:gradFill flip="none" rotWithShape="1">
              <a:gsLst>
                <a:gs pos="0">
                  <a:srgbClr val="404040"/>
                </a:gs>
                <a:gs pos="100000">
                  <a:srgbClr val="ACACAC"/>
                </a:gs>
              </a:gsLst>
              <a:lin ang="0" scaled="0"/>
              <a:tileRect/>
            </a:gradFill>
          </a:ln>
          <a:effectLst>
            <a:innerShdw blurRad="28575" dist="25400" dir="13500000">
              <a:srgbClr val="000000">
                <a:alpha val="18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1" dirty="0">
              <a:latin typeface="Arial" panose="020B0604020202020204" pitchFamily="34" charset="0"/>
              <a:cs typeface="Arial" panose="020B0604020202020204" pitchFamily="34" charset="0"/>
            </a:endParaRPr>
          </a:p>
        </p:txBody>
      </p:sp>
      <p:grpSp>
        <p:nvGrpSpPr>
          <p:cNvPr id="257" name="Group 10"/>
          <p:cNvGrpSpPr>
            <a:grpSpLocks/>
          </p:cNvGrpSpPr>
          <p:nvPr userDrawn="1"/>
        </p:nvGrpSpPr>
        <p:grpSpPr bwMode="auto">
          <a:xfrm>
            <a:off x="2716213" y="1885950"/>
            <a:ext cx="569912" cy="1096963"/>
            <a:chOff x="5435598" y="1981200"/>
            <a:chExt cx="152400" cy="1134533"/>
          </a:xfrm>
        </p:grpSpPr>
        <p:sp>
          <p:nvSpPr>
            <p:cNvPr id="258" name="Rounded Rectangle 257">
              <a:extLst>
                <a:ext uri="{FF2B5EF4-FFF2-40B4-BE49-F238E27FC236}"/>
              </a:extLst>
            </p:cNvPr>
            <p:cNvSpPr/>
            <p:nvPr/>
          </p:nvSpPr>
          <p:spPr bwMode="auto">
            <a:xfrm>
              <a:off x="5435598" y="3040207"/>
              <a:ext cx="152400" cy="75526"/>
            </a:xfrm>
            <a:prstGeom prst="roundRect">
              <a:avLst/>
            </a:prstGeom>
            <a:solidFill>
              <a:schemeClr val="accent3">
                <a:alpha val="20000"/>
              </a:schemeClr>
            </a:solidFill>
            <a:ln w="9525" cap="flat" cmpd="sng" algn="ctr">
              <a:noFill/>
              <a:prstDash val="solid"/>
              <a:round/>
              <a:headEnd type="none" w="med" len="med"/>
              <a:tailEnd type="none" w="med" len="med"/>
            </a:ln>
            <a:effectLst/>
          </p:spPr>
          <p:txBody>
            <a:bodyPr lIns="91464" tIns="45732" rIns="91464" bIns="45732"/>
            <a:lstStyle/>
            <a:p>
              <a:pPr defTabSz="914674" eaLnBrk="0" hangingPunct="0">
                <a:defRPr/>
              </a:pPr>
              <a:endParaRPr lang="en-US" sz="2401"/>
            </a:p>
          </p:txBody>
        </p:sp>
        <p:sp>
          <p:nvSpPr>
            <p:cNvPr id="259" name="Rounded Rectangle 258">
              <a:extLst>
                <a:ext uri="{FF2B5EF4-FFF2-40B4-BE49-F238E27FC236}"/>
              </a:extLst>
            </p:cNvPr>
            <p:cNvSpPr/>
            <p:nvPr/>
          </p:nvSpPr>
          <p:spPr bwMode="auto">
            <a:xfrm>
              <a:off x="5435598" y="2943336"/>
              <a:ext cx="152400" cy="75526"/>
            </a:xfrm>
            <a:prstGeom prst="roundRect">
              <a:avLst/>
            </a:prstGeom>
            <a:solidFill>
              <a:schemeClr val="accent3">
                <a:alpha val="30000"/>
              </a:schemeClr>
            </a:solidFill>
            <a:ln w="9525" cap="flat" cmpd="sng" algn="ctr">
              <a:noFill/>
              <a:prstDash val="solid"/>
              <a:round/>
              <a:headEnd type="none" w="med" len="med"/>
              <a:tailEnd type="none" w="med" len="med"/>
            </a:ln>
            <a:effectLst/>
          </p:spPr>
          <p:txBody>
            <a:bodyPr lIns="91464" tIns="45732" rIns="91464" bIns="45732"/>
            <a:lstStyle/>
            <a:p>
              <a:pPr defTabSz="914674" eaLnBrk="0" hangingPunct="0">
                <a:defRPr/>
              </a:pPr>
              <a:endParaRPr lang="en-US" sz="2401"/>
            </a:p>
          </p:txBody>
        </p:sp>
        <p:sp>
          <p:nvSpPr>
            <p:cNvPr id="260" name="Rounded Rectangle 259">
              <a:extLst>
                <a:ext uri="{FF2B5EF4-FFF2-40B4-BE49-F238E27FC236}"/>
              </a:extLst>
            </p:cNvPr>
            <p:cNvSpPr/>
            <p:nvPr/>
          </p:nvSpPr>
          <p:spPr bwMode="auto">
            <a:xfrm>
              <a:off x="5435598" y="2846466"/>
              <a:ext cx="152400" cy="77167"/>
            </a:xfrm>
            <a:prstGeom prst="roundRect">
              <a:avLst/>
            </a:prstGeom>
            <a:solidFill>
              <a:schemeClr val="accent3">
                <a:alpha val="40000"/>
              </a:schemeClr>
            </a:solidFill>
            <a:ln w="9525" cap="flat" cmpd="sng" algn="ctr">
              <a:noFill/>
              <a:prstDash val="solid"/>
              <a:round/>
              <a:headEnd type="none" w="med" len="med"/>
              <a:tailEnd type="none" w="med" len="med"/>
            </a:ln>
            <a:effectLst/>
          </p:spPr>
          <p:txBody>
            <a:bodyPr lIns="91464" tIns="45732" rIns="91464" bIns="45732"/>
            <a:lstStyle/>
            <a:p>
              <a:pPr defTabSz="914674" eaLnBrk="0" hangingPunct="0">
                <a:defRPr/>
              </a:pPr>
              <a:endParaRPr lang="en-US" sz="2401"/>
            </a:p>
          </p:txBody>
        </p:sp>
        <p:sp>
          <p:nvSpPr>
            <p:cNvPr id="261" name="Rounded Rectangle 260">
              <a:extLst>
                <a:ext uri="{FF2B5EF4-FFF2-40B4-BE49-F238E27FC236}"/>
              </a:extLst>
            </p:cNvPr>
            <p:cNvSpPr/>
            <p:nvPr/>
          </p:nvSpPr>
          <p:spPr bwMode="auto">
            <a:xfrm>
              <a:off x="5435598" y="2751238"/>
              <a:ext cx="152400" cy="75526"/>
            </a:xfrm>
            <a:prstGeom prst="roundRect">
              <a:avLst/>
            </a:prstGeom>
            <a:solidFill>
              <a:schemeClr val="accent3">
                <a:alpha val="50000"/>
              </a:schemeClr>
            </a:solidFill>
            <a:ln w="9525" cap="flat" cmpd="sng" algn="ctr">
              <a:noFill/>
              <a:prstDash val="solid"/>
              <a:round/>
              <a:headEnd type="none" w="med" len="med"/>
              <a:tailEnd type="none" w="med" len="med"/>
            </a:ln>
            <a:effectLst/>
          </p:spPr>
          <p:txBody>
            <a:bodyPr lIns="91464" tIns="45732" rIns="91464" bIns="45732"/>
            <a:lstStyle/>
            <a:p>
              <a:pPr defTabSz="914674" eaLnBrk="0" hangingPunct="0">
                <a:defRPr/>
              </a:pPr>
              <a:endParaRPr lang="en-US" sz="2401"/>
            </a:p>
          </p:txBody>
        </p:sp>
        <p:sp>
          <p:nvSpPr>
            <p:cNvPr id="262" name="Rounded Rectangle 261">
              <a:extLst>
                <a:ext uri="{FF2B5EF4-FFF2-40B4-BE49-F238E27FC236}"/>
              </a:extLst>
            </p:cNvPr>
            <p:cNvSpPr/>
            <p:nvPr/>
          </p:nvSpPr>
          <p:spPr bwMode="auto">
            <a:xfrm>
              <a:off x="5435598" y="2654367"/>
              <a:ext cx="152400" cy="77168"/>
            </a:xfrm>
            <a:prstGeom prst="roundRect">
              <a:avLst/>
            </a:prstGeom>
            <a:solidFill>
              <a:schemeClr val="accent3">
                <a:alpha val="60000"/>
              </a:schemeClr>
            </a:solidFill>
            <a:ln w="9525" cap="flat" cmpd="sng" algn="ctr">
              <a:noFill/>
              <a:prstDash val="solid"/>
              <a:round/>
              <a:headEnd type="none" w="med" len="med"/>
              <a:tailEnd type="none" w="med" len="med"/>
            </a:ln>
            <a:effectLst/>
          </p:spPr>
          <p:txBody>
            <a:bodyPr lIns="91464" tIns="45732" rIns="91464" bIns="45732"/>
            <a:lstStyle/>
            <a:p>
              <a:pPr defTabSz="914674" eaLnBrk="0" hangingPunct="0">
                <a:defRPr/>
              </a:pPr>
              <a:endParaRPr lang="en-US" sz="2401"/>
            </a:p>
          </p:txBody>
        </p:sp>
        <p:sp>
          <p:nvSpPr>
            <p:cNvPr id="263" name="Rounded Rectangle 262">
              <a:extLst>
                <a:ext uri="{FF2B5EF4-FFF2-40B4-BE49-F238E27FC236}"/>
              </a:extLst>
            </p:cNvPr>
            <p:cNvSpPr/>
            <p:nvPr/>
          </p:nvSpPr>
          <p:spPr bwMode="auto">
            <a:xfrm>
              <a:off x="5435598" y="2559138"/>
              <a:ext cx="152400" cy="75526"/>
            </a:xfrm>
            <a:prstGeom prst="roundRect">
              <a:avLst/>
            </a:prstGeom>
            <a:solidFill>
              <a:schemeClr val="accent3">
                <a:alpha val="80000"/>
              </a:schemeClr>
            </a:solidFill>
            <a:ln w="9525" cap="flat" cmpd="sng" algn="ctr">
              <a:noFill/>
              <a:prstDash val="solid"/>
              <a:round/>
              <a:headEnd type="none" w="med" len="med"/>
              <a:tailEnd type="none" w="med" len="med"/>
            </a:ln>
            <a:effectLst/>
          </p:spPr>
          <p:txBody>
            <a:bodyPr lIns="91464" tIns="45732" rIns="91464" bIns="45732"/>
            <a:lstStyle/>
            <a:p>
              <a:pPr defTabSz="914674" eaLnBrk="0" hangingPunct="0">
                <a:defRPr/>
              </a:pPr>
              <a:endParaRPr lang="en-US" sz="2401" dirty="0"/>
            </a:p>
          </p:txBody>
        </p:sp>
        <p:sp>
          <p:nvSpPr>
            <p:cNvPr id="264" name="Rounded Rectangle 263">
              <a:extLst>
                <a:ext uri="{FF2B5EF4-FFF2-40B4-BE49-F238E27FC236}"/>
              </a:extLst>
            </p:cNvPr>
            <p:cNvSpPr/>
            <p:nvPr/>
          </p:nvSpPr>
          <p:spPr bwMode="auto">
            <a:xfrm>
              <a:off x="5435598" y="2462269"/>
              <a:ext cx="152400" cy="75526"/>
            </a:xfrm>
            <a:prstGeom prst="roundRect">
              <a:avLst/>
            </a:prstGeom>
            <a:solidFill>
              <a:schemeClr val="accent3"/>
            </a:solidFill>
            <a:ln w="9525" cap="flat" cmpd="sng" algn="ctr">
              <a:noFill/>
              <a:prstDash val="solid"/>
              <a:round/>
              <a:headEnd type="none" w="med" len="med"/>
              <a:tailEnd type="none" w="med" len="med"/>
            </a:ln>
            <a:effectLst/>
          </p:spPr>
          <p:txBody>
            <a:bodyPr lIns="91464" tIns="45732" rIns="91464" bIns="45732"/>
            <a:lstStyle/>
            <a:p>
              <a:pPr defTabSz="914674" eaLnBrk="0" hangingPunct="0">
                <a:defRPr/>
              </a:pPr>
              <a:endParaRPr lang="en-US" sz="2401"/>
            </a:p>
          </p:txBody>
        </p:sp>
        <p:sp>
          <p:nvSpPr>
            <p:cNvPr id="265" name="Rounded Rectangle 264">
              <a:extLst>
                <a:ext uri="{FF2B5EF4-FFF2-40B4-BE49-F238E27FC236}"/>
              </a:extLst>
            </p:cNvPr>
            <p:cNvSpPr/>
            <p:nvPr/>
          </p:nvSpPr>
          <p:spPr bwMode="auto">
            <a:xfrm>
              <a:off x="5435598" y="2365398"/>
              <a:ext cx="152400" cy="77168"/>
            </a:xfrm>
            <a:prstGeom prst="roundRect">
              <a:avLst/>
            </a:prstGeom>
            <a:solidFill>
              <a:schemeClr val="accent3"/>
            </a:solidFill>
            <a:ln w="9525" cap="flat" cmpd="sng" algn="ctr">
              <a:noFill/>
              <a:prstDash val="solid"/>
              <a:round/>
              <a:headEnd type="none" w="med" len="med"/>
              <a:tailEnd type="none" w="med" len="med"/>
            </a:ln>
            <a:effectLst/>
          </p:spPr>
          <p:txBody>
            <a:bodyPr lIns="91464" tIns="45732" rIns="91464" bIns="45732"/>
            <a:lstStyle/>
            <a:p>
              <a:pPr defTabSz="914674" eaLnBrk="0" hangingPunct="0">
                <a:defRPr/>
              </a:pPr>
              <a:endParaRPr lang="en-US" sz="2401"/>
            </a:p>
          </p:txBody>
        </p:sp>
        <p:sp>
          <p:nvSpPr>
            <p:cNvPr id="266" name="Rounded Rectangle 265">
              <a:extLst>
                <a:ext uri="{FF2B5EF4-FFF2-40B4-BE49-F238E27FC236}"/>
              </a:extLst>
            </p:cNvPr>
            <p:cNvSpPr/>
            <p:nvPr/>
          </p:nvSpPr>
          <p:spPr bwMode="auto">
            <a:xfrm>
              <a:off x="5435598" y="2270169"/>
              <a:ext cx="152400" cy="75526"/>
            </a:xfrm>
            <a:prstGeom prst="roundRect">
              <a:avLst/>
            </a:prstGeom>
            <a:solidFill>
              <a:schemeClr val="accent3"/>
            </a:solidFill>
            <a:ln w="9525" cap="flat" cmpd="sng" algn="ctr">
              <a:noFill/>
              <a:prstDash val="solid"/>
              <a:round/>
              <a:headEnd type="none" w="med" len="med"/>
              <a:tailEnd type="none" w="med" len="med"/>
            </a:ln>
            <a:effectLst/>
          </p:spPr>
          <p:txBody>
            <a:bodyPr lIns="91464" tIns="45732" rIns="91464" bIns="45732"/>
            <a:lstStyle/>
            <a:p>
              <a:pPr defTabSz="914674" eaLnBrk="0" hangingPunct="0">
                <a:defRPr/>
              </a:pPr>
              <a:endParaRPr lang="en-US" sz="2401"/>
            </a:p>
          </p:txBody>
        </p:sp>
        <p:sp>
          <p:nvSpPr>
            <p:cNvPr id="267" name="Rounded Rectangle 266">
              <a:extLst>
                <a:ext uri="{FF2B5EF4-FFF2-40B4-BE49-F238E27FC236}"/>
              </a:extLst>
            </p:cNvPr>
            <p:cNvSpPr/>
            <p:nvPr/>
          </p:nvSpPr>
          <p:spPr bwMode="auto">
            <a:xfrm>
              <a:off x="5435598" y="2173299"/>
              <a:ext cx="152400" cy="77167"/>
            </a:xfrm>
            <a:prstGeom prst="roundRect">
              <a:avLst/>
            </a:prstGeom>
            <a:solidFill>
              <a:schemeClr val="accent3"/>
            </a:solidFill>
            <a:ln w="9525" cap="flat" cmpd="sng" algn="ctr">
              <a:noFill/>
              <a:prstDash val="solid"/>
              <a:round/>
              <a:headEnd type="none" w="med" len="med"/>
              <a:tailEnd type="none" w="med" len="med"/>
            </a:ln>
            <a:effectLst/>
          </p:spPr>
          <p:txBody>
            <a:bodyPr lIns="91464" tIns="45732" rIns="91464" bIns="45732"/>
            <a:lstStyle/>
            <a:p>
              <a:pPr defTabSz="914674" eaLnBrk="0" hangingPunct="0">
                <a:defRPr/>
              </a:pPr>
              <a:endParaRPr lang="en-US" sz="2401"/>
            </a:p>
          </p:txBody>
        </p:sp>
        <p:sp>
          <p:nvSpPr>
            <p:cNvPr id="268" name="Rounded Rectangle 267">
              <a:extLst>
                <a:ext uri="{FF2B5EF4-FFF2-40B4-BE49-F238E27FC236}"/>
              </a:extLst>
            </p:cNvPr>
            <p:cNvSpPr/>
            <p:nvPr/>
          </p:nvSpPr>
          <p:spPr bwMode="auto">
            <a:xfrm>
              <a:off x="5435598" y="2078071"/>
              <a:ext cx="152400" cy="75526"/>
            </a:xfrm>
            <a:prstGeom prst="roundRect">
              <a:avLst/>
            </a:prstGeom>
            <a:solidFill>
              <a:schemeClr val="accent3"/>
            </a:solidFill>
            <a:ln w="9525" cap="flat" cmpd="sng" algn="ctr">
              <a:noFill/>
              <a:prstDash val="solid"/>
              <a:round/>
              <a:headEnd type="none" w="med" len="med"/>
              <a:tailEnd type="none" w="med" len="med"/>
            </a:ln>
            <a:effectLst/>
          </p:spPr>
          <p:txBody>
            <a:bodyPr lIns="91464" tIns="45732" rIns="91464" bIns="45732"/>
            <a:lstStyle/>
            <a:p>
              <a:pPr defTabSz="914674" eaLnBrk="0" hangingPunct="0">
                <a:defRPr/>
              </a:pPr>
              <a:endParaRPr lang="en-US" sz="2401"/>
            </a:p>
          </p:txBody>
        </p:sp>
        <p:sp>
          <p:nvSpPr>
            <p:cNvPr id="269" name="Rounded Rectangle 268">
              <a:extLst>
                <a:ext uri="{FF2B5EF4-FFF2-40B4-BE49-F238E27FC236}"/>
              </a:extLst>
            </p:cNvPr>
            <p:cNvSpPr/>
            <p:nvPr/>
          </p:nvSpPr>
          <p:spPr bwMode="auto">
            <a:xfrm>
              <a:off x="5435598" y="1981200"/>
              <a:ext cx="152400" cy="75526"/>
            </a:xfrm>
            <a:prstGeom prst="roundRect">
              <a:avLst/>
            </a:prstGeom>
            <a:solidFill>
              <a:schemeClr val="accent3"/>
            </a:solidFill>
            <a:ln w="9525" cap="flat" cmpd="sng" algn="ctr">
              <a:noFill/>
              <a:prstDash val="solid"/>
              <a:round/>
              <a:headEnd type="none" w="med" len="med"/>
              <a:tailEnd type="none" w="med" len="med"/>
            </a:ln>
            <a:effectLst/>
          </p:spPr>
          <p:txBody>
            <a:bodyPr lIns="91464" tIns="45732" rIns="91464" bIns="45732"/>
            <a:lstStyle/>
            <a:p>
              <a:pPr defTabSz="914674" eaLnBrk="0" hangingPunct="0">
                <a:defRPr/>
              </a:pPr>
              <a:endParaRPr lang="en-US" sz="2401"/>
            </a:p>
          </p:txBody>
        </p:sp>
      </p:grpSp>
      <p:sp>
        <p:nvSpPr>
          <p:cNvPr id="270" name="Oval 269">
            <a:extLst>
              <a:ext uri="{FF2B5EF4-FFF2-40B4-BE49-F238E27FC236}"/>
            </a:extLst>
          </p:cNvPr>
          <p:cNvSpPr/>
          <p:nvPr userDrawn="1"/>
        </p:nvSpPr>
        <p:spPr>
          <a:xfrm>
            <a:off x="2142837" y="3234985"/>
            <a:ext cx="1717963" cy="1718412"/>
          </a:xfrm>
          <a:prstGeom prst="ellipse">
            <a:avLst/>
          </a:prstGeom>
          <a:gradFill>
            <a:gsLst>
              <a:gs pos="0">
                <a:srgbClr val="101010">
                  <a:alpha val="25000"/>
                </a:srgbClr>
              </a:gs>
              <a:gs pos="46000">
                <a:srgbClr val="FFFFFF"/>
              </a:gs>
            </a:gsLst>
            <a:lin ang="3180000" scaled="0"/>
          </a:gradFill>
          <a:ln>
            <a:noFill/>
          </a:ln>
          <a:effectLst>
            <a:softEdge rad="381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1">
              <a:latin typeface="Arial" panose="020B0604020202020204" pitchFamily="34" charset="0"/>
              <a:cs typeface="Arial" panose="020B0604020202020204" pitchFamily="34" charset="0"/>
            </a:endParaRPr>
          </a:p>
        </p:txBody>
      </p:sp>
      <p:grpSp>
        <p:nvGrpSpPr>
          <p:cNvPr id="271" name="Group 229">
            <a:extLst>
              <a:ext uri="{FF2B5EF4-FFF2-40B4-BE49-F238E27FC236}"/>
            </a:extLst>
          </p:cNvPr>
          <p:cNvGrpSpPr/>
          <p:nvPr userDrawn="1"/>
        </p:nvGrpSpPr>
        <p:grpSpPr>
          <a:xfrm>
            <a:off x="2046817" y="3143240"/>
            <a:ext cx="1915584" cy="1562379"/>
            <a:chOff x="366713" y="0"/>
            <a:chExt cx="8410575" cy="6858000"/>
          </a:xfrm>
          <a:solidFill>
            <a:schemeClr val="accent3">
              <a:lumMod val="50000"/>
            </a:schemeClr>
          </a:solidFill>
        </p:grpSpPr>
        <p:sp>
          <p:nvSpPr>
            <p:cNvPr id="272" name="Freeform 5">
              <a:extLst>
                <a:ext uri="{FF2B5EF4-FFF2-40B4-BE49-F238E27FC236}"/>
              </a:extLst>
            </p:cNvPr>
            <p:cNvSpPr>
              <a:spLocks/>
            </p:cNvSpPr>
            <p:nvPr/>
          </p:nvSpPr>
          <p:spPr bwMode="auto">
            <a:xfrm>
              <a:off x="7889876" y="6388100"/>
              <a:ext cx="196850" cy="139700"/>
            </a:xfrm>
            <a:custGeom>
              <a:avLst/>
              <a:gdLst>
                <a:gd name="T0" fmla="*/ 0 w 124"/>
                <a:gd name="T1" fmla="*/ 12 h 88"/>
                <a:gd name="T2" fmla="*/ 117 w 124"/>
                <a:gd name="T3" fmla="*/ 88 h 88"/>
                <a:gd name="T4" fmla="*/ 124 w 124"/>
                <a:gd name="T5" fmla="*/ 76 h 88"/>
                <a:gd name="T6" fmla="*/ 8 w 124"/>
                <a:gd name="T7" fmla="*/ 0 h 88"/>
                <a:gd name="T8" fmla="*/ 0 w 124"/>
                <a:gd name="T9" fmla="*/ 12 h 88"/>
              </a:gdLst>
              <a:ahLst/>
              <a:cxnLst>
                <a:cxn ang="0">
                  <a:pos x="T0" y="T1"/>
                </a:cxn>
                <a:cxn ang="0">
                  <a:pos x="T2" y="T3"/>
                </a:cxn>
                <a:cxn ang="0">
                  <a:pos x="T4" y="T5"/>
                </a:cxn>
                <a:cxn ang="0">
                  <a:pos x="T6" y="T7"/>
                </a:cxn>
                <a:cxn ang="0">
                  <a:pos x="T8" y="T9"/>
                </a:cxn>
              </a:cxnLst>
              <a:rect l="0" t="0" r="r" b="b"/>
              <a:pathLst>
                <a:path w="124" h="88">
                  <a:moveTo>
                    <a:pt x="0" y="12"/>
                  </a:moveTo>
                  <a:lnTo>
                    <a:pt x="117" y="88"/>
                  </a:lnTo>
                  <a:lnTo>
                    <a:pt x="124" y="76"/>
                  </a:lnTo>
                  <a:lnTo>
                    <a:pt x="8" y="0"/>
                  </a:lnTo>
                  <a:lnTo>
                    <a:pt x="0" y="12"/>
                  </a:lnTo>
                  <a:close/>
                </a:path>
              </a:pathLst>
            </a:custGeom>
            <a:grpFill/>
            <a:ln>
              <a:noFill/>
            </a:ln>
            <a:extLst/>
          </p:spPr>
          <p:txBody>
            <a:bodyPr lIns="91464" tIns="45732" rIns="91464" bIns="45732"/>
            <a:lstStyle/>
            <a:p>
              <a:pPr>
                <a:defRPr/>
              </a:pPr>
              <a:endParaRPr lang="en-US" sz="2401"/>
            </a:p>
          </p:txBody>
        </p:sp>
        <p:sp>
          <p:nvSpPr>
            <p:cNvPr id="273" name="Freeform 6">
              <a:extLst>
                <a:ext uri="{FF2B5EF4-FFF2-40B4-BE49-F238E27FC236}"/>
              </a:extLst>
            </p:cNvPr>
            <p:cNvSpPr>
              <a:spLocks/>
            </p:cNvSpPr>
            <p:nvPr/>
          </p:nvSpPr>
          <p:spPr bwMode="auto">
            <a:xfrm>
              <a:off x="8072438" y="6080125"/>
              <a:ext cx="207963" cy="125413"/>
            </a:xfrm>
            <a:custGeom>
              <a:avLst/>
              <a:gdLst>
                <a:gd name="T0" fmla="*/ 0 w 131"/>
                <a:gd name="T1" fmla="*/ 12 h 79"/>
                <a:gd name="T2" fmla="*/ 124 w 131"/>
                <a:gd name="T3" fmla="*/ 79 h 79"/>
                <a:gd name="T4" fmla="*/ 131 w 131"/>
                <a:gd name="T5" fmla="*/ 66 h 79"/>
                <a:gd name="T6" fmla="*/ 8 w 131"/>
                <a:gd name="T7" fmla="*/ 0 h 79"/>
                <a:gd name="T8" fmla="*/ 0 w 131"/>
                <a:gd name="T9" fmla="*/ 12 h 79"/>
              </a:gdLst>
              <a:ahLst/>
              <a:cxnLst>
                <a:cxn ang="0">
                  <a:pos x="T0" y="T1"/>
                </a:cxn>
                <a:cxn ang="0">
                  <a:pos x="T2" y="T3"/>
                </a:cxn>
                <a:cxn ang="0">
                  <a:pos x="T4" y="T5"/>
                </a:cxn>
                <a:cxn ang="0">
                  <a:pos x="T6" y="T7"/>
                </a:cxn>
                <a:cxn ang="0">
                  <a:pos x="T8" y="T9"/>
                </a:cxn>
              </a:cxnLst>
              <a:rect l="0" t="0" r="r" b="b"/>
              <a:pathLst>
                <a:path w="131" h="79">
                  <a:moveTo>
                    <a:pt x="0" y="12"/>
                  </a:moveTo>
                  <a:lnTo>
                    <a:pt x="124" y="79"/>
                  </a:lnTo>
                  <a:lnTo>
                    <a:pt x="131" y="66"/>
                  </a:lnTo>
                  <a:lnTo>
                    <a:pt x="8" y="0"/>
                  </a:lnTo>
                  <a:lnTo>
                    <a:pt x="0" y="12"/>
                  </a:lnTo>
                  <a:close/>
                </a:path>
              </a:pathLst>
            </a:custGeom>
            <a:grpFill/>
            <a:ln>
              <a:noFill/>
            </a:ln>
            <a:extLst/>
          </p:spPr>
          <p:txBody>
            <a:bodyPr lIns="91464" tIns="45732" rIns="91464" bIns="45732"/>
            <a:lstStyle/>
            <a:p>
              <a:pPr>
                <a:defRPr/>
              </a:pPr>
              <a:endParaRPr lang="en-US" sz="2401"/>
            </a:p>
          </p:txBody>
        </p:sp>
        <p:sp>
          <p:nvSpPr>
            <p:cNvPr id="274" name="Freeform 7">
              <a:extLst>
                <a:ext uri="{FF2B5EF4-FFF2-40B4-BE49-F238E27FC236}"/>
              </a:extLst>
            </p:cNvPr>
            <p:cNvSpPr>
              <a:spLocks/>
            </p:cNvSpPr>
            <p:nvPr/>
          </p:nvSpPr>
          <p:spPr bwMode="auto">
            <a:xfrm>
              <a:off x="8229601" y="5756275"/>
              <a:ext cx="212725" cy="109538"/>
            </a:xfrm>
            <a:custGeom>
              <a:avLst/>
              <a:gdLst>
                <a:gd name="T0" fmla="*/ 0 w 134"/>
                <a:gd name="T1" fmla="*/ 14 h 69"/>
                <a:gd name="T2" fmla="*/ 128 w 134"/>
                <a:gd name="T3" fmla="*/ 69 h 69"/>
                <a:gd name="T4" fmla="*/ 134 w 134"/>
                <a:gd name="T5" fmla="*/ 56 h 69"/>
                <a:gd name="T6" fmla="*/ 5 w 134"/>
                <a:gd name="T7" fmla="*/ 0 h 69"/>
                <a:gd name="T8" fmla="*/ 0 w 134"/>
                <a:gd name="T9" fmla="*/ 14 h 69"/>
              </a:gdLst>
              <a:ahLst/>
              <a:cxnLst>
                <a:cxn ang="0">
                  <a:pos x="T0" y="T1"/>
                </a:cxn>
                <a:cxn ang="0">
                  <a:pos x="T2" y="T3"/>
                </a:cxn>
                <a:cxn ang="0">
                  <a:pos x="T4" y="T5"/>
                </a:cxn>
                <a:cxn ang="0">
                  <a:pos x="T6" y="T7"/>
                </a:cxn>
                <a:cxn ang="0">
                  <a:pos x="T8" y="T9"/>
                </a:cxn>
              </a:cxnLst>
              <a:rect l="0" t="0" r="r" b="b"/>
              <a:pathLst>
                <a:path w="134" h="69">
                  <a:moveTo>
                    <a:pt x="0" y="14"/>
                  </a:moveTo>
                  <a:lnTo>
                    <a:pt x="128" y="69"/>
                  </a:lnTo>
                  <a:lnTo>
                    <a:pt x="134" y="56"/>
                  </a:lnTo>
                  <a:lnTo>
                    <a:pt x="5" y="0"/>
                  </a:lnTo>
                  <a:lnTo>
                    <a:pt x="0" y="14"/>
                  </a:lnTo>
                  <a:close/>
                </a:path>
              </a:pathLst>
            </a:custGeom>
            <a:grpFill/>
            <a:ln>
              <a:noFill/>
            </a:ln>
            <a:extLst/>
          </p:spPr>
          <p:txBody>
            <a:bodyPr lIns="91464" tIns="45732" rIns="91464" bIns="45732"/>
            <a:lstStyle/>
            <a:p>
              <a:pPr>
                <a:defRPr/>
              </a:pPr>
              <a:endParaRPr lang="en-US" sz="2401"/>
            </a:p>
          </p:txBody>
        </p:sp>
        <p:sp>
          <p:nvSpPr>
            <p:cNvPr id="275" name="Freeform 8">
              <a:extLst>
                <a:ext uri="{FF2B5EF4-FFF2-40B4-BE49-F238E27FC236}"/>
              </a:extLst>
            </p:cNvPr>
            <p:cNvSpPr>
              <a:spLocks/>
            </p:cNvSpPr>
            <p:nvPr/>
          </p:nvSpPr>
          <p:spPr bwMode="auto">
            <a:xfrm>
              <a:off x="8356601" y="5421313"/>
              <a:ext cx="215900" cy="92075"/>
            </a:xfrm>
            <a:custGeom>
              <a:avLst/>
              <a:gdLst>
                <a:gd name="T0" fmla="*/ 0 w 136"/>
                <a:gd name="T1" fmla="*/ 14 h 58"/>
                <a:gd name="T2" fmla="*/ 133 w 136"/>
                <a:gd name="T3" fmla="*/ 58 h 58"/>
                <a:gd name="T4" fmla="*/ 136 w 136"/>
                <a:gd name="T5" fmla="*/ 44 h 58"/>
                <a:gd name="T6" fmla="*/ 4 w 136"/>
                <a:gd name="T7" fmla="*/ 0 h 58"/>
                <a:gd name="T8" fmla="*/ 0 w 136"/>
                <a:gd name="T9" fmla="*/ 14 h 58"/>
              </a:gdLst>
              <a:ahLst/>
              <a:cxnLst>
                <a:cxn ang="0">
                  <a:pos x="T0" y="T1"/>
                </a:cxn>
                <a:cxn ang="0">
                  <a:pos x="T2" y="T3"/>
                </a:cxn>
                <a:cxn ang="0">
                  <a:pos x="T4" y="T5"/>
                </a:cxn>
                <a:cxn ang="0">
                  <a:pos x="T6" y="T7"/>
                </a:cxn>
                <a:cxn ang="0">
                  <a:pos x="T8" y="T9"/>
                </a:cxn>
              </a:cxnLst>
              <a:rect l="0" t="0" r="r" b="b"/>
              <a:pathLst>
                <a:path w="136" h="58">
                  <a:moveTo>
                    <a:pt x="0" y="14"/>
                  </a:moveTo>
                  <a:lnTo>
                    <a:pt x="133" y="58"/>
                  </a:lnTo>
                  <a:lnTo>
                    <a:pt x="136" y="44"/>
                  </a:lnTo>
                  <a:lnTo>
                    <a:pt x="4" y="0"/>
                  </a:lnTo>
                  <a:lnTo>
                    <a:pt x="0" y="14"/>
                  </a:lnTo>
                  <a:close/>
                </a:path>
              </a:pathLst>
            </a:custGeom>
            <a:grpFill/>
            <a:ln>
              <a:noFill/>
            </a:ln>
            <a:extLst/>
          </p:spPr>
          <p:txBody>
            <a:bodyPr lIns="91464" tIns="45732" rIns="91464" bIns="45732"/>
            <a:lstStyle/>
            <a:p>
              <a:pPr>
                <a:defRPr/>
              </a:pPr>
              <a:endParaRPr lang="en-US" sz="2401"/>
            </a:p>
          </p:txBody>
        </p:sp>
        <p:sp>
          <p:nvSpPr>
            <p:cNvPr id="276" name="Freeform 9">
              <a:extLst>
                <a:ext uri="{FF2B5EF4-FFF2-40B4-BE49-F238E27FC236}"/>
              </a:extLst>
            </p:cNvPr>
            <p:cNvSpPr>
              <a:spLocks/>
            </p:cNvSpPr>
            <p:nvPr/>
          </p:nvSpPr>
          <p:spPr bwMode="auto">
            <a:xfrm>
              <a:off x="8451851" y="5076825"/>
              <a:ext cx="222250" cy="71438"/>
            </a:xfrm>
            <a:custGeom>
              <a:avLst/>
              <a:gdLst>
                <a:gd name="T0" fmla="*/ 0 w 140"/>
                <a:gd name="T1" fmla="*/ 14 h 45"/>
                <a:gd name="T2" fmla="*/ 137 w 140"/>
                <a:gd name="T3" fmla="*/ 45 h 45"/>
                <a:gd name="T4" fmla="*/ 140 w 140"/>
                <a:gd name="T5" fmla="*/ 31 h 45"/>
                <a:gd name="T6" fmla="*/ 3 w 140"/>
                <a:gd name="T7" fmla="*/ 0 h 45"/>
                <a:gd name="T8" fmla="*/ 0 w 140"/>
                <a:gd name="T9" fmla="*/ 14 h 45"/>
              </a:gdLst>
              <a:ahLst/>
              <a:cxnLst>
                <a:cxn ang="0">
                  <a:pos x="T0" y="T1"/>
                </a:cxn>
                <a:cxn ang="0">
                  <a:pos x="T2" y="T3"/>
                </a:cxn>
                <a:cxn ang="0">
                  <a:pos x="T4" y="T5"/>
                </a:cxn>
                <a:cxn ang="0">
                  <a:pos x="T6" y="T7"/>
                </a:cxn>
                <a:cxn ang="0">
                  <a:pos x="T8" y="T9"/>
                </a:cxn>
              </a:cxnLst>
              <a:rect l="0" t="0" r="r" b="b"/>
              <a:pathLst>
                <a:path w="140" h="45">
                  <a:moveTo>
                    <a:pt x="0" y="14"/>
                  </a:moveTo>
                  <a:lnTo>
                    <a:pt x="137" y="45"/>
                  </a:lnTo>
                  <a:lnTo>
                    <a:pt x="140" y="31"/>
                  </a:lnTo>
                  <a:lnTo>
                    <a:pt x="3" y="0"/>
                  </a:lnTo>
                  <a:lnTo>
                    <a:pt x="0" y="14"/>
                  </a:lnTo>
                  <a:close/>
                </a:path>
              </a:pathLst>
            </a:custGeom>
            <a:grpFill/>
            <a:ln>
              <a:noFill/>
            </a:ln>
            <a:extLst/>
          </p:spPr>
          <p:txBody>
            <a:bodyPr lIns="91464" tIns="45732" rIns="91464" bIns="45732"/>
            <a:lstStyle/>
            <a:p>
              <a:pPr>
                <a:defRPr/>
              </a:pPr>
              <a:endParaRPr lang="en-US" sz="2401"/>
            </a:p>
          </p:txBody>
        </p:sp>
        <p:sp>
          <p:nvSpPr>
            <p:cNvPr id="277" name="Freeform 10">
              <a:extLst>
                <a:ext uri="{FF2B5EF4-FFF2-40B4-BE49-F238E27FC236}"/>
              </a:extLst>
            </p:cNvPr>
            <p:cNvSpPr>
              <a:spLocks/>
            </p:cNvSpPr>
            <p:nvPr/>
          </p:nvSpPr>
          <p:spPr bwMode="auto">
            <a:xfrm>
              <a:off x="8516938" y="4727575"/>
              <a:ext cx="223838" cy="50800"/>
            </a:xfrm>
            <a:custGeom>
              <a:avLst/>
              <a:gdLst>
                <a:gd name="T0" fmla="*/ 0 w 141"/>
                <a:gd name="T1" fmla="*/ 14 h 32"/>
                <a:gd name="T2" fmla="*/ 138 w 141"/>
                <a:gd name="T3" fmla="*/ 32 h 32"/>
                <a:gd name="T4" fmla="*/ 141 w 141"/>
                <a:gd name="T5" fmla="*/ 18 h 32"/>
                <a:gd name="T6" fmla="*/ 3 w 141"/>
                <a:gd name="T7" fmla="*/ 0 h 32"/>
                <a:gd name="T8" fmla="*/ 0 w 141"/>
                <a:gd name="T9" fmla="*/ 14 h 32"/>
              </a:gdLst>
              <a:ahLst/>
              <a:cxnLst>
                <a:cxn ang="0">
                  <a:pos x="T0" y="T1"/>
                </a:cxn>
                <a:cxn ang="0">
                  <a:pos x="T2" y="T3"/>
                </a:cxn>
                <a:cxn ang="0">
                  <a:pos x="T4" y="T5"/>
                </a:cxn>
                <a:cxn ang="0">
                  <a:pos x="T6" y="T7"/>
                </a:cxn>
                <a:cxn ang="0">
                  <a:pos x="T8" y="T9"/>
                </a:cxn>
              </a:cxnLst>
              <a:rect l="0" t="0" r="r" b="b"/>
              <a:pathLst>
                <a:path w="141" h="32">
                  <a:moveTo>
                    <a:pt x="0" y="14"/>
                  </a:moveTo>
                  <a:lnTo>
                    <a:pt x="138" y="32"/>
                  </a:lnTo>
                  <a:lnTo>
                    <a:pt x="141" y="18"/>
                  </a:lnTo>
                  <a:lnTo>
                    <a:pt x="3" y="0"/>
                  </a:lnTo>
                  <a:lnTo>
                    <a:pt x="0" y="14"/>
                  </a:lnTo>
                  <a:close/>
                </a:path>
              </a:pathLst>
            </a:custGeom>
            <a:grpFill/>
            <a:ln>
              <a:noFill/>
            </a:ln>
            <a:extLst/>
          </p:spPr>
          <p:txBody>
            <a:bodyPr lIns="91464" tIns="45732" rIns="91464" bIns="45732"/>
            <a:lstStyle/>
            <a:p>
              <a:pPr>
                <a:defRPr/>
              </a:pPr>
              <a:endParaRPr lang="en-US" sz="2401"/>
            </a:p>
          </p:txBody>
        </p:sp>
        <p:sp>
          <p:nvSpPr>
            <p:cNvPr id="278" name="Freeform 11">
              <a:extLst>
                <a:ext uri="{FF2B5EF4-FFF2-40B4-BE49-F238E27FC236}"/>
              </a:extLst>
            </p:cNvPr>
            <p:cNvSpPr>
              <a:spLocks/>
            </p:cNvSpPr>
            <p:nvPr/>
          </p:nvSpPr>
          <p:spPr bwMode="auto">
            <a:xfrm>
              <a:off x="8550276" y="4370388"/>
              <a:ext cx="222250" cy="31750"/>
            </a:xfrm>
            <a:custGeom>
              <a:avLst/>
              <a:gdLst>
                <a:gd name="T0" fmla="*/ 0 w 140"/>
                <a:gd name="T1" fmla="*/ 14 h 20"/>
                <a:gd name="T2" fmla="*/ 140 w 140"/>
                <a:gd name="T3" fmla="*/ 20 h 20"/>
                <a:gd name="T4" fmla="*/ 140 w 140"/>
                <a:gd name="T5" fmla="*/ 6 h 20"/>
                <a:gd name="T6" fmla="*/ 0 w 140"/>
                <a:gd name="T7" fmla="*/ 0 h 20"/>
                <a:gd name="T8" fmla="*/ 0 w 140"/>
                <a:gd name="T9" fmla="*/ 14 h 20"/>
              </a:gdLst>
              <a:ahLst/>
              <a:cxnLst>
                <a:cxn ang="0">
                  <a:pos x="T0" y="T1"/>
                </a:cxn>
                <a:cxn ang="0">
                  <a:pos x="T2" y="T3"/>
                </a:cxn>
                <a:cxn ang="0">
                  <a:pos x="T4" y="T5"/>
                </a:cxn>
                <a:cxn ang="0">
                  <a:pos x="T6" y="T7"/>
                </a:cxn>
                <a:cxn ang="0">
                  <a:pos x="T8" y="T9"/>
                </a:cxn>
              </a:cxnLst>
              <a:rect l="0" t="0" r="r" b="b"/>
              <a:pathLst>
                <a:path w="140" h="20">
                  <a:moveTo>
                    <a:pt x="0" y="14"/>
                  </a:moveTo>
                  <a:lnTo>
                    <a:pt x="140" y="20"/>
                  </a:lnTo>
                  <a:lnTo>
                    <a:pt x="140" y="6"/>
                  </a:lnTo>
                  <a:lnTo>
                    <a:pt x="0" y="0"/>
                  </a:lnTo>
                  <a:lnTo>
                    <a:pt x="0" y="14"/>
                  </a:lnTo>
                  <a:close/>
                </a:path>
              </a:pathLst>
            </a:custGeom>
            <a:grpFill/>
            <a:ln>
              <a:noFill/>
            </a:ln>
            <a:extLst/>
          </p:spPr>
          <p:txBody>
            <a:bodyPr lIns="91464" tIns="45732" rIns="91464" bIns="45732"/>
            <a:lstStyle/>
            <a:p>
              <a:pPr>
                <a:defRPr/>
              </a:pPr>
              <a:endParaRPr lang="en-US" sz="2401"/>
            </a:p>
          </p:txBody>
        </p:sp>
        <p:sp>
          <p:nvSpPr>
            <p:cNvPr id="279" name="Freeform 12">
              <a:extLst>
                <a:ext uri="{FF2B5EF4-FFF2-40B4-BE49-F238E27FC236}"/>
              </a:extLst>
            </p:cNvPr>
            <p:cNvSpPr>
              <a:spLocks/>
            </p:cNvSpPr>
            <p:nvPr/>
          </p:nvSpPr>
          <p:spPr bwMode="auto">
            <a:xfrm>
              <a:off x="8550276" y="4003675"/>
              <a:ext cx="222250" cy="31750"/>
            </a:xfrm>
            <a:custGeom>
              <a:avLst/>
              <a:gdLst>
                <a:gd name="T0" fmla="*/ 0 w 140"/>
                <a:gd name="T1" fmla="*/ 20 h 20"/>
                <a:gd name="T2" fmla="*/ 140 w 140"/>
                <a:gd name="T3" fmla="*/ 14 h 20"/>
                <a:gd name="T4" fmla="*/ 140 w 140"/>
                <a:gd name="T5" fmla="*/ 0 h 20"/>
                <a:gd name="T6" fmla="*/ 0 w 140"/>
                <a:gd name="T7" fmla="*/ 6 h 20"/>
                <a:gd name="T8" fmla="*/ 0 w 140"/>
                <a:gd name="T9" fmla="*/ 20 h 20"/>
              </a:gdLst>
              <a:ahLst/>
              <a:cxnLst>
                <a:cxn ang="0">
                  <a:pos x="T0" y="T1"/>
                </a:cxn>
                <a:cxn ang="0">
                  <a:pos x="T2" y="T3"/>
                </a:cxn>
                <a:cxn ang="0">
                  <a:pos x="T4" y="T5"/>
                </a:cxn>
                <a:cxn ang="0">
                  <a:pos x="T6" y="T7"/>
                </a:cxn>
                <a:cxn ang="0">
                  <a:pos x="T8" y="T9"/>
                </a:cxn>
              </a:cxnLst>
              <a:rect l="0" t="0" r="r" b="b"/>
              <a:pathLst>
                <a:path w="140" h="20">
                  <a:moveTo>
                    <a:pt x="0" y="20"/>
                  </a:moveTo>
                  <a:lnTo>
                    <a:pt x="140" y="14"/>
                  </a:lnTo>
                  <a:lnTo>
                    <a:pt x="140" y="0"/>
                  </a:lnTo>
                  <a:lnTo>
                    <a:pt x="0" y="6"/>
                  </a:lnTo>
                  <a:lnTo>
                    <a:pt x="0" y="20"/>
                  </a:lnTo>
                  <a:close/>
                </a:path>
              </a:pathLst>
            </a:custGeom>
            <a:grpFill/>
            <a:ln>
              <a:noFill/>
            </a:ln>
            <a:extLst/>
          </p:spPr>
          <p:txBody>
            <a:bodyPr lIns="91464" tIns="45732" rIns="91464" bIns="45732"/>
            <a:lstStyle/>
            <a:p>
              <a:pPr>
                <a:defRPr/>
              </a:pPr>
              <a:endParaRPr lang="en-US" sz="2401"/>
            </a:p>
          </p:txBody>
        </p:sp>
        <p:sp>
          <p:nvSpPr>
            <p:cNvPr id="280" name="Freeform 13">
              <a:extLst>
                <a:ext uri="{FF2B5EF4-FFF2-40B4-BE49-F238E27FC236}"/>
              </a:extLst>
            </p:cNvPr>
            <p:cNvSpPr>
              <a:spLocks/>
            </p:cNvSpPr>
            <p:nvPr/>
          </p:nvSpPr>
          <p:spPr bwMode="auto">
            <a:xfrm>
              <a:off x="8516938" y="3625850"/>
              <a:ext cx="223838" cy="53975"/>
            </a:xfrm>
            <a:custGeom>
              <a:avLst/>
              <a:gdLst>
                <a:gd name="T0" fmla="*/ 3 w 141"/>
                <a:gd name="T1" fmla="*/ 34 h 34"/>
                <a:gd name="T2" fmla="*/ 141 w 141"/>
                <a:gd name="T3" fmla="*/ 16 h 34"/>
                <a:gd name="T4" fmla="*/ 138 w 141"/>
                <a:gd name="T5" fmla="*/ 0 h 34"/>
                <a:gd name="T6" fmla="*/ 0 w 141"/>
                <a:gd name="T7" fmla="*/ 20 h 34"/>
                <a:gd name="T8" fmla="*/ 3 w 141"/>
                <a:gd name="T9" fmla="*/ 34 h 34"/>
              </a:gdLst>
              <a:ahLst/>
              <a:cxnLst>
                <a:cxn ang="0">
                  <a:pos x="T0" y="T1"/>
                </a:cxn>
                <a:cxn ang="0">
                  <a:pos x="T2" y="T3"/>
                </a:cxn>
                <a:cxn ang="0">
                  <a:pos x="T4" y="T5"/>
                </a:cxn>
                <a:cxn ang="0">
                  <a:pos x="T6" y="T7"/>
                </a:cxn>
                <a:cxn ang="0">
                  <a:pos x="T8" y="T9"/>
                </a:cxn>
              </a:cxnLst>
              <a:rect l="0" t="0" r="r" b="b"/>
              <a:pathLst>
                <a:path w="141" h="34">
                  <a:moveTo>
                    <a:pt x="3" y="34"/>
                  </a:moveTo>
                  <a:lnTo>
                    <a:pt x="141" y="16"/>
                  </a:lnTo>
                  <a:lnTo>
                    <a:pt x="138" y="0"/>
                  </a:lnTo>
                  <a:lnTo>
                    <a:pt x="0" y="20"/>
                  </a:lnTo>
                  <a:lnTo>
                    <a:pt x="3" y="34"/>
                  </a:lnTo>
                  <a:close/>
                </a:path>
              </a:pathLst>
            </a:custGeom>
            <a:grpFill/>
            <a:ln>
              <a:noFill/>
            </a:ln>
            <a:extLst/>
          </p:spPr>
          <p:txBody>
            <a:bodyPr lIns="91464" tIns="45732" rIns="91464" bIns="45732"/>
            <a:lstStyle/>
            <a:p>
              <a:pPr>
                <a:defRPr/>
              </a:pPr>
              <a:endParaRPr lang="en-US" sz="2401"/>
            </a:p>
          </p:txBody>
        </p:sp>
        <p:sp>
          <p:nvSpPr>
            <p:cNvPr id="281" name="Freeform 14">
              <a:extLst>
                <a:ext uri="{FF2B5EF4-FFF2-40B4-BE49-F238E27FC236}"/>
              </a:extLst>
            </p:cNvPr>
            <p:cNvSpPr>
              <a:spLocks/>
            </p:cNvSpPr>
            <p:nvPr/>
          </p:nvSpPr>
          <p:spPr bwMode="auto">
            <a:xfrm>
              <a:off x="8356601" y="2892425"/>
              <a:ext cx="215900" cy="90488"/>
            </a:xfrm>
            <a:custGeom>
              <a:avLst/>
              <a:gdLst>
                <a:gd name="T0" fmla="*/ 4 w 136"/>
                <a:gd name="T1" fmla="*/ 57 h 57"/>
                <a:gd name="T2" fmla="*/ 136 w 136"/>
                <a:gd name="T3" fmla="*/ 14 h 57"/>
                <a:gd name="T4" fmla="*/ 133 w 136"/>
                <a:gd name="T5" fmla="*/ 0 h 57"/>
                <a:gd name="T6" fmla="*/ 0 w 136"/>
                <a:gd name="T7" fmla="*/ 43 h 57"/>
                <a:gd name="T8" fmla="*/ 4 w 136"/>
                <a:gd name="T9" fmla="*/ 57 h 57"/>
              </a:gdLst>
              <a:ahLst/>
              <a:cxnLst>
                <a:cxn ang="0">
                  <a:pos x="T0" y="T1"/>
                </a:cxn>
                <a:cxn ang="0">
                  <a:pos x="T2" y="T3"/>
                </a:cxn>
                <a:cxn ang="0">
                  <a:pos x="T4" y="T5"/>
                </a:cxn>
                <a:cxn ang="0">
                  <a:pos x="T6" y="T7"/>
                </a:cxn>
                <a:cxn ang="0">
                  <a:pos x="T8" y="T9"/>
                </a:cxn>
              </a:cxnLst>
              <a:rect l="0" t="0" r="r" b="b"/>
              <a:pathLst>
                <a:path w="136" h="57">
                  <a:moveTo>
                    <a:pt x="4" y="57"/>
                  </a:moveTo>
                  <a:lnTo>
                    <a:pt x="136" y="14"/>
                  </a:lnTo>
                  <a:lnTo>
                    <a:pt x="133" y="0"/>
                  </a:lnTo>
                  <a:lnTo>
                    <a:pt x="0" y="43"/>
                  </a:lnTo>
                  <a:lnTo>
                    <a:pt x="4" y="57"/>
                  </a:lnTo>
                  <a:close/>
                </a:path>
              </a:pathLst>
            </a:custGeom>
            <a:grpFill/>
            <a:ln>
              <a:noFill/>
            </a:ln>
            <a:extLst/>
          </p:spPr>
          <p:txBody>
            <a:bodyPr lIns="91464" tIns="45732" rIns="91464" bIns="45732"/>
            <a:lstStyle/>
            <a:p>
              <a:pPr>
                <a:defRPr/>
              </a:pPr>
              <a:endParaRPr lang="en-US" sz="2401"/>
            </a:p>
          </p:txBody>
        </p:sp>
        <p:sp>
          <p:nvSpPr>
            <p:cNvPr id="282" name="Freeform 15">
              <a:extLst>
                <a:ext uri="{FF2B5EF4-FFF2-40B4-BE49-F238E27FC236}"/>
              </a:extLst>
            </p:cNvPr>
            <p:cNvSpPr>
              <a:spLocks/>
            </p:cNvSpPr>
            <p:nvPr/>
          </p:nvSpPr>
          <p:spPr bwMode="auto">
            <a:xfrm>
              <a:off x="8229601" y="2540000"/>
              <a:ext cx="212725" cy="107950"/>
            </a:xfrm>
            <a:custGeom>
              <a:avLst/>
              <a:gdLst>
                <a:gd name="T0" fmla="*/ 5 w 134"/>
                <a:gd name="T1" fmla="*/ 68 h 68"/>
                <a:gd name="T2" fmla="*/ 134 w 134"/>
                <a:gd name="T3" fmla="*/ 14 h 68"/>
                <a:gd name="T4" fmla="*/ 128 w 134"/>
                <a:gd name="T5" fmla="*/ 0 h 68"/>
                <a:gd name="T6" fmla="*/ 0 w 134"/>
                <a:gd name="T7" fmla="*/ 54 h 68"/>
                <a:gd name="T8" fmla="*/ 5 w 134"/>
                <a:gd name="T9" fmla="*/ 68 h 68"/>
              </a:gdLst>
              <a:ahLst/>
              <a:cxnLst>
                <a:cxn ang="0">
                  <a:pos x="T0" y="T1"/>
                </a:cxn>
                <a:cxn ang="0">
                  <a:pos x="T2" y="T3"/>
                </a:cxn>
                <a:cxn ang="0">
                  <a:pos x="T4" y="T5"/>
                </a:cxn>
                <a:cxn ang="0">
                  <a:pos x="T6" y="T7"/>
                </a:cxn>
                <a:cxn ang="0">
                  <a:pos x="T8" y="T9"/>
                </a:cxn>
              </a:cxnLst>
              <a:rect l="0" t="0" r="r" b="b"/>
              <a:pathLst>
                <a:path w="134" h="68">
                  <a:moveTo>
                    <a:pt x="5" y="68"/>
                  </a:moveTo>
                  <a:lnTo>
                    <a:pt x="134" y="14"/>
                  </a:lnTo>
                  <a:lnTo>
                    <a:pt x="128" y="0"/>
                  </a:lnTo>
                  <a:lnTo>
                    <a:pt x="0" y="54"/>
                  </a:lnTo>
                  <a:lnTo>
                    <a:pt x="5" y="68"/>
                  </a:lnTo>
                  <a:close/>
                </a:path>
              </a:pathLst>
            </a:custGeom>
            <a:grpFill/>
            <a:ln>
              <a:noFill/>
            </a:ln>
            <a:extLst/>
          </p:spPr>
          <p:txBody>
            <a:bodyPr lIns="91464" tIns="45732" rIns="91464" bIns="45732"/>
            <a:lstStyle/>
            <a:p>
              <a:pPr>
                <a:defRPr/>
              </a:pPr>
              <a:endParaRPr lang="en-US" sz="2401"/>
            </a:p>
          </p:txBody>
        </p:sp>
        <p:sp>
          <p:nvSpPr>
            <p:cNvPr id="283" name="Freeform 16">
              <a:extLst>
                <a:ext uri="{FF2B5EF4-FFF2-40B4-BE49-F238E27FC236}"/>
              </a:extLst>
            </p:cNvPr>
            <p:cNvSpPr>
              <a:spLocks/>
            </p:cNvSpPr>
            <p:nvPr/>
          </p:nvSpPr>
          <p:spPr bwMode="auto">
            <a:xfrm>
              <a:off x="8072438" y="2200275"/>
              <a:ext cx="207963" cy="125413"/>
            </a:xfrm>
            <a:custGeom>
              <a:avLst/>
              <a:gdLst>
                <a:gd name="T0" fmla="*/ 8 w 131"/>
                <a:gd name="T1" fmla="*/ 79 h 79"/>
                <a:gd name="T2" fmla="*/ 131 w 131"/>
                <a:gd name="T3" fmla="*/ 14 h 79"/>
                <a:gd name="T4" fmla="*/ 124 w 131"/>
                <a:gd name="T5" fmla="*/ 0 h 79"/>
                <a:gd name="T6" fmla="*/ 0 w 131"/>
                <a:gd name="T7" fmla="*/ 66 h 79"/>
                <a:gd name="T8" fmla="*/ 8 w 131"/>
                <a:gd name="T9" fmla="*/ 79 h 79"/>
              </a:gdLst>
              <a:ahLst/>
              <a:cxnLst>
                <a:cxn ang="0">
                  <a:pos x="T0" y="T1"/>
                </a:cxn>
                <a:cxn ang="0">
                  <a:pos x="T2" y="T3"/>
                </a:cxn>
                <a:cxn ang="0">
                  <a:pos x="T4" y="T5"/>
                </a:cxn>
                <a:cxn ang="0">
                  <a:pos x="T6" y="T7"/>
                </a:cxn>
                <a:cxn ang="0">
                  <a:pos x="T8" y="T9"/>
                </a:cxn>
              </a:cxnLst>
              <a:rect l="0" t="0" r="r" b="b"/>
              <a:pathLst>
                <a:path w="131" h="79">
                  <a:moveTo>
                    <a:pt x="8" y="79"/>
                  </a:moveTo>
                  <a:lnTo>
                    <a:pt x="131" y="14"/>
                  </a:lnTo>
                  <a:lnTo>
                    <a:pt x="124" y="0"/>
                  </a:lnTo>
                  <a:lnTo>
                    <a:pt x="0" y="66"/>
                  </a:lnTo>
                  <a:lnTo>
                    <a:pt x="8" y="79"/>
                  </a:lnTo>
                  <a:close/>
                </a:path>
              </a:pathLst>
            </a:custGeom>
            <a:grpFill/>
            <a:ln>
              <a:noFill/>
            </a:ln>
            <a:extLst/>
          </p:spPr>
          <p:txBody>
            <a:bodyPr lIns="91464" tIns="45732" rIns="91464" bIns="45732"/>
            <a:lstStyle/>
            <a:p>
              <a:pPr>
                <a:defRPr/>
              </a:pPr>
              <a:endParaRPr lang="en-US" sz="2401"/>
            </a:p>
          </p:txBody>
        </p:sp>
        <p:sp>
          <p:nvSpPr>
            <p:cNvPr id="284" name="Freeform 17">
              <a:extLst>
                <a:ext uri="{FF2B5EF4-FFF2-40B4-BE49-F238E27FC236}"/>
              </a:extLst>
            </p:cNvPr>
            <p:cNvSpPr>
              <a:spLocks/>
            </p:cNvSpPr>
            <p:nvPr/>
          </p:nvSpPr>
          <p:spPr bwMode="auto">
            <a:xfrm>
              <a:off x="7889876" y="1876425"/>
              <a:ext cx="196850" cy="141288"/>
            </a:xfrm>
            <a:custGeom>
              <a:avLst/>
              <a:gdLst>
                <a:gd name="T0" fmla="*/ 8 w 124"/>
                <a:gd name="T1" fmla="*/ 89 h 89"/>
                <a:gd name="T2" fmla="*/ 124 w 124"/>
                <a:gd name="T3" fmla="*/ 13 h 89"/>
                <a:gd name="T4" fmla="*/ 117 w 124"/>
                <a:gd name="T5" fmla="*/ 0 h 89"/>
                <a:gd name="T6" fmla="*/ 0 w 124"/>
                <a:gd name="T7" fmla="*/ 78 h 89"/>
                <a:gd name="T8" fmla="*/ 8 w 124"/>
                <a:gd name="T9" fmla="*/ 89 h 89"/>
              </a:gdLst>
              <a:ahLst/>
              <a:cxnLst>
                <a:cxn ang="0">
                  <a:pos x="T0" y="T1"/>
                </a:cxn>
                <a:cxn ang="0">
                  <a:pos x="T2" y="T3"/>
                </a:cxn>
                <a:cxn ang="0">
                  <a:pos x="T4" y="T5"/>
                </a:cxn>
                <a:cxn ang="0">
                  <a:pos x="T6" y="T7"/>
                </a:cxn>
                <a:cxn ang="0">
                  <a:pos x="T8" y="T9"/>
                </a:cxn>
              </a:cxnLst>
              <a:rect l="0" t="0" r="r" b="b"/>
              <a:pathLst>
                <a:path w="124" h="89">
                  <a:moveTo>
                    <a:pt x="8" y="89"/>
                  </a:moveTo>
                  <a:lnTo>
                    <a:pt x="124" y="13"/>
                  </a:lnTo>
                  <a:lnTo>
                    <a:pt x="117" y="0"/>
                  </a:lnTo>
                  <a:lnTo>
                    <a:pt x="0" y="78"/>
                  </a:lnTo>
                  <a:lnTo>
                    <a:pt x="8" y="89"/>
                  </a:lnTo>
                  <a:close/>
                </a:path>
              </a:pathLst>
            </a:custGeom>
            <a:grpFill/>
            <a:ln>
              <a:noFill/>
            </a:ln>
            <a:extLst/>
          </p:spPr>
          <p:txBody>
            <a:bodyPr lIns="91464" tIns="45732" rIns="91464" bIns="45732"/>
            <a:lstStyle/>
            <a:p>
              <a:pPr>
                <a:defRPr/>
              </a:pPr>
              <a:endParaRPr lang="en-US" sz="2401"/>
            </a:p>
          </p:txBody>
        </p:sp>
        <p:sp>
          <p:nvSpPr>
            <p:cNvPr id="285" name="Freeform 18">
              <a:extLst>
                <a:ext uri="{FF2B5EF4-FFF2-40B4-BE49-F238E27FC236}"/>
              </a:extLst>
            </p:cNvPr>
            <p:cNvSpPr>
              <a:spLocks/>
            </p:cNvSpPr>
            <p:nvPr/>
          </p:nvSpPr>
          <p:spPr bwMode="auto">
            <a:xfrm>
              <a:off x="7678738" y="1574800"/>
              <a:ext cx="187325" cy="153988"/>
            </a:xfrm>
            <a:custGeom>
              <a:avLst/>
              <a:gdLst>
                <a:gd name="T0" fmla="*/ 9 w 118"/>
                <a:gd name="T1" fmla="*/ 97 h 97"/>
                <a:gd name="T2" fmla="*/ 118 w 118"/>
                <a:gd name="T3" fmla="*/ 10 h 97"/>
                <a:gd name="T4" fmla="*/ 109 w 118"/>
                <a:gd name="T5" fmla="*/ 0 h 97"/>
                <a:gd name="T6" fmla="*/ 0 w 118"/>
                <a:gd name="T7" fmla="*/ 86 h 97"/>
                <a:gd name="T8" fmla="*/ 9 w 118"/>
                <a:gd name="T9" fmla="*/ 97 h 97"/>
              </a:gdLst>
              <a:ahLst/>
              <a:cxnLst>
                <a:cxn ang="0">
                  <a:pos x="T0" y="T1"/>
                </a:cxn>
                <a:cxn ang="0">
                  <a:pos x="T2" y="T3"/>
                </a:cxn>
                <a:cxn ang="0">
                  <a:pos x="T4" y="T5"/>
                </a:cxn>
                <a:cxn ang="0">
                  <a:pos x="T6" y="T7"/>
                </a:cxn>
                <a:cxn ang="0">
                  <a:pos x="T8" y="T9"/>
                </a:cxn>
              </a:cxnLst>
              <a:rect l="0" t="0" r="r" b="b"/>
              <a:pathLst>
                <a:path w="118" h="97">
                  <a:moveTo>
                    <a:pt x="9" y="97"/>
                  </a:moveTo>
                  <a:lnTo>
                    <a:pt x="118" y="10"/>
                  </a:lnTo>
                  <a:lnTo>
                    <a:pt x="109" y="0"/>
                  </a:lnTo>
                  <a:lnTo>
                    <a:pt x="0" y="86"/>
                  </a:lnTo>
                  <a:lnTo>
                    <a:pt x="9" y="97"/>
                  </a:lnTo>
                  <a:close/>
                </a:path>
              </a:pathLst>
            </a:custGeom>
            <a:grpFill/>
            <a:ln>
              <a:noFill/>
            </a:ln>
            <a:extLst/>
          </p:spPr>
          <p:txBody>
            <a:bodyPr lIns="91464" tIns="45732" rIns="91464" bIns="45732"/>
            <a:lstStyle/>
            <a:p>
              <a:pPr>
                <a:defRPr/>
              </a:pPr>
              <a:endParaRPr lang="en-US" sz="2401"/>
            </a:p>
          </p:txBody>
        </p:sp>
        <p:sp>
          <p:nvSpPr>
            <p:cNvPr id="286" name="Freeform 19">
              <a:extLst>
                <a:ext uri="{FF2B5EF4-FFF2-40B4-BE49-F238E27FC236}"/>
              </a:extLst>
            </p:cNvPr>
            <p:cNvSpPr>
              <a:spLocks/>
            </p:cNvSpPr>
            <p:nvPr/>
          </p:nvSpPr>
          <p:spPr bwMode="auto">
            <a:xfrm>
              <a:off x="7442201" y="1289050"/>
              <a:ext cx="177800" cy="169863"/>
            </a:xfrm>
            <a:custGeom>
              <a:avLst/>
              <a:gdLst>
                <a:gd name="T0" fmla="*/ 11 w 112"/>
                <a:gd name="T1" fmla="*/ 107 h 107"/>
                <a:gd name="T2" fmla="*/ 112 w 112"/>
                <a:gd name="T3" fmla="*/ 10 h 107"/>
                <a:gd name="T4" fmla="*/ 101 w 112"/>
                <a:gd name="T5" fmla="*/ 0 h 107"/>
                <a:gd name="T6" fmla="*/ 0 w 112"/>
                <a:gd name="T7" fmla="*/ 97 h 107"/>
                <a:gd name="T8" fmla="*/ 11 w 112"/>
                <a:gd name="T9" fmla="*/ 107 h 107"/>
              </a:gdLst>
              <a:ahLst/>
              <a:cxnLst>
                <a:cxn ang="0">
                  <a:pos x="T0" y="T1"/>
                </a:cxn>
                <a:cxn ang="0">
                  <a:pos x="T2" y="T3"/>
                </a:cxn>
                <a:cxn ang="0">
                  <a:pos x="T4" y="T5"/>
                </a:cxn>
                <a:cxn ang="0">
                  <a:pos x="T6" y="T7"/>
                </a:cxn>
                <a:cxn ang="0">
                  <a:pos x="T8" y="T9"/>
                </a:cxn>
              </a:cxnLst>
              <a:rect l="0" t="0" r="r" b="b"/>
              <a:pathLst>
                <a:path w="112" h="107">
                  <a:moveTo>
                    <a:pt x="11" y="107"/>
                  </a:moveTo>
                  <a:lnTo>
                    <a:pt x="112" y="10"/>
                  </a:lnTo>
                  <a:lnTo>
                    <a:pt x="101" y="0"/>
                  </a:lnTo>
                  <a:lnTo>
                    <a:pt x="0" y="97"/>
                  </a:lnTo>
                  <a:lnTo>
                    <a:pt x="11" y="107"/>
                  </a:lnTo>
                  <a:close/>
                </a:path>
              </a:pathLst>
            </a:custGeom>
            <a:grpFill/>
            <a:ln>
              <a:noFill/>
            </a:ln>
            <a:extLst/>
          </p:spPr>
          <p:txBody>
            <a:bodyPr lIns="91464" tIns="45732" rIns="91464" bIns="45732"/>
            <a:lstStyle/>
            <a:p>
              <a:pPr>
                <a:defRPr/>
              </a:pPr>
              <a:endParaRPr lang="en-US" sz="2401"/>
            </a:p>
          </p:txBody>
        </p:sp>
        <p:sp>
          <p:nvSpPr>
            <p:cNvPr id="287" name="Freeform 20">
              <a:extLst>
                <a:ext uri="{FF2B5EF4-FFF2-40B4-BE49-F238E27FC236}"/>
              </a:extLst>
            </p:cNvPr>
            <p:cNvSpPr>
              <a:spLocks/>
            </p:cNvSpPr>
            <p:nvPr/>
          </p:nvSpPr>
          <p:spPr bwMode="auto">
            <a:xfrm>
              <a:off x="7183438" y="1030288"/>
              <a:ext cx="161925" cy="180975"/>
            </a:xfrm>
            <a:custGeom>
              <a:avLst/>
              <a:gdLst>
                <a:gd name="T0" fmla="*/ 11 w 102"/>
                <a:gd name="T1" fmla="*/ 114 h 114"/>
                <a:gd name="T2" fmla="*/ 102 w 102"/>
                <a:gd name="T3" fmla="*/ 9 h 114"/>
                <a:gd name="T4" fmla="*/ 92 w 102"/>
                <a:gd name="T5" fmla="*/ 0 h 114"/>
                <a:gd name="T6" fmla="*/ 0 w 102"/>
                <a:gd name="T7" fmla="*/ 105 h 114"/>
                <a:gd name="T8" fmla="*/ 11 w 102"/>
                <a:gd name="T9" fmla="*/ 114 h 114"/>
              </a:gdLst>
              <a:ahLst/>
              <a:cxnLst>
                <a:cxn ang="0">
                  <a:pos x="T0" y="T1"/>
                </a:cxn>
                <a:cxn ang="0">
                  <a:pos x="T2" y="T3"/>
                </a:cxn>
                <a:cxn ang="0">
                  <a:pos x="T4" y="T5"/>
                </a:cxn>
                <a:cxn ang="0">
                  <a:pos x="T6" y="T7"/>
                </a:cxn>
                <a:cxn ang="0">
                  <a:pos x="T8" y="T9"/>
                </a:cxn>
              </a:cxnLst>
              <a:rect l="0" t="0" r="r" b="b"/>
              <a:pathLst>
                <a:path w="102" h="114">
                  <a:moveTo>
                    <a:pt x="11" y="114"/>
                  </a:moveTo>
                  <a:lnTo>
                    <a:pt x="102" y="9"/>
                  </a:lnTo>
                  <a:lnTo>
                    <a:pt x="92" y="0"/>
                  </a:lnTo>
                  <a:lnTo>
                    <a:pt x="0" y="105"/>
                  </a:lnTo>
                  <a:lnTo>
                    <a:pt x="11" y="114"/>
                  </a:lnTo>
                  <a:close/>
                </a:path>
              </a:pathLst>
            </a:custGeom>
            <a:grpFill/>
            <a:ln>
              <a:noFill/>
            </a:ln>
            <a:extLst/>
          </p:spPr>
          <p:txBody>
            <a:bodyPr lIns="91464" tIns="45732" rIns="91464" bIns="45732"/>
            <a:lstStyle/>
            <a:p>
              <a:pPr>
                <a:defRPr/>
              </a:pPr>
              <a:endParaRPr lang="en-US" sz="2401"/>
            </a:p>
          </p:txBody>
        </p:sp>
        <p:sp>
          <p:nvSpPr>
            <p:cNvPr id="288" name="Freeform 21">
              <a:extLst>
                <a:ext uri="{FF2B5EF4-FFF2-40B4-BE49-F238E27FC236}"/>
              </a:extLst>
            </p:cNvPr>
            <p:cNvSpPr>
              <a:spLocks/>
            </p:cNvSpPr>
            <p:nvPr/>
          </p:nvSpPr>
          <p:spPr bwMode="auto">
            <a:xfrm>
              <a:off x="6905626" y="795338"/>
              <a:ext cx="147638" cy="192088"/>
            </a:xfrm>
            <a:custGeom>
              <a:avLst/>
              <a:gdLst>
                <a:gd name="T0" fmla="*/ 93 w 93"/>
                <a:gd name="T1" fmla="*/ 8 h 121"/>
                <a:gd name="T2" fmla="*/ 80 w 93"/>
                <a:gd name="T3" fmla="*/ 0 h 121"/>
                <a:gd name="T4" fmla="*/ 0 w 93"/>
                <a:gd name="T5" fmla="*/ 112 h 121"/>
                <a:gd name="T6" fmla="*/ 10 w 93"/>
                <a:gd name="T7" fmla="*/ 121 h 121"/>
                <a:gd name="T8" fmla="*/ 93 w 93"/>
                <a:gd name="T9" fmla="*/ 8 h 121"/>
              </a:gdLst>
              <a:ahLst/>
              <a:cxnLst>
                <a:cxn ang="0">
                  <a:pos x="T0" y="T1"/>
                </a:cxn>
                <a:cxn ang="0">
                  <a:pos x="T2" y="T3"/>
                </a:cxn>
                <a:cxn ang="0">
                  <a:pos x="T4" y="T5"/>
                </a:cxn>
                <a:cxn ang="0">
                  <a:pos x="T6" y="T7"/>
                </a:cxn>
                <a:cxn ang="0">
                  <a:pos x="T8" y="T9"/>
                </a:cxn>
              </a:cxnLst>
              <a:rect l="0" t="0" r="r" b="b"/>
              <a:pathLst>
                <a:path w="93" h="121">
                  <a:moveTo>
                    <a:pt x="93" y="8"/>
                  </a:moveTo>
                  <a:lnTo>
                    <a:pt x="80" y="0"/>
                  </a:lnTo>
                  <a:lnTo>
                    <a:pt x="0" y="112"/>
                  </a:lnTo>
                  <a:lnTo>
                    <a:pt x="10" y="121"/>
                  </a:lnTo>
                  <a:lnTo>
                    <a:pt x="93" y="8"/>
                  </a:lnTo>
                  <a:close/>
                </a:path>
              </a:pathLst>
            </a:custGeom>
            <a:grpFill/>
            <a:ln>
              <a:noFill/>
            </a:ln>
            <a:extLst/>
          </p:spPr>
          <p:txBody>
            <a:bodyPr lIns="91464" tIns="45732" rIns="91464" bIns="45732"/>
            <a:lstStyle/>
            <a:p>
              <a:pPr>
                <a:defRPr/>
              </a:pPr>
              <a:endParaRPr lang="en-US" sz="2401"/>
            </a:p>
          </p:txBody>
        </p:sp>
        <p:sp>
          <p:nvSpPr>
            <p:cNvPr id="289" name="Freeform 22">
              <a:extLst>
                <a:ext uri="{FF2B5EF4-FFF2-40B4-BE49-F238E27FC236}"/>
              </a:extLst>
            </p:cNvPr>
            <p:cNvSpPr>
              <a:spLocks/>
            </p:cNvSpPr>
            <p:nvPr/>
          </p:nvSpPr>
          <p:spPr bwMode="auto">
            <a:xfrm>
              <a:off x="6604001" y="588963"/>
              <a:ext cx="133350" cy="201613"/>
            </a:xfrm>
            <a:custGeom>
              <a:avLst/>
              <a:gdLst>
                <a:gd name="T0" fmla="*/ 84 w 84"/>
                <a:gd name="T1" fmla="*/ 8 h 127"/>
                <a:gd name="T2" fmla="*/ 72 w 84"/>
                <a:gd name="T3" fmla="*/ 0 h 127"/>
                <a:gd name="T4" fmla="*/ 0 w 84"/>
                <a:gd name="T5" fmla="*/ 119 h 127"/>
                <a:gd name="T6" fmla="*/ 13 w 84"/>
                <a:gd name="T7" fmla="*/ 127 h 127"/>
                <a:gd name="T8" fmla="*/ 84 w 84"/>
                <a:gd name="T9" fmla="*/ 8 h 127"/>
              </a:gdLst>
              <a:ahLst/>
              <a:cxnLst>
                <a:cxn ang="0">
                  <a:pos x="T0" y="T1"/>
                </a:cxn>
                <a:cxn ang="0">
                  <a:pos x="T2" y="T3"/>
                </a:cxn>
                <a:cxn ang="0">
                  <a:pos x="T4" y="T5"/>
                </a:cxn>
                <a:cxn ang="0">
                  <a:pos x="T6" y="T7"/>
                </a:cxn>
                <a:cxn ang="0">
                  <a:pos x="T8" y="T9"/>
                </a:cxn>
              </a:cxnLst>
              <a:rect l="0" t="0" r="r" b="b"/>
              <a:pathLst>
                <a:path w="84" h="127">
                  <a:moveTo>
                    <a:pt x="84" y="8"/>
                  </a:moveTo>
                  <a:lnTo>
                    <a:pt x="72" y="0"/>
                  </a:lnTo>
                  <a:lnTo>
                    <a:pt x="0" y="119"/>
                  </a:lnTo>
                  <a:lnTo>
                    <a:pt x="13" y="127"/>
                  </a:lnTo>
                  <a:lnTo>
                    <a:pt x="84" y="8"/>
                  </a:lnTo>
                  <a:close/>
                </a:path>
              </a:pathLst>
            </a:custGeom>
            <a:grpFill/>
            <a:ln>
              <a:noFill/>
            </a:ln>
            <a:extLst/>
          </p:spPr>
          <p:txBody>
            <a:bodyPr lIns="91464" tIns="45732" rIns="91464" bIns="45732"/>
            <a:lstStyle/>
            <a:p>
              <a:pPr>
                <a:defRPr/>
              </a:pPr>
              <a:endParaRPr lang="en-US" sz="2401"/>
            </a:p>
          </p:txBody>
        </p:sp>
        <p:sp>
          <p:nvSpPr>
            <p:cNvPr id="290" name="Freeform 23">
              <a:extLst>
                <a:ext uri="{FF2B5EF4-FFF2-40B4-BE49-F238E27FC236}"/>
              </a:extLst>
            </p:cNvPr>
            <p:cNvSpPr>
              <a:spLocks/>
            </p:cNvSpPr>
            <p:nvPr/>
          </p:nvSpPr>
          <p:spPr bwMode="auto">
            <a:xfrm>
              <a:off x="5961063" y="263525"/>
              <a:ext cx="98425" cy="214313"/>
            </a:xfrm>
            <a:custGeom>
              <a:avLst/>
              <a:gdLst>
                <a:gd name="T0" fmla="*/ 62 w 62"/>
                <a:gd name="T1" fmla="*/ 5 h 135"/>
                <a:gd name="T2" fmla="*/ 48 w 62"/>
                <a:gd name="T3" fmla="*/ 0 h 135"/>
                <a:gd name="T4" fmla="*/ 0 w 62"/>
                <a:gd name="T5" fmla="*/ 130 h 135"/>
                <a:gd name="T6" fmla="*/ 13 w 62"/>
                <a:gd name="T7" fmla="*/ 135 h 135"/>
                <a:gd name="T8" fmla="*/ 62 w 62"/>
                <a:gd name="T9" fmla="*/ 5 h 135"/>
              </a:gdLst>
              <a:ahLst/>
              <a:cxnLst>
                <a:cxn ang="0">
                  <a:pos x="T0" y="T1"/>
                </a:cxn>
                <a:cxn ang="0">
                  <a:pos x="T2" y="T3"/>
                </a:cxn>
                <a:cxn ang="0">
                  <a:pos x="T4" y="T5"/>
                </a:cxn>
                <a:cxn ang="0">
                  <a:pos x="T6" y="T7"/>
                </a:cxn>
                <a:cxn ang="0">
                  <a:pos x="T8" y="T9"/>
                </a:cxn>
              </a:cxnLst>
              <a:rect l="0" t="0" r="r" b="b"/>
              <a:pathLst>
                <a:path w="62" h="135">
                  <a:moveTo>
                    <a:pt x="62" y="5"/>
                  </a:moveTo>
                  <a:lnTo>
                    <a:pt x="48" y="0"/>
                  </a:lnTo>
                  <a:lnTo>
                    <a:pt x="0" y="130"/>
                  </a:lnTo>
                  <a:lnTo>
                    <a:pt x="13" y="135"/>
                  </a:lnTo>
                  <a:lnTo>
                    <a:pt x="62" y="5"/>
                  </a:lnTo>
                  <a:close/>
                </a:path>
              </a:pathLst>
            </a:custGeom>
            <a:grpFill/>
            <a:ln>
              <a:noFill/>
            </a:ln>
            <a:extLst/>
          </p:spPr>
          <p:txBody>
            <a:bodyPr lIns="91464" tIns="45732" rIns="91464" bIns="45732"/>
            <a:lstStyle/>
            <a:p>
              <a:pPr>
                <a:defRPr/>
              </a:pPr>
              <a:endParaRPr lang="en-US" sz="2401"/>
            </a:p>
          </p:txBody>
        </p:sp>
        <p:sp>
          <p:nvSpPr>
            <p:cNvPr id="291" name="Freeform 24">
              <a:extLst>
                <a:ext uri="{FF2B5EF4-FFF2-40B4-BE49-F238E27FC236}"/>
              </a:extLst>
            </p:cNvPr>
            <p:cNvSpPr>
              <a:spLocks/>
            </p:cNvSpPr>
            <p:nvPr/>
          </p:nvSpPr>
          <p:spPr bwMode="auto">
            <a:xfrm>
              <a:off x="5621338" y="147638"/>
              <a:ext cx="79375" cy="219075"/>
            </a:xfrm>
            <a:custGeom>
              <a:avLst/>
              <a:gdLst>
                <a:gd name="T0" fmla="*/ 50 w 50"/>
                <a:gd name="T1" fmla="*/ 3 h 138"/>
                <a:gd name="T2" fmla="*/ 37 w 50"/>
                <a:gd name="T3" fmla="*/ 0 h 138"/>
                <a:gd name="T4" fmla="*/ 0 w 50"/>
                <a:gd name="T5" fmla="*/ 134 h 138"/>
                <a:gd name="T6" fmla="*/ 14 w 50"/>
                <a:gd name="T7" fmla="*/ 138 h 138"/>
                <a:gd name="T8" fmla="*/ 50 w 50"/>
                <a:gd name="T9" fmla="*/ 3 h 138"/>
              </a:gdLst>
              <a:ahLst/>
              <a:cxnLst>
                <a:cxn ang="0">
                  <a:pos x="T0" y="T1"/>
                </a:cxn>
                <a:cxn ang="0">
                  <a:pos x="T2" y="T3"/>
                </a:cxn>
                <a:cxn ang="0">
                  <a:pos x="T4" y="T5"/>
                </a:cxn>
                <a:cxn ang="0">
                  <a:pos x="T6" y="T7"/>
                </a:cxn>
                <a:cxn ang="0">
                  <a:pos x="T8" y="T9"/>
                </a:cxn>
              </a:cxnLst>
              <a:rect l="0" t="0" r="r" b="b"/>
              <a:pathLst>
                <a:path w="50" h="138">
                  <a:moveTo>
                    <a:pt x="50" y="3"/>
                  </a:moveTo>
                  <a:lnTo>
                    <a:pt x="37" y="0"/>
                  </a:lnTo>
                  <a:lnTo>
                    <a:pt x="0" y="134"/>
                  </a:lnTo>
                  <a:lnTo>
                    <a:pt x="14" y="138"/>
                  </a:lnTo>
                  <a:lnTo>
                    <a:pt x="50" y="3"/>
                  </a:lnTo>
                  <a:close/>
                </a:path>
              </a:pathLst>
            </a:custGeom>
            <a:grpFill/>
            <a:ln>
              <a:noFill/>
            </a:ln>
            <a:extLst/>
          </p:spPr>
          <p:txBody>
            <a:bodyPr lIns="91464" tIns="45732" rIns="91464" bIns="45732"/>
            <a:lstStyle/>
            <a:p>
              <a:pPr>
                <a:defRPr/>
              </a:pPr>
              <a:endParaRPr lang="en-US" sz="2401"/>
            </a:p>
          </p:txBody>
        </p:sp>
        <p:sp>
          <p:nvSpPr>
            <p:cNvPr id="292" name="Freeform 25">
              <a:extLst>
                <a:ext uri="{FF2B5EF4-FFF2-40B4-BE49-F238E27FC236}"/>
              </a:extLst>
            </p:cNvPr>
            <p:cNvSpPr>
              <a:spLocks/>
            </p:cNvSpPr>
            <p:nvPr/>
          </p:nvSpPr>
          <p:spPr bwMode="auto">
            <a:xfrm>
              <a:off x="5272088" y="63500"/>
              <a:ext cx="61913" cy="222250"/>
            </a:xfrm>
            <a:custGeom>
              <a:avLst/>
              <a:gdLst>
                <a:gd name="T0" fmla="*/ 39 w 39"/>
                <a:gd name="T1" fmla="*/ 3 h 140"/>
                <a:gd name="T2" fmla="*/ 25 w 39"/>
                <a:gd name="T3" fmla="*/ 0 h 140"/>
                <a:gd name="T4" fmla="*/ 0 w 39"/>
                <a:gd name="T5" fmla="*/ 138 h 140"/>
                <a:gd name="T6" fmla="*/ 14 w 39"/>
                <a:gd name="T7" fmla="*/ 140 h 140"/>
                <a:gd name="T8" fmla="*/ 39 w 39"/>
                <a:gd name="T9" fmla="*/ 3 h 140"/>
              </a:gdLst>
              <a:ahLst/>
              <a:cxnLst>
                <a:cxn ang="0">
                  <a:pos x="T0" y="T1"/>
                </a:cxn>
                <a:cxn ang="0">
                  <a:pos x="T2" y="T3"/>
                </a:cxn>
                <a:cxn ang="0">
                  <a:pos x="T4" y="T5"/>
                </a:cxn>
                <a:cxn ang="0">
                  <a:pos x="T6" y="T7"/>
                </a:cxn>
                <a:cxn ang="0">
                  <a:pos x="T8" y="T9"/>
                </a:cxn>
              </a:cxnLst>
              <a:rect l="0" t="0" r="r" b="b"/>
              <a:pathLst>
                <a:path w="39" h="140">
                  <a:moveTo>
                    <a:pt x="39" y="3"/>
                  </a:moveTo>
                  <a:lnTo>
                    <a:pt x="25" y="0"/>
                  </a:lnTo>
                  <a:lnTo>
                    <a:pt x="0" y="138"/>
                  </a:lnTo>
                  <a:lnTo>
                    <a:pt x="14" y="140"/>
                  </a:lnTo>
                  <a:lnTo>
                    <a:pt x="39" y="3"/>
                  </a:lnTo>
                  <a:close/>
                </a:path>
              </a:pathLst>
            </a:custGeom>
            <a:grpFill/>
            <a:ln>
              <a:noFill/>
            </a:ln>
            <a:extLst/>
          </p:spPr>
          <p:txBody>
            <a:bodyPr lIns="91464" tIns="45732" rIns="91464" bIns="45732"/>
            <a:lstStyle/>
            <a:p>
              <a:pPr>
                <a:defRPr/>
              </a:pPr>
              <a:endParaRPr lang="en-US" sz="2401"/>
            </a:p>
          </p:txBody>
        </p:sp>
        <p:sp>
          <p:nvSpPr>
            <p:cNvPr id="293" name="Freeform 26">
              <a:extLst>
                <a:ext uri="{FF2B5EF4-FFF2-40B4-BE49-F238E27FC236}"/>
              </a:extLst>
            </p:cNvPr>
            <p:cNvSpPr>
              <a:spLocks/>
            </p:cNvSpPr>
            <p:nvPr/>
          </p:nvSpPr>
          <p:spPr bwMode="auto">
            <a:xfrm>
              <a:off x="4916488" y="14288"/>
              <a:ext cx="44450" cy="222250"/>
            </a:xfrm>
            <a:custGeom>
              <a:avLst/>
              <a:gdLst>
                <a:gd name="T0" fmla="*/ 28 w 28"/>
                <a:gd name="T1" fmla="*/ 2 h 140"/>
                <a:gd name="T2" fmla="*/ 13 w 28"/>
                <a:gd name="T3" fmla="*/ 0 h 140"/>
                <a:gd name="T4" fmla="*/ 0 w 28"/>
                <a:gd name="T5" fmla="*/ 140 h 140"/>
                <a:gd name="T6" fmla="*/ 14 w 28"/>
                <a:gd name="T7" fmla="*/ 140 h 140"/>
                <a:gd name="T8" fmla="*/ 28 w 28"/>
                <a:gd name="T9" fmla="*/ 2 h 140"/>
              </a:gdLst>
              <a:ahLst/>
              <a:cxnLst>
                <a:cxn ang="0">
                  <a:pos x="T0" y="T1"/>
                </a:cxn>
                <a:cxn ang="0">
                  <a:pos x="T2" y="T3"/>
                </a:cxn>
                <a:cxn ang="0">
                  <a:pos x="T4" y="T5"/>
                </a:cxn>
                <a:cxn ang="0">
                  <a:pos x="T6" y="T7"/>
                </a:cxn>
                <a:cxn ang="0">
                  <a:pos x="T8" y="T9"/>
                </a:cxn>
              </a:cxnLst>
              <a:rect l="0" t="0" r="r" b="b"/>
              <a:pathLst>
                <a:path w="28" h="140">
                  <a:moveTo>
                    <a:pt x="28" y="2"/>
                  </a:moveTo>
                  <a:lnTo>
                    <a:pt x="13" y="0"/>
                  </a:lnTo>
                  <a:lnTo>
                    <a:pt x="0" y="140"/>
                  </a:lnTo>
                  <a:lnTo>
                    <a:pt x="14" y="140"/>
                  </a:lnTo>
                  <a:lnTo>
                    <a:pt x="28" y="2"/>
                  </a:lnTo>
                  <a:close/>
                </a:path>
              </a:pathLst>
            </a:custGeom>
            <a:grpFill/>
            <a:ln>
              <a:noFill/>
            </a:ln>
            <a:extLst/>
          </p:spPr>
          <p:txBody>
            <a:bodyPr lIns="91464" tIns="45732" rIns="91464" bIns="45732"/>
            <a:lstStyle/>
            <a:p>
              <a:pPr>
                <a:defRPr/>
              </a:pPr>
              <a:endParaRPr lang="en-US" sz="2401"/>
            </a:p>
          </p:txBody>
        </p:sp>
        <p:sp>
          <p:nvSpPr>
            <p:cNvPr id="294" name="Rectangle 27">
              <a:extLst>
                <a:ext uri="{FF2B5EF4-FFF2-40B4-BE49-F238E27FC236}"/>
              </a:extLst>
            </p:cNvPr>
            <p:cNvSpPr>
              <a:spLocks noChangeArrowheads="1"/>
            </p:cNvSpPr>
            <p:nvPr/>
          </p:nvSpPr>
          <p:spPr bwMode="auto">
            <a:xfrm>
              <a:off x="4559301" y="0"/>
              <a:ext cx="25400" cy="219075"/>
            </a:xfrm>
            <a:prstGeom prst="rect">
              <a:avLst/>
            </a:prstGeom>
            <a:grpFill/>
            <a:ln>
              <a:noFill/>
            </a:ln>
            <a:extLst/>
          </p:spPr>
          <p:txBody>
            <a:bodyPr lIns="91464" tIns="45732" rIns="91464" bIns="45732"/>
            <a:lstStyle/>
            <a:p>
              <a:pPr>
                <a:defRPr/>
              </a:pPr>
              <a:endParaRPr lang="en-US" sz="2401"/>
            </a:p>
          </p:txBody>
        </p:sp>
        <p:sp>
          <p:nvSpPr>
            <p:cNvPr id="295" name="Freeform 28">
              <a:extLst>
                <a:ext uri="{FF2B5EF4-FFF2-40B4-BE49-F238E27FC236}"/>
              </a:extLst>
            </p:cNvPr>
            <p:cNvSpPr>
              <a:spLocks/>
            </p:cNvSpPr>
            <p:nvPr/>
          </p:nvSpPr>
          <p:spPr bwMode="auto">
            <a:xfrm>
              <a:off x="4183063" y="14288"/>
              <a:ext cx="44450" cy="222250"/>
            </a:xfrm>
            <a:custGeom>
              <a:avLst/>
              <a:gdLst>
                <a:gd name="T0" fmla="*/ 28 w 28"/>
                <a:gd name="T1" fmla="*/ 140 h 140"/>
                <a:gd name="T2" fmla="*/ 15 w 28"/>
                <a:gd name="T3" fmla="*/ 0 h 140"/>
                <a:gd name="T4" fmla="*/ 0 w 28"/>
                <a:gd name="T5" fmla="*/ 2 h 140"/>
                <a:gd name="T6" fmla="*/ 12 w 28"/>
                <a:gd name="T7" fmla="*/ 140 h 140"/>
                <a:gd name="T8" fmla="*/ 28 w 28"/>
                <a:gd name="T9" fmla="*/ 140 h 140"/>
              </a:gdLst>
              <a:ahLst/>
              <a:cxnLst>
                <a:cxn ang="0">
                  <a:pos x="T0" y="T1"/>
                </a:cxn>
                <a:cxn ang="0">
                  <a:pos x="T2" y="T3"/>
                </a:cxn>
                <a:cxn ang="0">
                  <a:pos x="T4" y="T5"/>
                </a:cxn>
                <a:cxn ang="0">
                  <a:pos x="T6" y="T7"/>
                </a:cxn>
                <a:cxn ang="0">
                  <a:pos x="T8" y="T9"/>
                </a:cxn>
              </a:cxnLst>
              <a:rect l="0" t="0" r="r" b="b"/>
              <a:pathLst>
                <a:path w="28" h="140">
                  <a:moveTo>
                    <a:pt x="28" y="140"/>
                  </a:moveTo>
                  <a:lnTo>
                    <a:pt x="15" y="0"/>
                  </a:lnTo>
                  <a:lnTo>
                    <a:pt x="0" y="2"/>
                  </a:lnTo>
                  <a:lnTo>
                    <a:pt x="12" y="140"/>
                  </a:lnTo>
                  <a:lnTo>
                    <a:pt x="28" y="140"/>
                  </a:lnTo>
                  <a:close/>
                </a:path>
              </a:pathLst>
            </a:custGeom>
            <a:grpFill/>
            <a:ln>
              <a:noFill/>
            </a:ln>
            <a:extLst/>
          </p:spPr>
          <p:txBody>
            <a:bodyPr lIns="91464" tIns="45732" rIns="91464" bIns="45732"/>
            <a:lstStyle/>
            <a:p>
              <a:pPr>
                <a:defRPr/>
              </a:pPr>
              <a:endParaRPr lang="en-US" sz="2401"/>
            </a:p>
          </p:txBody>
        </p:sp>
        <p:sp>
          <p:nvSpPr>
            <p:cNvPr id="296" name="Freeform 29">
              <a:extLst>
                <a:ext uri="{FF2B5EF4-FFF2-40B4-BE49-F238E27FC236}"/>
              </a:extLst>
            </p:cNvPr>
            <p:cNvSpPr>
              <a:spLocks/>
            </p:cNvSpPr>
            <p:nvPr/>
          </p:nvSpPr>
          <p:spPr bwMode="auto">
            <a:xfrm>
              <a:off x="3810001" y="63500"/>
              <a:ext cx="61913" cy="222250"/>
            </a:xfrm>
            <a:custGeom>
              <a:avLst/>
              <a:gdLst>
                <a:gd name="T0" fmla="*/ 39 w 39"/>
                <a:gd name="T1" fmla="*/ 138 h 140"/>
                <a:gd name="T2" fmla="*/ 14 w 39"/>
                <a:gd name="T3" fmla="*/ 0 h 140"/>
                <a:gd name="T4" fmla="*/ 0 w 39"/>
                <a:gd name="T5" fmla="*/ 3 h 140"/>
                <a:gd name="T6" fmla="*/ 25 w 39"/>
                <a:gd name="T7" fmla="*/ 140 h 140"/>
                <a:gd name="T8" fmla="*/ 39 w 39"/>
                <a:gd name="T9" fmla="*/ 138 h 140"/>
              </a:gdLst>
              <a:ahLst/>
              <a:cxnLst>
                <a:cxn ang="0">
                  <a:pos x="T0" y="T1"/>
                </a:cxn>
                <a:cxn ang="0">
                  <a:pos x="T2" y="T3"/>
                </a:cxn>
                <a:cxn ang="0">
                  <a:pos x="T4" y="T5"/>
                </a:cxn>
                <a:cxn ang="0">
                  <a:pos x="T6" y="T7"/>
                </a:cxn>
                <a:cxn ang="0">
                  <a:pos x="T8" y="T9"/>
                </a:cxn>
              </a:cxnLst>
              <a:rect l="0" t="0" r="r" b="b"/>
              <a:pathLst>
                <a:path w="39" h="140">
                  <a:moveTo>
                    <a:pt x="39" y="138"/>
                  </a:moveTo>
                  <a:lnTo>
                    <a:pt x="14" y="0"/>
                  </a:lnTo>
                  <a:lnTo>
                    <a:pt x="0" y="3"/>
                  </a:lnTo>
                  <a:lnTo>
                    <a:pt x="25" y="140"/>
                  </a:lnTo>
                  <a:lnTo>
                    <a:pt x="39" y="138"/>
                  </a:lnTo>
                  <a:close/>
                </a:path>
              </a:pathLst>
            </a:custGeom>
            <a:grpFill/>
            <a:ln>
              <a:noFill/>
            </a:ln>
            <a:extLst/>
          </p:spPr>
          <p:txBody>
            <a:bodyPr lIns="91464" tIns="45732" rIns="91464" bIns="45732"/>
            <a:lstStyle/>
            <a:p>
              <a:pPr>
                <a:defRPr/>
              </a:pPr>
              <a:endParaRPr lang="en-US" sz="2401"/>
            </a:p>
          </p:txBody>
        </p:sp>
        <p:sp>
          <p:nvSpPr>
            <p:cNvPr id="297" name="Freeform 30">
              <a:extLst>
                <a:ext uri="{FF2B5EF4-FFF2-40B4-BE49-F238E27FC236}"/>
              </a:extLst>
            </p:cNvPr>
            <p:cNvSpPr>
              <a:spLocks/>
            </p:cNvSpPr>
            <p:nvPr/>
          </p:nvSpPr>
          <p:spPr bwMode="auto">
            <a:xfrm>
              <a:off x="3443288" y="147638"/>
              <a:ext cx="79375" cy="219075"/>
            </a:xfrm>
            <a:custGeom>
              <a:avLst/>
              <a:gdLst>
                <a:gd name="T0" fmla="*/ 50 w 50"/>
                <a:gd name="T1" fmla="*/ 134 h 138"/>
                <a:gd name="T2" fmla="*/ 13 w 50"/>
                <a:gd name="T3" fmla="*/ 0 h 138"/>
                <a:gd name="T4" fmla="*/ 0 w 50"/>
                <a:gd name="T5" fmla="*/ 3 h 138"/>
                <a:gd name="T6" fmla="*/ 36 w 50"/>
                <a:gd name="T7" fmla="*/ 138 h 138"/>
                <a:gd name="T8" fmla="*/ 50 w 50"/>
                <a:gd name="T9" fmla="*/ 134 h 138"/>
              </a:gdLst>
              <a:ahLst/>
              <a:cxnLst>
                <a:cxn ang="0">
                  <a:pos x="T0" y="T1"/>
                </a:cxn>
                <a:cxn ang="0">
                  <a:pos x="T2" y="T3"/>
                </a:cxn>
                <a:cxn ang="0">
                  <a:pos x="T4" y="T5"/>
                </a:cxn>
                <a:cxn ang="0">
                  <a:pos x="T6" y="T7"/>
                </a:cxn>
                <a:cxn ang="0">
                  <a:pos x="T8" y="T9"/>
                </a:cxn>
              </a:cxnLst>
              <a:rect l="0" t="0" r="r" b="b"/>
              <a:pathLst>
                <a:path w="50" h="138">
                  <a:moveTo>
                    <a:pt x="50" y="134"/>
                  </a:moveTo>
                  <a:lnTo>
                    <a:pt x="13" y="0"/>
                  </a:lnTo>
                  <a:lnTo>
                    <a:pt x="0" y="3"/>
                  </a:lnTo>
                  <a:lnTo>
                    <a:pt x="36" y="138"/>
                  </a:lnTo>
                  <a:lnTo>
                    <a:pt x="50" y="134"/>
                  </a:lnTo>
                  <a:close/>
                </a:path>
              </a:pathLst>
            </a:custGeom>
            <a:grpFill/>
            <a:ln>
              <a:noFill/>
            </a:ln>
            <a:extLst/>
          </p:spPr>
          <p:txBody>
            <a:bodyPr lIns="91464" tIns="45732" rIns="91464" bIns="45732"/>
            <a:lstStyle/>
            <a:p>
              <a:pPr>
                <a:defRPr/>
              </a:pPr>
              <a:endParaRPr lang="en-US" sz="2401"/>
            </a:p>
          </p:txBody>
        </p:sp>
        <p:sp>
          <p:nvSpPr>
            <p:cNvPr id="298" name="Freeform 31">
              <a:extLst>
                <a:ext uri="{FF2B5EF4-FFF2-40B4-BE49-F238E27FC236}"/>
              </a:extLst>
            </p:cNvPr>
            <p:cNvSpPr>
              <a:spLocks/>
            </p:cNvSpPr>
            <p:nvPr/>
          </p:nvSpPr>
          <p:spPr bwMode="auto">
            <a:xfrm>
              <a:off x="3084513" y="263525"/>
              <a:ext cx="98425" cy="214313"/>
            </a:xfrm>
            <a:custGeom>
              <a:avLst/>
              <a:gdLst>
                <a:gd name="T0" fmla="*/ 62 w 62"/>
                <a:gd name="T1" fmla="*/ 130 h 135"/>
                <a:gd name="T2" fmla="*/ 14 w 62"/>
                <a:gd name="T3" fmla="*/ 0 h 135"/>
                <a:gd name="T4" fmla="*/ 0 w 62"/>
                <a:gd name="T5" fmla="*/ 5 h 135"/>
                <a:gd name="T6" fmla="*/ 49 w 62"/>
                <a:gd name="T7" fmla="*/ 135 h 135"/>
                <a:gd name="T8" fmla="*/ 62 w 62"/>
                <a:gd name="T9" fmla="*/ 130 h 135"/>
              </a:gdLst>
              <a:ahLst/>
              <a:cxnLst>
                <a:cxn ang="0">
                  <a:pos x="T0" y="T1"/>
                </a:cxn>
                <a:cxn ang="0">
                  <a:pos x="T2" y="T3"/>
                </a:cxn>
                <a:cxn ang="0">
                  <a:pos x="T4" y="T5"/>
                </a:cxn>
                <a:cxn ang="0">
                  <a:pos x="T6" y="T7"/>
                </a:cxn>
                <a:cxn ang="0">
                  <a:pos x="T8" y="T9"/>
                </a:cxn>
              </a:cxnLst>
              <a:rect l="0" t="0" r="r" b="b"/>
              <a:pathLst>
                <a:path w="62" h="135">
                  <a:moveTo>
                    <a:pt x="62" y="130"/>
                  </a:moveTo>
                  <a:lnTo>
                    <a:pt x="14" y="0"/>
                  </a:lnTo>
                  <a:lnTo>
                    <a:pt x="0" y="5"/>
                  </a:lnTo>
                  <a:lnTo>
                    <a:pt x="49" y="135"/>
                  </a:lnTo>
                  <a:lnTo>
                    <a:pt x="62" y="130"/>
                  </a:lnTo>
                  <a:close/>
                </a:path>
              </a:pathLst>
            </a:custGeom>
            <a:grpFill/>
            <a:ln>
              <a:noFill/>
            </a:ln>
            <a:extLst/>
          </p:spPr>
          <p:txBody>
            <a:bodyPr lIns="91464" tIns="45732" rIns="91464" bIns="45732"/>
            <a:lstStyle/>
            <a:p>
              <a:pPr>
                <a:defRPr/>
              </a:pPr>
              <a:endParaRPr lang="en-US" sz="2401"/>
            </a:p>
          </p:txBody>
        </p:sp>
        <p:sp>
          <p:nvSpPr>
            <p:cNvPr id="299" name="Freeform 32">
              <a:extLst>
                <a:ext uri="{FF2B5EF4-FFF2-40B4-BE49-F238E27FC236}"/>
              </a:extLst>
            </p:cNvPr>
            <p:cNvSpPr>
              <a:spLocks/>
            </p:cNvSpPr>
            <p:nvPr/>
          </p:nvSpPr>
          <p:spPr bwMode="auto">
            <a:xfrm>
              <a:off x="2406651" y="588963"/>
              <a:ext cx="133350" cy="201613"/>
            </a:xfrm>
            <a:custGeom>
              <a:avLst/>
              <a:gdLst>
                <a:gd name="T0" fmla="*/ 84 w 84"/>
                <a:gd name="T1" fmla="*/ 119 h 127"/>
                <a:gd name="T2" fmla="*/ 12 w 84"/>
                <a:gd name="T3" fmla="*/ 0 h 127"/>
                <a:gd name="T4" fmla="*/ 0 w 84"/>
                <a:gd name="T5" fmla="*/ 8 h 127"/>
                <a:gd name="T6" fmla="*/ 71 w 84"/>
                <a:gd name="T7" fmla="*/ 127 h 127"/>
                <a:gd name="T8" fmla="*/ 84 w 84"/>
                <a:gd name="T9" fmla="*/ 119 h 127"/>
              </a:gdLst>
              <a:ahLst/>
              <a:cxnLst>
                <a:cxn ang="0">
                  <a:pos x="T0" y="T1"/>
                </a:cxn>
                <a:cxn ang="0">
                  <a:pos x="T2" y="T3"/>
                </a:cxn>
                <a:cxn ang="0">
                  <a:pos x="T4" y="T5"/>
                </a:cxn>
                <a:cxn ang="0">
                  <a:pos x="T6" y="T7"/>
                </a:cxn>
                <a:cxn ang="0">
                  <a:pos x="T8" y="T9"/>
                </a:cxn>
              </a:cxnLst>
              <a:rect l="0" t="0" r="r" b="b"/>
              <a:pathLst>
                <a:path w="84" h="127">
                  <a:moveTo>
                    <a:pt x="84" y="119"/>
                  </a:moveTo>
                  <a:lnTo>
                    <a:pt x="12" y="0"/>
                  </a:lnTo>
                  <a:lnTo>
                    <a:pt x="0" y="8"/>
                  </a:lnTo>
                  <a:lnTo>
                    <a:pt x="71" y="127"/>
                  </a:lnTo>
                  <a:lnTo>
                    <a:pt x="84" y="119"/>
                  </a:lnTo>
                  <a:close/>
                </a:path>
              </a:pathLst>
            </a:custGeom>
            <a:grpFill/>
            <a:ln>
              <a:noFill/>
            </a:ln>
            <a:extLst/>
          </p:spPr>
          <p:txBody>
            <a:bodyPr lIns="91464" tIns="45732" rIns="91464" bIns="45732"/>
            <a:lstStyle/>
            <a:p>
              <a:pPr>
                <a:defRPr/>
              </a:pPr>
              <a:endParaRPr lang="en-US" sz="2401"/>
            </a:p>
          </p:txBody>
        </p:sp>
        <p:sp>
          <p:nvSpPr>
            <p:cNvPr id="300" name="Freeform 33">
              <a:extLst>
                <a:ext uri="{FF2B5EF4-FFF2-40B4-BE49-F238E27FC236}"/>
              </a:extLst>
            </p:cNvPr>
            <p:cNvSpPr>
              <a:spLocks/>
            </p:cNvSpPr>
            <p:nvPr/>
          </p:nvSpPr>
          <p:spPr bwMode="auto">
            <a:xfrm>
              <a:off x="2090738" y="795338"/>
              <a:ext cx="147638" cy="192088"/>
            </a:xfrm>
            <a:custGeom>
              <a:avLst/>
              <a:gdLst>
                <a:gd name="T0" fmla="*/ 93 w 93"/>
                <a:gd name="T1" fmla="*/ 112 h 121"/>
                <a:gd name="T2" fmla="*/ 13 w 93"/>
                <a:gd name="T3" fmla="*/ 0 h 121"/>
                <a:gd name="T4" fmla="*/ 0 w 93"/>
                <a:gd name="T5" fmla="*/ 8 h 121"/>
                <a:gd name="T6" fmla="*/ 83 w 93"/>
                <a:gd name="T7" fmla="*/ 121 h 121"/>
                <a:gd name="T8" fmla="*/ 93 w 93"/>
                <a:gd name="T9" fmla="*/ 112 h 121"/>
              </a:gdLst>
              <a:ahLst/>
              <a:cxnLst>
                <a:cxn ang="0">
                  <a:pos x="T0" y="T1"/>
                </a:cxn>
                <a:cxn ang="0">
                  <a:pos x="T2" y="T3"/>
                </a:cxn>
                <a:cxn ang="0">
                  <a:pos x="T4" y="T5"/>
                </a:cxn>
                <a:cxn ang="0">
                  <a:pos x="T6" y="T7"/>
                </a:cxn>
                <a:cxn ang="0">
                  <a:pos x="T8" y="T9"/>
                </a:cxn>
              </a:cxnLst>
              <a:rect l="0" t="0" r="r" b="b"/>
              <a:pathLst>
                <a:path w="93" h="121">
                  <a:moveTo>
                    <a:pt x="93" y="112"/>
                  </a:moveTo>
                  <a:lnTo>
                    <a:pt x="13" y="0"/>
                  </a:lnTo>
                  <a:lnTo>
                    <a:pt x="0" y="8"/>
                  </a:lnTo>
                  <a:lnTo>
                    <a:pt x="83" y="121"/>
                  </a:lnTo>
                  <a:lnTo>
                    <a:pt x="93" y="112"/>
                  </a:lnTo>
                  <a:close/>
                </a:path>
              </a:pathLst>
            </a:custGeom>
            <a:grpFill/>
            <a:ln>
              <a:noFill/>
            </a:ln>
            <a:extLst/>
          </p:spPr>
          <p:txBody>
            <a:bodyPr lIns="91464" tIns="45732" rIns="91464" bIns="45732"/>
            <a:lstStyle/>
            <a:p>
              <a:pPr>
                <a:defRPr/>
              </a:pPr>
              <a:endParaRPr lang="en-US" sz="2401"/>
            </a:p>
          </p:txBody>
        </p:sp>
        <p:sp>
          <p:nvSpPr>
            <p:cNvPr id="301" name="Freeform 34">
              <a:extLst>
                <a:ext uri="{FF2B5EF4-FFF2-40B4-BE49-F238E27FC236}"/>
              </a:extLst>
            </p:cNvPr>
            <p:cNvSpPr>
              <a:spLocks/>
            </p:cNvSpPr>
            <p:nvPr/>
          </p:nvSpPr>
          <p:spPr bwMode="auto">
            <a:xfrm>
              <a:off x="1798638" y="1030288"/>
              <a:ext cx="161925" cy="180975"/>
            </a:xfrm>
            <a:custGeom>
              <a:avLst/>
              <a:gdLst>
                <a:gd name="T0" fmla="*/ 102 w 102"/>
                <a:gd name="T1" fmla="*/ 105 h 114"/>
                <a:gd name="T2" fmla="*/ 10 w 102"/>
                <a:gd name="T3" fmla="*/ 0 h 114"/>
                <a:gd name="T4" fmla="*/ 0 w 102"/>
                <a:gd name="T5" fmla="*/ 9 h 114"/>
                <a:gd name="T6" fmla="*/ 91 w 102"/>
                <a:gd name="T7" fmla="*/ 114 h 114"/>
                <a:gd name="T8" fmla="*/ 102 w 102"/>
                <a:gd name="T9" fmla="*/ 105 h 114"/>
              </a:gdLst>
              <a:ahLst/>
              <a:cxnLst>
                <a:cxn ang="0">
                  <a:pos x="T0" y="T1"/>
                </a:cxn>
                <a:cxn ang="0">
                  <a:pos x="T2" y="T3"/>
                </a:cxn>
                <a:cxn ang="0">
                  <a:pos x="T4" y="T5"/>
                </a:cxn>
                <a:cxn ang="0">
                  <a:pos x="T6" y="T7"/>
                </a:cxn>
                <a:cxn ang="0">
                  <a:pos x="T8" y="T9"/>
                </a:cxn>
              </a:cxnLst>
              <a:rect l="0" t="0" r="r" b="b"/>
              <a:pathLst>
                <a:path w="102" h="114">
                  <a:moveTo>
                    <a:pt x="102" y="105"/>
                  </a:moveTo>
                  <a:lnTo>
                    <a:pt x="10" y="0"/>
                  </a:lnTo>
                  <a:lnTo>
                    <a:pt x="0" y="9"/>
                  </a:lnTo>
                  <a:lnTo>
                    <a:pt x="91" y="114"/>
                  </a:lnTo>
                  <a:lnTo>
                    <a:pt x="102" y="105"/>
                  </a:lnTo>
                  <a:close/>
                </a:path>
              </a:pathLst>
            </a:custGeom>
            <a:grpFill/>
            <a:ln>
              <a:noFill/>
            </a:ln>
            <a:extLst/>
          </p:spPr>
          <p:txBody>
            <a:bodyPr lIns="91464" tIns="45732" rIns="91464" bIns="45732"/>
            <a:lstStyle/>
            <a:p>
              <a:pPr>
                <a:defRPr/>
              </a:pPr>
              <a:endParaRPr lang="en-US" sz="2401"/>
            </a:p>
          </p:txBody>
        </p:sp>
        <p:sp>
          <p:nvSpPr>
            <p:cNvPr id="302" name="Freeform 35">
              <a:extLst>
                <a:ext uri="{FF2B5EF4-FFF2-40B4-BE49-F238E27FC236}"/>
              </a:extLst>
            </p:cNvPr>
            <p:cNvSpPr>
              <a:spLocks/>
            </p:cNvSpPr>
            <p:nvPr/>
          </p:nvSpPr>
          <p:spPr bwMode="auto">
            <a:xfrm>
              <a:off x="1524001" y="1289050"/>
              <a:ext cx="177800" cy="169863"/>
            </a:xfrm>
            <a:custGeom>
              <a:avLst/>
              <a:gdLst>
                <a:gd name="T0" fmla="*/ 112 w 112"/>
                <a:gd name="T1" fmla="*/ 97 h 107"/>
                <a:gd name="T2" fmla="*/ 11 w 112"/>
                <a:gd name="T3" fmla="*/ 0 h 107"/>
                <a:gd name="T4" fmla="*/ 0 w 112"/>
                <a:gd name="T5" fmla="*/ 10 h 107"/>
                <a:gd name="T6" fmla="*/ 101 w 112"/>
                <a:gd name="T7" fmla="*/ 107 h 107"/>
                <a:gd name="T8" fmla="*/ 112 w 112"/>
                <a:gd name="T9" fmla="*/ 97 h 107"/>
              </a:gdLst>
              <a:ahLst/>
              <a:cxnLst>
                <a:cxn ang="0">
                  <a:pos x="T0" y="T1"/>
                </a:cxn>
                <a:cxn ang="0">
                  <a:pos x="T2" y="T3"/>
                </a:cxn>
                <a:cxn ang="0">
                  <a:pos x="T4" y="T5"/>
                </a:cxn>
                <a:cxn ang="0">
                  <a:pos x="T6" y="T7"/>
                </a:cxn>
                <a:cxn ang="0">
                  <a:pos x="T8" y="T9"/>
                </a:cxn>
              </a:cxnLst>
              <a:rect l="0" t="0" r="r" b="b"/>
              <a:pathLst>
                <a:path w="112" h="107">
                  <a:moveTo>
                    <a:pt x="112" y="97"/>
                  </a:moveTo>
                  <a:lnTo>
                    <a:pt x="11" y="0"/>
                  </a:lnTo>
                  <a:lnTo>
                    <a:pt x="0" y="10"/>
                  </a:lnTo>
                  <a:lnTo>
                    <a:pt x="101" y="107"/>
                  </a:lnTo>
                  <a:lnTo>
                    <a:pt x="112" y="97"/>
                  </a:lnTo>
                  <a:close/>
                </a:path>
              </a:pathLst>
            </a:custGeom>
            <a:grpFill/>
            <a:ln>
              <a:noFill/>
            </a:ln>
            <a:extLst/>
          </p:spPr>
          <p:txBody>
            <a:bodyPr lIns="91464" tIns="45732" rIns="91464" bIns="45732"/>
            <a:lstStyle/>
            <a:p>
              <a:pPr>
                <a:defRPr/>
              </a:pPr>
              <a:endParaRPr lang="en-US" sz="2401"/>
            </a:p>
          </p:txBody>
        </p:sp>
        <p:sp>
          <p:nvSpPr>
            <p:cNvPr id="303" name="Freeform 36">
              <a:extLst>
                <a:ext uri="{FF2B5EF4-FFF2-40B4-BE49-F238E27FC236}"/>
              </a:extLst>
            </p:cNvPr>
            <p:cNvSpPr>
              <a:spLocks/>
            </p:cNvSpPr>
            <p:nvPr/>
          </p:nvSpPr>
          <p:spPr bwMode="auto">
            <a:xfrm>
              <a:off x="1277938" y="1574800"/>
              <a:ext cx="187325" cy="153988"/>
            </a:xfrm>
            <a:custGeom>
              <a:avLst/>
              <a:gdLst>
                <a:gd name="T0" fmla="*/ 118 w 118"/>
                <a:gd name="T1" fmla="*/ 86 h 97"/>
                <a:gd name="T2" fmla="*/ 9 w 118"/>
                <a:gd name="T3" fmla="*/ 0 h 97"/>
                <a:gd name="T4" fmla="*/ 0 w 118"/>
                <a:gd name="T5" fmla="*/ 10 h 97"/>
                <a:gd name="T6" fmla="*/ 109 w 118"/>
                <a:gd name="T7" fmla="*/ 97 h 97"/>
                <a:gd name="T8" fmla="*/ 118 w 118"/>
                <a:gd name="T9" fmla="*/ 86 h 97"/>
              </a:gdLst>
              <a:ahLst/>
              <a:cxnLst>
                <a:cxn ang="0">
                  <a:pos x="T0" y="T1"/>
                </a:cxn>
                <a:cxn ang="0">
                  <a:pos x="T2" y="T3"/>
                </a:cxn>
                <a:cxn ang="0">
                  <a:pos x="T4" y="T5"/>
                </a:cxn>
                <a:cxn ang="0">
                  <a:pos x="T6" y="T7"/>
                </a:cxn>
                <a:cxn ang="0">
                  <a:pos x="T8" y="T9"/>
                </a:cxn>
              </a:cxnLst>
              <a:rect l="0" t="0" r="r" b="b"/>
              <a:pathLst>
                <a:path w="118" h="97">
                  <a:moveTo>
                    <a:pt x="118" y="86"/>
                  </a:moveTo>
                  <a:lnTo>
                    <a:pt x="9" y="0"/>
                  </a:lnTo>
                  <a:lnTo>
                    <a:pt x="0" y="10"/>
                  </a:lnTo>
                  <a:lnTo>
                    <a:pt x="109" y="97"/>
                  </a:lnTo>
                  <a:lnTo>
                    <a:pt x="118" y="86"/>
                  </a:lnTo>
                  <a:close/>
                </a:path>
              </a:pathLst>
            </a:custGeom>
            <a:grpFill/>
            <a:ln>
              <a:noFill/>
            </a:ln>
            <a:extLst/>
          </p:spPr>
          <p:txBody>
            <a:bodyPr lIns="91464" tIns="45732" rIns="91464" bIns="45732"/>
            <a:lstStyle/>
            <a:p>
              <a:pPr>
                <a:defRPr/>
              </a:pPr>
              <a:endParaRPr lang="en-US" sz="2401"/>
            </a:p>
          </p:txBody>
        </p:sp>
        <p:sp>
          <p:nvSpPr>
            <p:cNvPr id="304" name="Freeform 37">
              <a:extLst>
                <a:ext uri="{FF2B5EF4-FFF2-40B4-BE49-F238E27FC236}"/>
              </a:extLst>
            </p:cNvPr>
            <p:cNvSpPr>
              <a:spLocks/>
            </p:cNvSpPr>
            <p:nvPr/>
          </p:nvSpPr>
          <p:spPr bwMode="auto">
            <a:xfrm>
              <a:off x="1057276" y="1876425"/>
              <a:ext cx="196850" cy="141288"/>
            </a:xfrm>
            <a:custGeom>
              <a:avLst/>
              <a:gdLst>
                <a:gd name="T0" fmla="*/ 124 w 124"/>
                <a:gd name="T1" fmla="*/ 78 h 89"/>
                <a:gd name="T2" fmla="*/ 7 w 124"/>
                <a:gd name="T3" fmla="*/ 0 h 89"/>
                <a:gd name="T4" fmla="*/ 0 w 124"/>
                <a:gd name="T5" fmla="*/ 13 h 89"/>
                <a:gd name="T6" fmla="*/ 116 w 124"/>
                <a:gd name="T7" fmla="*/ 89 h 89"/>
                <a:gd name="T8" fmla="*/ 124 w 124"/>
                <a:gd name="T9" fmla="*/ 78 h 89"/>
              </a:gdLst>
              <a:ahLst/>
              <a:cxnLst>
                <a:cxn ang="0">
                  <a:pos x="T0" y="T1"/>
                </a:cxn>
                <a:cxn ang="0">
                  <a:pos x="T2" y="T3"/>
                </a:cxn>
                <a:cxn ang="0">
                  <a:pos x="T4" y="T5"/>
                </a:cxn>
                <a:cxn ang="0">
                  <a:pos x="T6" y="T7"/>
                </a:cxn>
                <a:cxn ang="0">
                  <a:pos x="T8" y="T9"/>
                </a:cxn>
              </a:cxnLst>
              <a:rect l="0" t="0" r="r" b="b"/>
              <a:pathLst>
                <a:path w="124" h="89">
                  <a:moveTo>
                    <a:pt x="124" y="78"/>
                  </a:moveTo>
                  <a:lnTo>
                    <a:pt x="7" y="0"/>
                  </a:lnTo>
                  <a:lnTo>
                    <a:pt x="0" y="13"/>
                  </a:lnTo>
                  <a:lnTo>
                    <a:pt x="116" y="89"/>
                  </a:lnTo>
                  <a:lnTo>
                    <a:pt x="124" y="78"/>
                  </a:lnTo>
                  <a:close/>
                </a:path>
              </a:pathLst>
            </a:custGeom>
            <a:grpFill/>
            <a:ln>
              <a:noFill/>
            </a:ln>
            <a:extLst/>
          </p:spPr>
          <p:txBody>
            <a:bodyPr lIns="91464" tIns="45732" rIns="91464" bIns="45732"/>
            <a:lstStyle/>
            <a:p>
              <a:pPr>
                <a:defRPr/>
              </a:pPr>
              <a:endParaRPr lang="en-US" sz="2401"/>
            </a:p>
          </p:txBody>
        </p:sp>
        <p:sp>
          <p:nvSpPr>
            <p:cNvPr id="305" name="Freeform 38">
              <a:extLst>
                <a:ext uri="{FF2B5EF4-FFF2-40B4-BE49-F238E27FC236}"/>
              </a:extLst>
            </p:cNvPr>
            <p:cNvSpPr>
              <a:spLocks/>
            </p:cNvSpPr>
            <p:nvPr/>
          </p:nvSpPr>
          <p:spPr bwMode="auto">
            <a:xfrm>
              <a:off x="863601" y="2200275"/>
              <a:ext cx="207963" cy="125413"/>
            </a:xfrm>
            <a:custGeom>
              <a:avLst/>
              <a:gdLst>
                <a:gd name="T0" fmla="*/ 131 w 131"/>
                <a:gd name="T1" fmla="*/ 66 h 79"/>
                <a:gd name="T2" fmla="*/ 7 w 131"/>
                <a:gd name="T3" fmla="*/ 0 h 79"/>
                <a:gd name="T4" fmla="*/ 0 w 131"/>
                <a:gd name="T5" fmla="*/ 14 h 79"/>
                <a:gd name="T6" fmla="*/ 123 w 131"/>
                <a:gd name="T7" fmla="*/ 79 h 79"/>
                <a:gd name="T8" fmla="*/ 131 w 131"/>
                <a:gd name="T9" fmla="*/ 66 h 79"/>
              </a:gdLst>
              <a:ahLst/>
              <a:cxnLst>
                <a:cxn ang="0">
                  <a:pos x="T0" y="T1"/>
                </a:cxn>
                <a:cxn ang="0">
                  <a:pos x="T2" y="T3"/>
                </a:cxn>
                <a:cxn ang="0">
                  <a:pos x="T4" y="T5"/>
                </a:cxn>
                <a:cxn ang="0">
                  <a:pos x="T6" y="T7"/>
                </a:cxn>
                <a:cxn ang="0">
                  <a:pos x="T8" y="T9"/>
                </a:cxn>
              </a:cxnLst>
              <a:rect l="0" t="0" r="r" b="b"/>
              <a:pathLst>
                <a:path w="131" h="79">
                  <a:moveTo>
                    <a:pt x="131" y="66"/>
                  </a:moveTo>
                  <a:lnTo>
                    <a:pt x="7" y="0"/>
                  </a:lnTo>
                  <a:lnTo>
                    <a:pt x="0" y="14"/>
                  </a:lnTo>
                  <a:lnTo>
                    <a:pt x="123" y="79"/>
                  </a:lnTo>
                  <a:lnTo>
                    <a:pt x="131" y="66"/>
                  </a:lnTo>
                  <a:close/>
                </a:path>
              </a:pathLst>
            </a:custGeom>
            <a:grpFill/>
            <a:ln>
              <a:noFill/>
            </a:ln>
            <a:extLst/>
          </p:spPr>
          <p:txBody>
            <a:bodyPr lIns="91464" tIns="45732" rIns="91464" bIns="45732"/>
            <a:lstStyle/>
            <a:p>
              <a:pPr>
                <a:defRPr/>
              </a:pPr>
              <a:endParaRPr lang="en-US" sz="2401"/>
            </a:p>
          </p:txBody>
        </p:sp>
        <p:sp>
          <p:nvSpPr>
            <p:cNvPr id="306" name="Freeform 39">
              <a:extLst>
                <a:ext uri="{FF2B5EF4-FFF2-40B4-BE49-F238E27FC236}"/>
              </a:extLst>
            </p:cNvPr>
            <p:cNvSpPr>
              <a:spLocks/>
            </p:cNvSpPr>
            <p:nvPr/>
          </p:nvSpPr>
          <p:spPr bwMode="auto">
            <a:xfrm>
              <a:off x="701676" y="2540000"/>
              <a:ext cx="212725" cy="107950"/>
            </a:xfrm>
            <a:custGeom>
              <a:avLst/>
              <a:gdLst>
                <a:gd name="T0" fmla="*/ 134 w 134"/>
                <a:gd name="T1" fmla="*/ 56 h 68"/>
                <a:gd name="T2" fmla="*/ 6 w 134"/>
                <a:gd name="T3" fmla="*/ 0 h 68"/>
                <a:gd name="T4" fmla="*/ 0 w 134"/>
                <a:gd name="T5" fmla="*/ 14 h 68"/>
                <a:gd name="T6" fmla="*/ 129 w 134"/>
                <a:gd name="T7" fmla="*/ 68 h 68"/>
                <a:gd name="T8" fmla="*/ 134 w 134"/>
                <a:gd name="T9" fmla="*/ 56 h 68"/>
              </a:gdLst>
              <a:ahLst/>
              <a:cxnLst>
                <a:cxn ang="0">
                  <a:pos x="T0" y="T1"/>
                </a:cxn>
                <a:cxn ang="0">
                  <a:pos x="T2" y="T3"/>
                </a:cxn>
                <a:cxn ang="0">
                  <a:pos x="T4" y="T5"/>
                </a:cxn>
                <a:cxn ang="0">
                  <a:pos x="T6" y="T7"/>
                </a:cxn>
                <a:cxn ang="0">
                  <a:pos x="T8" y="T9"/>
                </a:cxn>
              </a:cxnLst>
              <a:rect l="0" t="0" r="r" b="b"/>
              <a:pathLst>
                <a:path w="134" h="68">
                  <a:moveTo>
                    <a:pt x="134" y="56"/>
                  </a:moveTo>
                  <a:lnTo>
                    <a:pt x="6" y="0"/>
                  </a:lnTo>
                  <a:lnTo>
                    <a:pt x="0" y="14"/>
                  </a:lnTo>
                  <a:lnTo>
                    <a:pt x="129" y="68"/>
                  </a:lnTo>
                  <a:lnTo>
                    <a:pt x="134" y="56"/>
                  </a:lnTo>
                  <a:close/>
                </a:path>
              </a:pathLst>
            </a:custGeom>
            <a:grpFill/>
            <a:ln>
              <a:noFill/>
            </a:ln>
            <a:extLst/>
          </p:spPr>
          <p:txBody>
            <a:bodyPr lIns="91464" tIns="45732" rIns="91464" bIns="45732"/>
            <a:lstStyle/>
            <a:p>
              <a:pPr>
                <a:defRPr/>
              </a:pPr>
              <a:endParaRPr lang="en-US" sz="2401"/>
            </a:p>
          </p:txBody>
        </p:sp>
        <p:sp>
          <p:nvSpPr>
            <p:cNvPr id="307" name="Freeform 40">
              <a:extLst>
                <a:ext uri="{FF2B5EF4-FFF2-40B4-BE49-F238E27FC236}"/>
              </a:extLst>
            </p:cNvPr>
            <p:cNvSpPr>
              <a:spLocks/>
            </p:cNvSpPr>
            <p:nvPr/>
          </p:nvSpPr>
          <p:spPr bwMode="auto">
            <a:xfrm>
              <a:off x="571501" y="2892425"/>
              <a:ext cx="215900" cy="90488"/>
            </a:xfrm>
            <a:custGeom>
              <a:avLst/>
              <a:gdLst>
                <a:gd name="T0" fmla="*/ 136 w 136"/>
                <a:gd name="T1" fmla="*/ 43 h 57"/>
                <a:gd name="T2" fmla="*/ 3 w 136"/>
                <a:gd name="T3" fmla="*/ 0 h 57"/>
                <a:gd name="T4" fmla="*/ 0 w 136"/>
                <a:gd name="T5" fmla="*/ 14 h 57"/>
                <a:gd name="T6" fmla="*/ 132 w 136"/>
                <a:gd name="T7" fmla="*/ 57 h 57"/>
                <a:gd name="T8" fmla="*/ 136 w 136"/>
                <a:gd name="T9" fmla="*/ 43 h 57"/>
              </a:gdLst>
              <a:ahLst/>
              <a:cxnLst>
                <a:cxn ang="0">
                  <a:pos x="T0" y="T1"/>
                </a:cxn>
                <a:cxn ang="0">
                  <a:pos x="T2" y="T3"/>
                </a:cxn>
                <a:cxn ang="0">
                  <a:pos x="T4" y="T5"/>
                </a:cxn>
                <a:cxn ang="0">
                  <a:pos x="T6" y="T7"/>
                </a:cxn>
                <a:cxn ang="0">
                  <a:pos x="T8" y="T9"/>
                </a:cxn>
              </a:cxnLst>
              <a:rect l="0" t="0" r="r" b="b"/>
              <a:pathLst>
                <a:path w="136" h="57">
                  <a:moveTo>
                    <a:pt x="136" y="43"/>
                  </a:moveTo>
                  <a:lnTo>
                    <a:pt x="3" y="0"/>
                  </a:lnTo>
                  <a:lnTo>
                    <a:pt x="0" y="14"/>
                  </a:lnTo>
                  <a:lnTo>
                    <a:pt x="132" y="57"/>
                  </a:lnTo>
                  <a:lnTo>
                    <a:pt x="136" y="43"/>
                  </a:lnTo>
                  <a:close/>
                </a:path>
              </a:pathLst>
            </a:custGeom>
            <a:grpFill/>
            <a:ln>
              <a:noFill/>
            </a:ln>
            <a:extLst/>
          </p:spPr>
          <p:txBody>
            <a:bodyPr lIns="91464" tIns="45732" rIns="91464" bIns="45732"/>
            <a:lstStyle/>
            <a:p>
              <a:pPr>
                <a:defRPr/>
              </a:pPr>
              <a:endParaRPr lang="en-US" sz="2401"/>
            </a:p>
          </p:txBody>
        </p:sp>
        <p:sp>
          <p:nvSpPr>
            <p:cNvPr id="308" name="Freeform 41">
              <a:extLst>
                <a:ext uri="{FF2B5EF4-FFF2-40B4-BE49-F238E27FC236}"/>
              </a:extLst>
            </p:cNvPr>
            <p:cNvSpPr>
              <a:spLocks/>
            </p:cNvSpPr>
            <p:nvPr/>
          </p:nvSpPr>
          <p:spPr bwMode="auto">
            <a:xfrm>
              <a:off x="403226" y="3625850"/>
              <a:ext cx="223838" cy="53975"/>
            </a:xfrm>
            <a:custGeom>
              <a:avLst/>
              <a:gdLst>
                <a:gd name="T0" fmla="*/ 141 w 141"/>
                <a:gd name="T1" fmla="*/ 20 h 34"/>
                <a:gd name="T2" fmla="*/ 3 w 141"/>
                <a:gd name="T3" fmla="*/ 0 h 34"/>
                <a:gd name="T4" fmla="*/ 0 w 141"/>
                <a:gd name="T5" fmla="*/ 16 h 34"/>
                <a:gd name="T6" fmla="*/ 138 w 141"/>
                <a:gd name="T7" fmla="*/ 34 h 34"/>
                <a:gd name="T8" fmla="*/ 141 w 141"/>
                <a:gd name="T9" fmla="*/ 20 h 34"/>
              </a:gdLst>
              <a:ahLst/>
              <a:cxnLst>
                <a:cxn ang="0">
                  <a:pos x="T0" y="T1"/>
                </a:cxn>
                <a:cxn ang="0">
                  <a:pos x="T2" y="T3"/>
                </a:cxn>
                <a:cxn ang="0">
                  <a:pos x="T4" y="T5"/>
                </a:cxn>
                <a:cxn ang="0">
                  <a:pos x="T6" y="T7"/>
                </a:cxn>
                <a:cxn ang="0">
                  <a:pos x="T8" y="T9"/>
                </a:cxn>
              </a:cxnLst>
              <a:rect l="0" t="0" r="r" b="b"/>
              <a:pathLst>
                <a:path w="141" h="34">
                  <a:moveTo>
                    <a:pt x="141" y="20"/>
                  </a:moveTo>
                  <a:lnTo>
                    <a:pt x="3" y="0"/>
                  </a:lnTo>
                  <a:lnTo>
                    <a:pt x="0" y="16"/>
                  </a:lnTo>
                  <a:lnTo>
                    <a:pt x="138" y="34"/>
                  </a:lnTo>
                  <a:lnTo>
                    <a:pt x="141" y="20"/>
                  </a:lnTo>
                  <a:close/>
                </a:path>
              </a:pathLst>
            </a:custGeom>
            <a:grpFill/>
            <a:ln>
              <a:noFill/>
            </a:ln>
            <a:extLst/>
          </p:spPr>
          <p:txBody>
            <a:bodyPr lIns="91464" tIns="45732" rIns="91464" bIns="45732"/>
            <a:lstStyle/>
            <a:p>
              <a:pPr>
                <a:defRPr/>
              </a:pPr>
              <a:endParaRPr lang="en-US" sz="2401"/>
            </a:p>
          </p:txBody>
        </p:sp>
        <p:sp>
          <p:nvSpPr>
            <p:cNvPr id="309" name="Freeform 42">
              <a:extLst>
                <a:ext uri="{FF2B5EF4-FFF2-40B4-BE49-F238E27FC236}"/>
              </a:extLst>
            </p:cNvPr>
            <p:cNvSpPr>
              <a:spLocks/>
            </p:cNvSpPr>
            <p:nvPr/>
          </p:nvSpPr>
          <p:spPr bwMode="auto">
            <a:xfrm>
              <a:off x="371476" y="4003675"/>
              <a:ext cx="222250" cy="31750"/>
            </a:xfrm>
            <a:custGeom>
              <a:avLst/>
              <a:gdLst>
                <a:gd name="T0" fmla="*/ 140 w 140"/>
                <a:gd name="T1" fmla="*/ 6 h 20"/>
                <a:gd name="T2" fmla="*/ 0 w 140"/>
                <a:gd name="T3" fmla="*/ 0 h 20"/>
                <a:gd name="T4" fmla="*/ 0 w 140"/>
                <a:gd name="T5" fmla="*/ 14 h 20"/>
                <a:gd name="T6" fmla="*/ 140 w 140"/>
                <a:gd name="T7" fmla="*/ 20 h 20"/>
                <a:gd name="T8" fmla="*/ 140 w 140"/>
                <a:gd name="T9" fmla="*/ 6 h 20"/>
              </a:gdLst>
              <a:ahLst/>
              <a:cxnLst>
                <a:cxn ang="0">
                  <a:pos x="T0" y="T1"/>
                </a:cxn>
                <a:cxn ang="0">
                  <a:pos x="T2" y="T3"/>
                </a:cxn>
                <a:cxn ang="0">
                  <a:pos x="T4" y="T5"/>
                </a:cxn>
                <a:cxn ang="0">
                  <a:pos x="T6" y="T7"/>
                </a:cxn>
                <a:cxn ang="0">
                  <a:pos x="T8" y="T9"/>
                </a:cxn>
              </a:cxnLst>
              <a:rect l="0" t="0" r="r" b="b"/>
              <a:pathLst>
                <a:path w="140" h="20">
                  <a:moveTo>
                    <a:pt x="140" y="6"/>
                  </a:moveTo>
                  <a:lnTo>
                    <a:pt x="0" y="0"/>
                  </a:lnTo>
                  <a:lnTo>
                    <a:pt x="0" y="14"/>
                  </a:lnTo>
                  <a:lnTo>
                    <a:pt x="140" y="20"/>
                  </a:lnTo>
                  <a:lnTo>
                    <a:pt x="140" y="6"/>
                  </a:lnTo>
                  <a:close/>
                </a:path>
              </a:pathLst>
            </a:custGeom>
            <a:grpFill/>
            <a:ln>
              <a:noFill/>
            </a:ln>
            <a:extLst/>
          </p:spPr>
          <p:txBody>
            <a:bodyPr lIns="91464" tIns="45732" rIns="91464" bIns="45732"/>
            <a:lstStyle/>
            <a:p>
              <a:pPr>
                <a:defRPr/>
              </a:pPr>
              <a:endParaRPr lang="en-US" sz="2401"/>
            </a:p>
          </p:txBody>
        </p:sp>
        <p:sp>
          <p:nvSpPr>
            <p:cNvPr id="310" name="Freeform 43">
              <a:extLst>
                <a:ext uri="{FF2B5EF4-FFF2-40B4-BE49-F238E27FC236}"/>
              </a:extLst>
            </p:cNvPr>
            <p:cNvSpPr>
              <a:spLocks/>
            </p:cNvSpPr>
            <p:nvPr/>
          </p:nvSpPr>
          <p:spPr bwMode="auto">
            <a:xfrm>
              <a:off x="371476" y="4370388"/>
              <a:ext cx="222250" cy="31750"/>
            </a:xfrm>
            <a:custGeom>
              <a:avLst/>
              <a:gdLst>
                <a:gd name="T0" fmla="*/ 140 w 140"/>
                <a:gd name="T1" fmla="*/ 0 h 20"/>
                <a:gd name="T2" fmla="*/ 0 w 140"/>
                <a:gd name="T3" fmla="*/ 6 h 20"/>
                <a:gd name="T4" fmla="*/ 0 w 140"/>
                <a:gd name="T5" fmla="*/ 20 h 20"/>
                <a:gd name="T6" fmla="*/ 140 w 140"/>
                <a:gd name="T7" fmla="*/ 14 h 20"/>
                <a:gd name="T8" fmla="*/ 140 w 140"/>
                <a:gd name="T9" fmla="*/ 0 h 20"/>
              </a:gdLst>
              <a:ahLst/>
              <a:cxnLst>
                <a:cxn ang="0">
                  <a:pos x="T0" y="T1"/>
                </a:cxn>
                <a:cxn ang="0">
                  <a:pos x="T2" y="T3"/>
                </a:cxn>
                <a:cxn ang="0">
                  <a:pos x="T4" y="T5"/>
                </a:cxn>
                <a:cxn ang="0">
                  <a:pos x="T6" y="T7"/>
                </a:cxn>
                <a:cxn ang="0">
                  <a:pos x="T8" y="T9"/>
                </a:cxn>
              </a:cxnLst>
              <a:rect l="0" t="0" r="r" b="b"/>
              <a:pathLst>
                <a:path w="140" h="20">
                  <a:moveTo>
                    <a:pt x="140" y="0"/>
                  </a:moveTo>
                  <a:lnTo>
                    <a:pt x="0" y="6"/>
                  </a:lnTo>
                  <a:lnTo>
                    <a:pt x="0" y="20"/>
                  </a:lnTo>
                  <a:lnTo>
                    <a:pt x="140" y="14"/>
                  </a:lnTo>
                  <a:lnTo>
                    <a:pt x="140" y="0"/>
                  </a:lnTo>
                  <a:close/>
                </a:path>
              </a:pathLst>
            </a:custGeom>
            <a:grpFill/>
            <a:ln>
              <a:noFill/>
            </a:ln>
            <a:extLst/>
          </p:spPr>
          <p:txBody>
            <a:bodyPr lIns="91464" tIns="45732" rIns="91464" bIns="45732"/>
            <a:lstStyle/>
            <a:p>
              <a:pPr>
                <a:defRPr/>
              </a:pPr>
              <a:endParaRPr lang="en-US" sz="2401"/>
            </a:p>
          </p:txBody>
        </p:sp>
        <p:sp>
          <p:nvSpPr>
            <p:cNvPr id="311" name="Freeform 44">
              <a:extLst>
                <a:ext uri="{FF2B5EF4-FFF2-40B4-BE49-F238E27FC236}"/>
              </a:extLst>
            </p:cNvPr>
            <p:cNvSpPr>
              <a:spLocks/>
            </p:cNvSpPr>
            <p:nvPr/>
          </p:nvSpPr>
          <p:spPr bwMode="auto">
            <a:xfrm>
              <a:off x="403226" y="4727575"/>
              <a:ext cx="223838" cy="50800"/>
            </a:xfrm>
            <a:custGeom>
              <a:avLst/>
              <a:gdLst>
                <a:gd name="T0" fmla="*/ 138 w 141"/>
                <a:gd name="T1" fmla="*/ 0 h 32"/>
                <a:gd name="T2" fmla="*/ 0 w 141"/>
                <a:gd name="T3" fmla="*/ 18 h 32"/>
                <a:gd name="T4" fmla="*/ 2 w 141"/>
                <a:gd name="T5" fmla="*/ 32 h 32"/>
                <a:gd name="T6" fmla="*/ 141 w 141"/>
                <a:gd name="T7" fmla="*/ 14 h 32"/>
                <a:gd name="T8" fmla="*/ 138 w 141"/>
                <a:gd name="T9" fmla="*/ 0 h 32"/>
              </a:gdLst>
              <a:ahLst/>
              <a:cxnLst>
                <a:cxn ang="0">
                  <a:pos x="T0" y="T1"/>
                </a:cxn>
                <a:cxn ang="0">
                  <a:pos x="T2" y="T3"/>
                </a:cxn>
                <a:cxn ang="0">
                  <a:pos x="T4" y="T5"/>
                </a:cxn>
                <a:cxn ang="0">
                  <a:pos x="T6" y="T7"/>
                </a:cxn>
                <a:cxn ang="0">
                  <a:pos x="T8" y="T9"/>
                </a:cxn>
              </a:cxnLst>
              <a:rect l="0" t="0" r="r" b="b"/>
              <a:pathLst>
                <a:path w="141" h="32">
                  <a:moveTo>
                    <a:pt x="138" y="0"/>
                  </a:moveTo>
                  <a:lnTo>
                    <a:pt x="0" y="18"/>
                  </a:lnTo>
                  <a:lnTo>
                    <a:pt x="2" y="32"/>
                  </a:lnTo>
                  <a:lnTo>
                    <a:pt x="141" y="14"/>
                  </a:lnTo>
                  <a:lnTo>
                    <a:pt x="138" y="0"/>
                  </a:lnTo>
                  <a:close/>
                </a:path>
              </a:pathLst>
            </a:custGeom>
            <a:grpFill/>
            <a:ln>
              <a:noFill/>
            </a:ln>
            <a:extLst/>
          </p:spPr>
          <p:txBody>
            <a:bodyPr lIns="91464" tIns="45732" rIns="91464" bIns="45732"/>
            <a:lstStyle/>
            <a:p>
              <a:pPr>
                <a:defRPr/>
              </a:pPr>
              <a:endParaRPr lang="en-US" sz="2401"/>
            </a:p>
          </p:txBody>
        </p:sp>
        <p:sp>
          <p:nvSpPr>
            <p:cNvPr id="312" name="Freeform 45">
              <a:extLst>
                <a:ext uri="{FF2B5EF4-FFF2-40B4-BE49-F238E27FC236}"/>
              </a:extLst>
            </p:cNvPr>
            <p:cNvSpPr>
              <a:spLocks/>
            </p:cNvSpPr>
            <p:nvPr/>
          </p:nvSpPr>
          <p:spPr bwMode="auto">
            <a:xfrm>
              <a:off x="469901" y="5076825"/>
              <a:ext cx="222250" cy="71438"/>
            </a:xfrm>
            <a:custGeom>
              <a:avLst/>
              <a:gdLst>
                <a:gd name="T0" fmla="*/ 137 w 140"/>
                <a:gd name="T1" fmla="*/ 0 h 45"/>
                <a:gd name="T2" fmla="*/ 0 w 140"/>
                <a:gd name="T3" fmla="*/ 31 h 45"/>
                <a:gd name="T4" fmla="*/ 3 w 140"/>
                <a:gd name="T5" fmla="*/ 45 h 45"/>
                <a:gd name="T6" fmla="*/ 140 w 140"/>
                <a:gd name="T7" fmla="*/ 14 h 45"/>
                <a:gd name="T8" fmla="*/ 137 w 140"/>
                <a:gd name="T9" fmla="*/ 0 h 45"/>
              </a:gdLst>
              <a:ahLst/>
              <a:cxnLst>
                <a:cxn ang="0">
                  <a:pos x="T0" y="T1"/>
                </a:cxn>
                <a:cxn ang="0">
                  <a:pos x="T2" y="T3"/>
                </a:cxn>
                <a:cxn ang="0">
                  <a:pos x="T4" y="T5"/>
                </a:cxn>
                <a:cxn ang="0">
                  <a:pos x="T6" y="T7"/>
                </a:cxn>
                <a:cxn ang="0">
                  <a:pos x="T8" y="T9"/>
                </a:cxn>
              </a:cxnLst>
              <a:rect l="0" t="0" r="r" b="b"/>
              <a:pathLst>
                <a:path w="140" h="45">
                  <a:moveTo>
                    <a:pt x="137" y="0"/>
                  </a:moveTo>
                  <a:lnTo>
                    <a:pt x="0" y="31"/>
                  </a:lnTo>
                  <a:lnTo>
                    <a:pt x="3" y="45"/>
                  </a:lnTo>
                  <a:lnTo>
                    <a:pt x="140" y="14"/>
                  </a:lnTo>
                  <a:lnTo>
                    <a:pt x="137" y="0"/>
                  </a:lnTo>
                  <a:close/>
                </a:path>
              </a:pathLst>
            </a:custGeom>
            <a:grpFill/>
            <a:ln>
              <a:noFill/>
            </a:ln>
            <a:extLst/>
          </p:spPr>
          <p:txBody>
            <a:bodyPr lIns="91464" tIns="45732" rIns="91464" bIns="45732"/>
            <a:lstStyle/>
            <a:p>
              <a:pPr>
                <a:defRPr/>
              </a:pPr>
              <a:endParaRPr lang="en-US" sz="2401"/>
            </a:p>
          </p:txBody>
        </p:sp>
        <p:sp>
          <p:nvSpPr>
            <p:cNvPr id="313" name="Freeform 46">
              <a:extLst>
                <a:ext uri="{FF2B5EF4-FFF2-40B4-BE49-F238E27FC236}"/>
              </a:extLst>
            </p:cNvPr>
            <p:cNvSpPr>
              <a:spLocks/>
            </p:cNvSpPr>
            <p:nvPr/>
          </p:nvSpPr>
          <p:spPr bwMode="auto">
            <a:xfrm>
              <a:off x="571501" y="5421313"/>
              <a:ext cx="215900" cy="92075"/>
            </a:xfrm>
            <a:custGeom>
              <a:avLst/>
              <a:gdLst>
                <a:gd name="T0" fmla="*/ 132 w 136"/>
                <a:gd name="T1" fmla="*/ 0 h 58"/>
                <a:gd name="T2" fmla="*/ 0 w 136"/>
                <a:gd name="T3" fmla="*/ 44 h 58"/>
                <a:gd name="T4" fmla="*/ 3 w 136"/>
                <a:gd name="T5" fmla="*/ 58 h 58"/>
                <a:gd name="T6" fmla="*/ 136 w 136"/>
                <a:gd name="T7" fmla="*/ 14 h 58"/>
                <a:gd name="T8" fmla="*/ 132 w 136"/>
                <a:gd name="T9" fmla="*/ 0 h 58"/>
              </a:gdLst>
              <a:ahLst/>
              <a:cxnLst>
                <a:cxn ang="0">
                  <a:pos x="T0" y="T1"/>
                </a:cxn>
                <a:cxn ang="0">
                  <a:pos x="T2" y="T3"/>
                </a:cxn>
                <a:cxn ang="0">
                  <a:pos x="T4" y="T5"/>
                </a:cxn>
                <a:cxn ang="0">
                  <a:pos x="T6" y="T7"/>
                </a:cxn>
                <a:cxn ang="0">
                  <a:pos x="T8" y="T9"/>
                </a:cxn>
              </a:cxnLst>
              <a:rect l="0" t="0" r="r" b="b"/>
              <a:pathLst>
                <a:path w="136" h="58">
                  <a:moveTo>
                    <a:pt x="132" y="0"/>
                  </a:moveTo>
                  <a:lnTo>
                    <a:pt x="0" y="44"/>
                  </a:lnTo>
                  <a:lnTo>
                    <a:pt x="3" y="58"/>
                  </a:lnTo>
                  <a:lnTo>
                    <a:pt x="136" y="14"/>
                  </a:lnTo>
                  <a:lnTo>
                    <a:pt x="132" y="0"/>
                  </a:lnTo>
                  <a:close/>
                </a:path>
              </a:pathLst>
            </a:custGeom>
            <a:grpFill/>
            <a:ln>
              <a:noFill/>
            </a:ln>
            <a:extLst/>
          </p:spPr>
          <p:txBody>
            <a:bodyPr lIns="91464" tIns="45732" rIns="91464" bIns="45732"/>
            <a:lstStyle/>
            <a:p>
              <a:pPr>
                <a:defRPr/>
              </a:pPr>
              <a:endParaRPr lang="en-US" sz="2401"/>
            </a:p>
          </p:txBody>
        </p:sp>
        <p:sp>
          <p:nvSpPr>
            <p:cNvPr id="314" name="Freeform 47">
              <a:extLst>
                <a:ext uri="{FF2B5EF4-FFF2-40B4-BE49-F238E27FC236}"/>
              </a:extLst>
            </p:cNvPr>
            <p:cNvSpPr>
              <a:spLocks/>
            </p:cNvSpPr>
            <p:nvPr/>
          </p:nvSpPr>
          <p:spPr bwMode="auto">
            <a:xfrm>
              <a:off x="701676" y="5756275"/>
              <a:ext cx="212725" cy="109538"/>
            </a:xfrm>
            <a:custGeom>
              <a:avLst/>
              <a:gdLst>
                <a:gd name="T0" fmla="*/ 129 w 134"/>
                <a:gd name="T1" fmla="*/ 0 h 69"/>
                <a:gd name="T2" fmla="*/ 0 w 134"/>
                <a:gd name="T3" fmla="*/ 56 h 69"/>
                <a:gd name="T4" fmla="*/ 6 w 134"/>
                <a:gd name="T5" fmla="*/ 69 h 69"/>
                <a:gd name="T6" fmla="*/ 134 w 134"/>
                <a:gd name="T7" fmla="*/ 14 h 69"/>
                <a:gd name="T8" fmla="*/ 129 w 134"/>
                <a:gd name="T9" fmla="*/ 0 h 69"/>
              </a:gdLst>
              <a:ahLst/>
              <a:cxnLst>
                <a:cxn ang="0">
                  <a:pos x="T0" y="T1"/>
                </a:cxn>
                <a:cxn ang="0">
                  <a:pos x="T2" y="T3"/>
                </a:cxn>
                <a:cxn ang="0">
                  <a:pos x="T4" y="T5"/>
                </a:cxn>
                <a:cxn ang="0">
                  <a:pos x="T6" y="T7"/>
                </a:cxn>
                <a:cxn ang="0">
                  <a:pos x="T8" y="T9"/>
                </a:cxn>
              </a:cxnLst>
              <a:rect l="0" t="0" r="r" b="b"/>
              <a:pathLst>
                <a:path w="134" h="69">
                  <a:moveTo>
                    <a:pt x="129" y="0"/>
                  </a:moveTo>
                  <a:lnTo>
                    <a:pt x="0" y="56"/>
                  </a:lnTo>
                  <a:lnTo>
                    <a:pt x="6" y="69"/>
                  </a:lnTo>
                  <a:lnTo>
                    <a:pt x="134" y="14"/>
                  </a:lnTo>
                  <a:lnTo>
                    <a:pt x="129" y="0"/>
                  </a:lnTo>
                  <a:close/>
                </a:path>
              </a:pathLst>
            </a:custGeom>
            <a:grpFill/>
            <a:ln>
              <a:noFill/>
            </a:ln>
            <a:extLst/>
          </p:spPr>
          <p:txBody>
            <a:bodyPr lIns="91464" tIns="45732" rIns="91464" bIns="45732"/>
            <a:lstStyle/>
            <a:p>
              <a:pPr>
                <a:defRPr/>
              </a:pPr>
              <a:endParaRPr lang="en-US" sz="2401"/>
            </a:p>
          </p:txBody>
        </p:sp>
        <p:sp>
          <p:nvSpPr>
            <p:cNvPr id="315" name="Freeform 48">
              <a:extLst>
                <a:ext uri="{FF2B5EF4-FFF2-40B4-BE49-F238E27FC236}"/>
              </a:extLst>
            </p:cNvPr>
            <p:cNvSpPr>
              <a:spLocks/>
            </p:cNvSpPr>
            <p:nvPr/>
          </p:nvSpPr>
          <p:spPr bwMode="auto">
            <a:xfrm>
              <a:off x="863601" y="6080125"/>
              <a:ext cx="207963" cy="125413"/>
            </a:xfrm>
            <a:custGeom>
              <a:avLst/>
              <a:gdLst>
                <a:gd name="T0" fmla="*/ 123 w 131"/>
                <a:gd name="T1" fmla="*/ 0 h 79"/>
                <a:gd name="T2" fmla="*/ 0 w 131"/>
                <a:gd name="T3" fmla="*/ 66 h 79"/>
                <a:gd name="T4" fmla="*/ 7 w 131"/>
                <a:gd name="T5" fmla="*/ 79 h 79"/>
                <a:gd name="T6" fmla="*/ 131 w 131"/>
                <a:gd name="T7" fmla="*/ 12 h 79"/>
                <a:gd name="T8" fmla="*/ 123 w 131"/>
                <a:gd name="T9" fmla="*/ 0 h 79"/>
              </a:gdLst>
              <a:ahLst/>
              <a:cxnLst>
                <a:cxn ang="0">
                  <a:pos x="T0" y="T1"/>
                </a:cxn>
                <a:cxn ang="0">
                  <a:pos x="T2" y="T3"/>
                </a:cxn>
                <a:cxn ang="0">
                  <a:pos x="T4" y="T5"/>
                </a:cxn>
                <a:cxn ang="0">
                  <a:pos x="T6" y="T7"/>
                </a:cxn>
                <a:cxn ang="0">
                  <a:pos x="T8" y="T9"/>
                </a:cxn>
              </a:cxnLst>
              <a:rect l="0" t="0" r="r" b="b"/>
              <a:pathLst>
                <a:path w="131" h="79">
                  <a:moveTo>
                    <a:pt x="123" y="0"/>
                  </a:moveTo>
                  <a:lnTo>
                    <a:pt x="0" y="66"/>
                  </a:lnTo>
                  <a:lnTo>
                    <a:pt x="7" y="79"/>
                  </a:lnTo>
                  <a:lnTo>
                    <a:pt x="131" y="12"/>
                  </a:lnTo>
                  <a:lnTo>
                    <a:pt x="123" y="0"/>
                  </a:lnTo>
                  <a:close/>
                </a:path>
              </a:pathLst>
            </a:custGeom>
            <a:grpFill/>
            <a:ln>
              <a:noFill/>
            </a:ln>
            <a:extLst/>
          </p:spPr>
          <p:txBody>
            <a:bodyPr lIns="91464" tIns="45732" rIns="91464" bIns="45732"/>
            <a:lstStyle/>
            <a:p>
              <a:pPr>
                <a:defRPr/>
              </a:pPr>
              <a:endParaRPr lang="en-US" sz="2401"/>
            </a:p>
          </p:txBody>
        </p:sp>
        <p:sp>
          <p:nvSpPr>
            <p:cNvPr id="316" name="Freeform 49">
              <a:extLst>
                <a:ext uri="{FF2B5EF4-FFF2-40B4-BE49-F238E27FC236}"/>
              </a:extLst>
            </p:cNvPr>
            <p:cNvSpPr>
              <a:spLocks/>
            </p:cNvSpPr>
            <p:nvPr/>
          </p:nvSpPr>
          <p:spPr bwMode="auto">
            <a:xfrm>
              <a:off x="1057276" y="6388100"/>
              <a:ext cx="196850" cy="139700"/>
            </a:xfrm>
            <a:custGeom>
              <a:avLst/>
              <a:gdLst>
                <a:gd name="T0" fmla="*/ 116 w 124"/>
                <a:gd name="T1" fmla="*/ 0 h 88"/>
                <a:gd name="T2" fmla="*/ 0 w 124"/>
                <a:gd name="T3" fmla="*/ 76 h 88"/>
                <a:gd name="T4" fmla="*/ 7 w 124"/>
                <a:gd name="T5" fmla="*/ 88 h 88"/>
                <a:gd name="T6" fmla="*/ 124 w 124"/>
                <a:gd name="T7" fmla="*/ 12 h 88"/>
                <a:gd name="T8" fmla="*/ 116 w 124"/>
                <a:gd name="T9" fmla="*/ 0 h 88"/>
              </a:gdLst>
              <a:ahLst/>
              <a:cxnLst>
                <a:cxn ang="0">
                  <a:pos x="T0" y="T1"/>
                </a:cxn>
                <a:cxn ang="0">
                  <a:pos x="T2" y="T3"/>
                </a:cxn>
                <a:cxn ang="0">
                  <a:pos x="T4" y="T5"/>
                </a:cxn>
                <a:cxn ang="0">
                  <a:pos x="T6" y="T7"/>
                </a:cxn>
                <a:cxn ang="0">
                  <a:pos x="T8" y="T9"/>
                </a:cxn>
              </a:cxnLst>
              <a:rect l="0" t="0" r="r" b="b"/>
              <a:pathLst>
                <a:path w="124" h="88">
                  <a:moveTo>
                    <a:pt x="116" y="0"/>
                  </a:moveTo>
                  <a:lnTo>
                    <a:pt x="0" y="76"/>
                  </a:lnTo>
                  <a:lnTo>
                    <a:pt x="7" y="88"/>
                  </a:lnTo>
                  <a:lnTo>
                    <a:pt x="124" y="12"/>
                  </a:lnTo>
                  <a:lnTo>
                    <a:pt x="116" y="0"/>
                  </a:lnTo>
                  <a:close/>
                </a:path>
              </a:pathLst>
            </a:custGeom>
            <a:grpFill/>
            <a:ln>
              <a:noFill/>
            </a:ln>
            <a:extLst/>
          </p:spPr>
          <p:txBody>
            <a:bodyPr lIns="91464" tIns="45732" rIns="91464" bIns="45732"/>
            <a:lstStyle/>
            <a:p>
              <a:pPr>
                <a:defRPr/>
              </a:pPr>
              <a:endParaRPr lang="en-US" sz="2401"/>
            </a:p>
          </p:txBody>
        </p:sp>
        <p:sp>
          <p:nvSpPr>
            <p:cNvPr id="317" name="Freeform 50">
              <a:extLst>
                <a:ext uri="{FF2B5EF4-FFF2-40B4-BE49-F238E27FC236}"/>
              </a:extLst>
            </p:cNvPr>
            <p:cNvSpPr>
              <a:spLocks/>
            </p:cNvSpPr>
            <p:nvPr/>
          </p:nvSpPr>
          <p:spPr bwMode="auto">
            <a:xfrm>
              <a:off x="7045326" y="909638"/>
              <a:ext cx="157163" cy="187325"/>
            </a:xfrm>
            <a:custGeom>
              <a:avLst/>
              <a:gdLst>
                <a:gd name="T0" fmla="*/ 12 w 99"/>
                <a:gd name="T1" fmla="*/ 118 h 118"/>
                <a:gd name="T2" fmla="*/ 99 w 99"/>
                <a:gd name="T3" fmla="*/ 9 h 118"/>
                <a:gd name="T4" fmla="*/ 87 w 99"/>
                <a:gd name="T5" fmla="*/ 0 h 118"/>
                <a:gd name="T6" fmla="*/ 0 w 99"/>
                <a:gd name="T7" fmla="*/ 108 h 118"/>
                <a:gd name="T8" fmla="*/ 12 w 99"/>
                <a:gd name="T9" fmla="*/ 118 h 118"/>
              </a:gdLst>
              <a:ahLst/>
              <a:cxnLst>
                <a:cxn ang="0">
                  <a:pos x="T0" y="T1"/>
                </a:cxn>
                <a:cxn ang="0">
                  <a:pos x="T2" y="T3"/>
                </a:cxn>
                <a:cxn ang="0">
                  <a:pos x="T4" y="T5"/>
                </a:cxn>
                <a:cxn ang="0">
                  <a:pos x="T6" y="T7"/>
                </a:cxn>
                <a:cxn ang="0">
                  <a:pos x="T8" y="T9"/>
                </a:cxn>
              </a:cxnLst>
              <a:rect l="0" t="0" r="r" b="b"/>
              <a:pathLst>
                <a:path w="99" h="118">
                  <a:moveTo>
                    <a:pt x="12" y="118"/>
                  </a:moveTo>
                  <a:lnTo>
                    <a:pt x="99" y="9"/>
                  </a:lnTo>
                  <a:lnTo>
                    <a:pt x="87" y="0"/>
                  </a:lnTo>
                  <a:lnTo>
                    <a:pt x="0" y="108"/>
                  </a:lnTo>
                  <a:lnTo>
                    <a:pt x="12" y="118"/>
                  </a:lnTo>
                  <a:close/>
                </a:path>
              </a:pathLst>
            </a:custGeom>
            <a:grpFill/>
            <a:ln>
              <a:noFill/>
            </a:ln>
            <a:extLst/>
          </p:spPr>
          <p:txBody>
            <a:bodyPr lIns="91464" tIns="45732" rIns="91464" bIns="45732"/>
            <a:lstStyle/>
            <a:p>
              <a:pPr>
                <a:defRPr/>
              </a:pPr>
              <a:endParaRPr lang="en-US" sz="2401"/>
            </a:p>
          </p:txBody>
        </p:sp>
        <p:sp>
          <p:nvSpPr>
            <p:cNvPr id="318" name="Freeform 51">
              <a:extLst>
                <a:ext uri="{FF2B5EF4-FFF2-40B4-BE49-F238E27FC236}"/>
              </a:extLst>
            </p:cNvPr>
            <p:cNvSpPr>
              <a:spLocks/>
            </p:cNvSpPr>
            <p:nvPr/>
          </p:nvSpPr>
          <p:spPr bwMode="auto">
            <a:xfrm>
              <a:off x="8555038" y="4189413"/>
              <a:ext cx="222250" cy="25400"/>
            </a:xfrm>
            <a:custGeom>
              <a:avLst/>
              <a:gdLst>
                <a:gd name="T0" fmla="*/ 0 w 140"/>
                <a:gd name="T1" fmla="*/ 0 h 16"/>
                <a:gd name="T2" fmla="*/ 0 w 140"/>
                <a:gd name="T3" fmla="*/ 16 h 16"/>
                <a:gd name="T4" fmla="*/ 140 w 140"/>
                <a:gd name="T5" fmla="*/ 16 h 16"/>
                <a:gd name="T6" fmla="*/ 140 w 140"/>
                <a:gd name="T7" fmla="*/ 2 h 16"/>
                <a:gd name="T8" fmla="*/ 0 w 140"/>
                <a:gd name="T9" fmla="*/ 0 h 16"/>
              </a:gdLst>
              <a:ahLst/>
              <a:cxnLst>
                <a:cxn ang="0">
                  <a:pos x="T0" y="T1"/>
                </a:cxn>
                <a:cxn ang="0">
                  <a:pos x="T2" y="T3"/>
                </a:cxn>
                <a:cxn ang="0">
                  <a:pos x="T4" y="T5"/>
                </a:cxn>
                <a:cxn ang="0">
                  <a:pos x="T6" y="T7"/>
                </a:cxn>
                <a:cxn ang="0">
                  <a:pos x="T8" y="T9"/>
                </a:cxn>
              </a:cxnLst>
              <a:rect l="0" t="0" r="r" b="b"/>
              <a:pathLst>
                <a:path w="140" h="16">
                  <a:moveTo>
                    <a:pt x="0" y="0"/>
                  </a:moveTo>
                  <a:lnTo>
                    <a:pt x="0" y="16"/>
                  </a:lnTo>
                  <a:lnTo>
                    <a:pt x="140" y="16"/>
                  </a:lnTo>
                  <a:lnTo>
                    <a:pt x="140" y="2"/>
                  </a:lnTo>
                  <a:lnTo>
                    <a:pt x="0" y="0"/>
                  </a:lnTo>
                  <a:close/>
                </a:path>
              </a:pathLst>
            </a:custGeom>
            <a:grpFill/>
            <a:ln>
              <a:noFill/>
            </a:ln>
            <a:extLst/>
          </p:spPr>
          <p:txBody>
            <a:bodyPr lIns="91464" tIns="45732" rIns="91464" bIns="45732"/>
            <a:lstStyle/>
            <a:p>
              <a:pPr>
                <a:defRPr/>
              </a:pPr>
              <a:endParaRPr lang="en-US" sz="2401"/>
            </a:p>
          </p:txBody>
        </p:sp>
        <p:sp>
          <p:nvSpPr>
            <p:cNvPr id="319" name="Freeform 52">
              <a:extLst>
                <a:ext uri="{FF2B5EF4-FFF2-40B4-BE49-F238E27FC236}"/>
              </a:extLst>
            </p:cNvPr>
            <p:cNvSpPr>
              <a:spLocks/>
            </p:cNvSpPr>
            <p:nvPr/>
          </p:nvSpPr>
          <p:spPr bwMode="auto">
            <a:xfrm>
              <a:off x="3625851" y="101600"/>
              <a:ext cx="71438" cy="220663"/>
            </a:xfrm>
            <a:custGeom>
              <a:avLst/>
              <a:gdLst>
                <a:gd name="T0" fmla="*/ 45 w 45"/>
                <a:gd name="T1" fmla="*/ 136 h 139"/>
                <a:gd name="T2" fmla="*/ 14 w 45"/>
                <a:gd name="T3" fmla="*/ 0 h 139"/>
                <a:gd name="T4" fmla="*/ 0 w 45"/>
                <a:gd name="T5" fmla="*/ 3 h 139"/>
                <a:gd name="T6" fmla="*/ 31 w 45"/>
                <a:gd name="T7" fmla="*/ 139 h 139"/>
                <a:gd name="T8" fmla="*/ 45 w 45"/>
                <a:gd name="T9" fmla="*/ 136 h 139"/>
              </a:gdLst>
              <a:ahLst/>
              <a:cxnLst>
                <a:cxn ang="0">
                  <a:pos x="T0" y="T1"/>
                </a:cxn>
                <a:cxn ang="0">
                  <a:pos x="T2" y="T3"/>
                </a:cxn>
                <a:cxn ang="0">
                  <a:pos x="T4" y="T5"/>
                </a:cxn>
                <a:cxn ang="0">
                  <a:pos x="T6" y="T7"/>
                </a:cxn>
                <a:cxn ang="0">
                  <a:pos x="T8" y="T9"/>
                </a:cxn>
              </a:cxnLst>
              <a:rect l="0" t="0" r="r" b="b"/>
              <a:pathLst>
                <a:path w="45" h="139">
                  <a:moveTo>
                    <a:pt x="45" y="136"/>
                  </a:moveTo>
                  <a:lnTo>
                    <a:pt x="14" y="0"/>
                  </a:lnTo>
                  <a:lnTo>
                    <a:pt x="0" y="3"/>
                  </a:lnTo>
                  <a:lnTo>
                    <a:pt x="31" y="139"/>
                  </a:lnTo>
                  <a:lnTo>
                    <a:pt x="45" y="136"/>
                  </a:lnTo>
                  <a:close/>
                </a:path>
              </a:pathLst>
            </a:custGeom>
            <a:grpFill/>
            <a:ln>
              <a:noFill/>
            </a:ln>
            <a:extLst/>
          </p:spPr>
          <p:txBody>
            <a:bodyPr lIns="91464" tIns="45732" rIns="91464" bIns="45732"/>
            <a:lstStyle/>
            <a:p>
              <a:pPr>
                <a:defRPr/>
              </a:pPr>
              <a:endParaRPr lang="en-US" sz="2401"/>
            </a:p>
          </p:txBody>
        </p:sp>
        <p:sp>
          <p:nvSpPr>
            <p:cNvPr id="320" name="Freeform 53">
              <a:extLst>
                <a:ext uri="{FF2B5EF4-FFF2-40B4-BE49-F238E27FC236}"/>
              </a:extLst>
            </p:cNvPr>
            <p:cNvSpPr>
              <a:spLocks/>
            </p:cNvSpPr>
            <p:nvPr/>
          </p:nvSpPr>
          <p:spPr bwMode="auto">
            <a:xfrm>
              <a:off x="777876" y="2370138"/>
              <a:ext cx="209550" cy="115888"/>
            </a:xfrm>
            <a:custGeom>
              <a:avLst/>
              <a:gdLst>
                <a:gd name="T0" fmla="*/ 132 w 132"/>
                <a:gd name="T1" fmla="*/ 60 h 73"/>
                <a:gd name="T2" fmla="*/ 6 w 132"/>
                <a:gd name="T3" fmla="*/ 0 h 73"/>
                <a:gd name="T4" fmla="*/ 0 w 132"/>
                <a:gd name="T5" fmla="*/ 12 h 73"/>
                <a:gd name="T6" fmla="*/ 126 w 132"/>
                <a:gd name="T7" fmla="*/ 73 h 73"/>
                <a:gd name="T8" fmla="*/ 132 w 132"/>
                <a:gd name="T9" fmla="*/ 60 h 73"/>
              </a:gdLst>
              <a:ahLst/>
              <a:cxnLst>
                <a:cxn ang="0">
                  <a:pos x="T0" y="T1"/>
                </a:cxn>
                <a:cxn ang="0">
                  <a:pos x="T2" y="T3"/>
                </a:cxn>
                <a:cxn ang="0">
                  <a:pos x="T4" y="T5"/>
                </a:cxn>
                <a:cxn ang="0">
                  <a:pos x="T6" y="T7"/>
                </a:cxn>
                <a:cxn ang="0">
                  <a:pos x="T8" y="T9"/>
                </a:cxn>
              </a:cxnLst>
              <a:rect l="0" t="0" r="r" b="b"/>
              <a:pathLst>
                <a:path w="132" h="73">
                  <a:moveTo>
                    <a:pt x="132" y="60"/>
                  </a:moveTo>
                  <a:lnTo>
                    <a:pt x="6" y="0"/>
                  </a:lnTo>
                  <a:lnTo>
                    <a:pt x="0" y="12"/>
                  </a:lnTo>
                  <a:lnTo>
                    <a:pt x="126" y="73"/>
                  </a:lnTo>
                  <a:lnTo>
                    <a:pt x="132" y="60"/>
                  </a:lnTo>
                  <a:close/>
                </a:path>
              </a:pathLst>
            </a:custGeom>
            <a:grpFill/>
            <a:ln>
              <a:noFill/>
            </a:ln>
            <a:extLst/>
          </p:spPr>
          <p:txBody>
            <a:bodyPr lIns="91464" tIns="45732" rIns="91464" bIns="45732"/>
            <a:lstStyle/>
            <a:p>
              <a:pPr>
                <a:defRPr/>
              </a:pPr>
              <a:endParaRPr lang="en-US" sz="2401"/>
            </a:p>
          </p:txBody>
        </p:sp>
        <p:sp>
          <p:nvSpPr>
            <p:cNvPr id="321" name="Freeform 54">
              <a:extLst>
                <a:ext uri="{FF2B5EF4-FFF2-40B4-BE49-F238E27FC236}"/>
              </a:extLst>
            </p:cNvPr>
            <p:cNvSpPr>
              <a:spLocks/>
            </p:cNvSpPr>
            <p:nvPr/>
          </p:nvSpPr>
          <p:spPr bwMode="auto">
            <a:xfrm>
              <a:off x="777876" y="5919788"/>
              <a:ext cx="209550" cy="117475"/>
            </a:xfrm>
            <a:custGeom>
              <a:avLst/>
              <a:gdLst>
                <a:gd name="T0" fmla="*/ 126 w 132"/>
                <a:gd name="T1" fmla="*/ 0 h 74"/>
                <a:gd name="T2" fmla="*/ 0 w 132"/>
                <a:gd name="T3" fmla="*/ 60 h 74"/>
                <a:gd name="T4" fmla="*/ 6 w 132"/>
                <a:gd name="T5" fmla="*/ 74 h 74"/>
                <a:gd name="T6" fmla="*/ 132 w 132"/>
                <a:gd name="T7" fmla="*/ 14 h 74"/>
                <a:gd name="T8" fmla="*/ 126 w 132"/>
                <a:gd name="T9" fmla="*/ 0 h 74"/>
              </a:gdLst>
              <a:ahLst/>
              <a:cxnLst>
                <a:cxn ang="0">
                  <a:pos x="T0" y="T1"/>
                </a:cxn>
                <a:cxn ang="0">
                  <a:pos x="T2" y="T3"/>
                </a:cxn>
                <a:cxn ang="0">
                  <a:pos x="T4" y="T5"/>
                </a:cxn>
                <a:cxn ang="0">
                  <a:pos x="T6" y="T7"/>
                </a:cxn>
                <a:cxn ang="0">
                  <a:pos x="T8" y="T9"/>
                </a:cxn>
              </a:cxnLst>
              <a:rect l="0" t="0" r="r" b="b"/>
              <a:pathLst>
                <a:path w="132" h="74">
                  <a:moveTo>
                    <a:pt x="126" y="0"/>
                  </a:moveTo>
                  <a:lnTo>
                    <a:pt x="0" y="60"/>
                  </a:lnTo>
                  <a:lnTo>
                    <a:pt x="6" y="74"/>
                  </a:lnTo>
                  <a:lnTo>
                    <a:pt x="132" y="14"/>
                  </a:lnTo>
                  <a:lnTo>
                    <a:pt x="126" y="0"/>
                  </a:lnTo>
                  <a:close/>
                </a:path>
              </a:pathLst>
            </a:custGeom>
            <a:grpFill/>
            <a:ln>
              <a:noFill/>
            </a:ln>
            <a:extLst/>
          </p:spPr>
          <p:txBody>
            <a:bodyPr lIns="91464" tIns="45732" rIns="91464" bIns="45732"/>
            <a:lstStyle/>
            <a:p>
              <a:pPr>
                <a:defRPr/>
              </a:pPr>
              <a:endParaRPr lang="en-US" sz="2401"/>
            </a:p>
          </p:txBody>
        </p:sp>
        <p:sp>
          <p:nvSpPr>
            <p:cNvPr id="322" name="Freeform 55">
              <a:extLst>
                <a:ext uri="{FF2B5EF4-FFF2-40B4-BE49-F238E27FC236}"/>
              </a:extLst>
            </p:cNvPr>
            <p:cNvSpPr>
              <a:spLocks/>
            </p:cNvSpPr>
            <p:nvPr/>
          </p:nvSpPr>
          <p:spPr bwMode="auto">
            <a:xfrm>
              <a:off x="8537576" y="3816350"/>
              <a:ext cx="222250" cy="41275"/>
            </a:xfrm>
            <a:custGeom>
              <a:avLst/>
              <a:gdLst>
                <a:gd name="T0" fmla="*/ 2 w 140"/>
                <a:gd name="T1" fmla="*/ 26 h 26"/>
                <a:gd name="T2" fmla="*/ 140 w 140"/>
                <a:gd name="T3" fmla="*/ 14 h 26"/>
                <a:gd name="T4" fmla="*/ 139 w 140"/>
                <a:gd name="T5" fmla="*/ 0 h 26"/>
                <a:gd name="T6" fmla="*/ 0 w 140"/>
                <a:gd name="T7" fmla="*/ 12 h 26"/>
                <a:gd name="T8" fmla="*/ 2 w 140"/>
                <a:gd name="T9" fmla="*/ 26 h 26"/>
              </a:gdLst>
              <a:ahLst/>
              <a:cxnLst>
                <a:cxn ang="0">
                  <a:pos x="T0" y="T1"/>
                </a:cxn>
                <a:cxn ang="0">
                  <a:pos x="T2" y="T3"/>
                </a:cxn>
                <a:cxn ang="0">
                  <a:pos x="T4" y="T5"/>
                </a:cxn>
                <a:cxn ang="0">
                  <a:pos x="T6" y="T7"/>
                </a:cxn>
                <a:cxn ang="0">
                  <a:pos x="T8" y="T9"/>
                </a:cxn>
              </a:cxnLst>
              <a:rect l="0" t="0" r="r" b="b"/>
              <a:pathLst>
                <a:path w="140" h="26">
                  <a:moveTo>
                    <a:pt x="2" y="26"/>
                  </a:moveTo>
                  <a:lnTo>
                    <a:pt x="140" y="14"/>
                  </a:lnTo>
                  <a:lnTo>
                    <a:pt x="139" y="0"/>
                  </a:lnTo>
                  <a:lnTo>
                    <a:pt x="0" y="12"/>
                  </a:lnTo>
                  <a:lnTo>
                    <a:pt x="2" y="26"/>
                  </a:lnTo>
                  <a:close/>
                </a:path>
              </a:pathLst>
            </a:custGeom>
            <a:grpFill/>
            <a:ln>
              <a:noFill/>
            </a:ln>
            <a:extLst/>
          </p:spPr>
          <p:txBody>
            <a:bodyPr lIns="91464" tIns="45732" rIns="91464" bIns="45732"/>
            <a:lstStyle/>
            <a:p>
              <a:pPr>
                <a:defRPr/>
              </a:pPr>
              <a:endParaRPr lang="en-US" sz="2401"/>
            </a:p>
          </p:txBody>
        </p:sp>
        <p:sp>
          <p:nvSpPr>
            <p:cNvPr id="323" name="Freeform 56">
              <a:extLst>
                <a:ext uri="{FF2B5EF4-FFF2-40B4-BE49-F238E27FC236}"/>
              </a:extLst>
            </p:cNvPr>
            <p:cNvSpPr>
              <a:spLocks/>
            </p:cNvSpPr>
            <p:nvPr/>
          </p:nvSpPr>
          <p:spPr bwMode="auto">
            <a:xfrm>
              <a:off x="8488363" y="3441700"/>
              <a:ext cx="222250" cy="61913"/>
            </a:xfrm>
            <a:custGeom>
              <a:avLst/>
              <a:gdLst>
                <a:gd name="T0" fmla="*/ 4 w 140"/>
                <a:gd name="T1" fmla="*/ 39 h 39"/>
                <a:gd name="T2" fmla="*/ 140 w 140"/>
                <a:gd name="T3" fmla="*/ 14 h 39"/>
                <a:gd name="T4" fmla="*/ 137 w 140"/>
                <a:gd name="T5" fmla="*/ 0 h 39"/>
                <a:gd name="T6" fmla="*/ 0 w 140"/>
                <a:gd name="T7" fmla="*/ 25 h 39"/>
                <a:gd name="T8" fmla="*/ 4 w 140"/>
                <a:gd name="T9" fmla="*/ 39 h 39"/>
              </a:gdLst>
              <a:ahLst/>
              <a:cxnLst>
                <a:cxn ang="0">
                  <a:pos x="T0" y="T1"/>
                </a:cxn>
                <a:cxn ang="0">
                  <a:pos x="T2" y="T3"/>
                </a:cxn>
                <a:cxn ang="0">
                  <a:pos x="T4" y="T5"/>
                </a:cxn>
                <a:cxn ang="0">
                  <a:pos x="T6" y="T7"/>
                </a:cxn>
                <a:cxn ang="0">
                  <a:pos x="T8" y="T9"/>
                </a:cxn>
              </a:cxnLst>
              <a:rect l="0" t="0" r="r" b="b"/>
              <a:pathLst>
                <a:path w="140" h="39">
                  <a:moveTo>
                    <a:pt x="4" y="39"/>
                  </a:moveTo>
                  <a:lnTo>
                    <a:pt x="140" y="14"/>
                  </a:lnTo>
                  <a:lnTo>
                    <a:pt x="137" y="0"/>
                  </a:lnTo>
                  <a:lnTo>
                    <a:pt x="0" y="25"/>
                  </a:lnTo>
                  <a:lnTo>
                    <a:pt x="4" y="39"/>
                  </a:lnTo>
                  <a:close/>
                </a:path>
              </a:pathLst>
            </a:custGeom>
            <a:grpFill/>
            <a:ln>
              <a:noFill/>
            </a:ln>
            <a:extLst/>
          </p:spPr>
          <p:txBody>
            <a:bodyPr lIns="91464" tIns="45732" rIns="91464" bIns="45732"/>
            <a:lstStyle/>
            <a:p>
              <a:pPr>
                <a:defRPr/>
              </a:pPr>
              <a:endParaRPr lang="en-US" sz="2401"/>
            </a:p>
          </p:txBody>
        </p:sp>
        <p:sp>
          <p:nvSpPr>
            <p:cNvPr id="324" name="Freeform 57">
              <a:extLst>
                <a:ext uri="{FF2B5EF4-FFF2-40B4-BE49-F238E27FC236}"/>
              </a:extLst>
            </p:cNvPr>
            <p:cNvSpPr>
              <a:spLocks/>
            </p:cNvSpPr>
            <p:nvPr/>
          </p:nvSpPr>
          <p:spPr bwMode="auto">
            <a:xfrm>
              <a:off x="8407401" y="3074988"/>
              <a:ext cx="219075" cy="77788"/>
            </a:xfrm>
            <a:custGeom>
              <a:avLst/>
              <a:gdLst>
                <a:gd name="T0" fmla="*/ 5 w 138"/>
                <a:gd name="T1" fmla="*/ 49 h 49"/>
                <a:gd name="T2" fmla="*/ 138 w 138"/>
                <a:gd name="T3" fmla="*/ 14 h 49"/>
                <a:gd name="T4" fmla="*/ 135 w 138"/>
                <a:gd name="T5" fmla="*/ 0 h 49"/>
                <a:gd name="T6" fmla="*/ 0 w 138"/>
                <a:gd name="T7" fmla="*/ 37 h 49"/>
                <a:gd name="T8" fmla="*/ 5 w 138"/>
                <a:gd name="T9" fmla="*/ 49 h 49"/>
              </a:gdLst>
              <a:ahLst/>
              <a:cxnLst>
                <a:cxn ang="0">
                  <a:pos x="T0" y="T1"/>
                </a:cxn>
                <a:cxn ang="0">
                  <a:pos x="T2" y="T3"/>
                </a:cxn>
                <a:cxn ang="0">
                  <a:pos x="T4" y="T5"/>
                </a:cxn>
                <a:cxn ang="0">
                  <a:pos x="T6" y="T7"/>
                </a:cxn>
                <a:cxn ang="0">
                  <a:pos x="T8" y="T9"/>
                </a:cxn>
              </a:cxnLst>
              <a:rect l="0" t="0" r="r" b="b"/>
              <a:pathLst>
                <a:path w="138" h="49">
                  <a:moveTo>
                    <a:pt x="5" y="49"/>
                  </a:moveTo>
                  <a:lnTo>
                    <a:pt x="138" y="14"/>
                  </a:lnTo>
                  <a:lnTo>
                    <a:pt x="135" y="0"/>
                  </a:lnTo>
                  <a:lnTo>
                    <a:pt x="0" y="37"/>
                  </a:lnTo>
                  <a:lnTo>
                    <a:pt x="5" y="49"/>
                  </a:lnTo>
                  <a:close/>
                </a:path>
              </a:pathLst>
            </a:custGeom>
            <a:grpFill/>
            <a:ln>
              <a:noFill/>
            </a:ln>
            <a:extLst/>
          </p:spPr>
          <p:txBody>
            <a:bodyPr lIns="91464" tIns="45732" rIns="91464" bIns="45732"/>
            <a:lstStyle/>
            <a:p>
              <a:pPr>
                <a:defRPr/>
              </a:pPr>
              <a:endParaRPr lang="en-US" sz="2401"/>
            </a:p>
          </p:txBody>
        </p:sp>
        <p:sp>
          <p:nvSpPr>
            <p:cNvPr id="325" name="Freeform 58">
              <a:extLst>
                <a:ext uri="{FF2B5EF4-FFF2-40B4-BE49-F238E27FC236}"/>
              </a:extLst>
            </p:cNvPr>
            <p:cNvSpPr>
              <a:spLocks/>
            </p:cNvSpPr>
            <p:nvPr/>
          </p:nvSpPr>
          <p:spPr bwMode="auto">
            <a:xfrm>
              <a:off x="8296276" y="2714625"/>
              <a:ext cx="214313" cy="98425"/>
            </a:xfrm>
            <a:custGeom>
              <a:avLst/>
              <a:gdLst>
                <a:gd name="T0" fmla="*/ 5 w 135"/>
                <a:gd name="T1" fmla="*/ 62 h 62"/>
                <a:gd name="T2" fmla="*/ 135 w 135"/>
                <a:gd name="T3" fmla="*/ 14 h 62"/>
                <a:gd name="T4" fmla="*/ 131 w 135"/>
                <a:gd name="T5" fmla="*/ 0 h 62"/>
                <a:gd name="T6" fmla="*/ 0 w 135"/>
                <a:gd name="T7" fmla="*/ 50 h 62"/>
                <a:gd name="T8" fmla="*/ 5 w 135"/>
                <a:gd name="T9" fmla="*/ 62 h 62"/>
              </a:gdLst>
              <a:ahLst/>
              <a:cxnLst>
                <a:cxn ang="0">
                  <a:pos x="T0" y="T1"/>
                </a:cxn>
                <a:cxn ang="0">
                  <a:pos x="T2" y="T3"/>
                </a:cxn>
                <a:cxn ang="0">
                  <a:pos x="T4" y="T5"/>
                </a:cxn>
                <a:cxn ang="0">
                  <a:pos x="T6" y="T7"/>
                </a:cxn>
                <a:cxn ang="0">
                  <a:pos x="T8" y="T9"/>
                </a:cxn>
              </a:cxnLst>
              <a:rect l="0" t="0" r="r" b="b"/>
              <a:pathLst>
                <a:path w="135" h="62">
                  <a:moveTo>
                    <a:pt x="5" y="62"/>
                  </a:moveTo>
                  <a:lnTo>
                    <a:pt x="135" y="14"/>
                  </a:lnTo>
                  <a:lnTo>
                    <a:pt x="131" y="0"/>
                  </a:lnTo>
                  <a:lnTo>
                    <a:pt x="0" y="50"/>
                  </a:lnTo>
                  <a:lnTo>
                    <a:pt x="5" y="62"/>
                  </a:lnTo>
                  <a:close/>
                </a:path>
              </a:pathLst>
            </a:custGeom>
            <a:grpFill/>
            <a:ln>
              <a:noFill/>
            </a:ln>
            <a:extLst/>
          </p:spPr>
          <p:txBody>
            <a:bodyPr lIns="91464" tIns="45732" rIns="91464" bIns="45732"/>
            <a:lstStyle/>
            <a:p>
              <a:pPr>
                <a:defRPr/>
              </a:pPr>
              <a:endParaRPr lang="en-US" sz="2401"/>
            </a:p>
          </p:txBody>
        </p:sp>
        <p:sp>
          <p:nvSpPr>
            <p:cNvPr id="326" name="Freeform 59">
              <a:extLst>
                <a:ext uri="{FF2B5EF4-FFF2-40B4-BE49-F238E27FC236}"/>
              </a:extLst>
            </p:cNvPr>
            <p:cNvSpPr>
              <a:spLocks/>
            </p:cNvSpPr>
            <p:nvPr/>
          </p:nvSpPr>
          <p:spPr bwMode="auto">
            <a:xfrm>
              <a:off x="8156576" y="2370138"/>
              <a:ext cx="209550" cy="115888"/>
            </a:xfrm>
            <a:custGeom>
              <a:avLst/>
              <a:gdLst>
                <a:gd name="T0" fmla="*/ 6 w 132"/>
                <a:gd name="T1" fmla="*/ 73 h 73"/>
                <a:gd name="T2" fmla="*/ 132 w 132"/>
                <a:gd name="T3" fmla="*/ 12 h 73"/>
                <a:gd name="T4" fmla="*/ 126 w 132"/>
                <a:gd name="T5" fmla="*/ 0 h 73"/>
                <a:gd name="T6" fmla="*/ 0 w 132"/>
                <a:gd name="T7" fmla="*/ 59 h 73"/>
                <a:gd name="T8" fmla="*/ 6 w 132"/>
                <a:gd name="T9" fmla="*/ 73 h 73"/>
              </a:gdLst>
              <a:ahLst/>
              <a:cxnLst>
                <a:cxn ang="0">
                  <a:pos x="T0" y="T1"/>
                </a:cxn>
                <a:cxn ang="0">
                  <a:pos x="T2" y="T3"/>
                </a:cxn>
                <a:cxn ang="0">
                  <a:pos x="T4" y="T5"/>
                </a:cxn>
                <a:cxn ang="0">
                  <a:pos x="T6" y="T7"/>
                </a:cxn>
                <a:cxn ang="0">
                  <a:pos x="T8" y="T9"/>
                </a:cxn>
              </a:cxnLst>
              <a:rect l="0" t="0" r="r" b="b"/>
              <a:pathLst>
                <a:path w="132" h="73">
                  <a:moveTo>
                    <a:pt x="6" y="73"/>
                  </a:moveTo>
                  <a:lnTo>
                    <a:pt x="132" y="12"/>
                  </a:lnTo>
                  <a:lnTo>
                    <a:pt x="126" y="0"/>
                  </a:lnTo>
                  <a:lnTo>
                    <a:pt x="0" y="59"/>
                  </a:lnTo>
                  <a:lnTo>
                    <a:pt x="6" y="73"/>
                  </a:lnTo>
                  <a:close/>
                </a:path>
              </a:pathLst>
            </a:custGeom>
            <a:grpFill/>
            <a:ln>
              <a:noFill/>
            </a:ln>
            <a:extLst/>
          </p:spPr>
          <p:txBody>
            <a:bodyPr lIns="91464" tIns="45732" rIns="91464" bIns="45732"/>
            <a:lstStyle/>
            <a:p>
              <a:pPr>
                <a:defRPr/>
              </a:pPr>
              <a:endParaRPr lang="en-US" sz="2401"/>
            </a:p>
          </p:txBody>
        </p:sp>
        <p:sp>
          <p:nvSpPr>
            <p:cNvPr id="327" name="Freeform 60">
              <a:extLst>
                <a:ext uri="{FF2B5EF4-FFF2-40B4-BE49-F238E27FC236}"/>
              </a:extLst>
            </p:cNvPr>
            <p:cNvSpPr>
              <a:spLocks/>
            </p:cNvSpPr>
            <p:nvPr/>
          </p:nvSpPr>
          <p:spPr bwMode="auto">
            <a:xfrm>
              <a:off x="7983538" y="2036763"/>
              <a:ext cx="203200" cy="133350"/>
            </a:xfrm>
            <a:custGeom>
              <a:avLst/>
              <a:gdLst>
                <a:gd name="T0" fmla="*/ 8 w 128"/>
                <a:gd name="T1" fmla="*/ 84 h 84"/>
                <a:gd name="T2" fmla="*/ 128 w 128"/>
                <a:gd name="T3" fmla="*/ 13 h 84"/>
                <a:gd name="T4" fmla="*/ 121 w 128"/>
                <a:gd name="T5" fmla="*/ 0 h 84"/>
                <a:gd name="T6" fmla="*/ 0 w 128"/>
                <a:gd name="T7" fmla="*/ 72 h 84"/>
                <a:gd name="T8" fmla="*/ 8 w 128"/>
                <a:gd name="T9" fmla="*/ 84 h 84"/>
              </a:gdLst>
              <a:ahLst/>
              <a:cxnLst>
                <a:cxn ang="0">
                  <a:pos x="T0" y="T1"/>
                </a:cxn>
                <a:cxn ang="0">
                  <a:pos x="T2" y="T3"/>
                </a:cxn>
                <a:cxn ang="0">
                  <a:pos x="T4" y="T5"/>
                </a:cxn>
                <a:cxn ang="0">
                  <a:pos x="T6" y="T7"/>
                </a:cxn>
                <a:cxn ang="0">
                  <a:pos x="T8" y="T9"/>
                </a:cxn>
              </a:cxnLst>
              <a:rect l="0" t="0" r="r" b="b"/>
              <a:pathLst>
                <a:path w="128" h="84">
                  <a:moveTo>
                    <a:pt x="8" y="84"/>
                  </a:moveTo>
                  <a:lnTo>
                    <a:pt x="128" y="13"/>
                  </a:lnTo>
                  <a:lnTo>
                    <a:pt x="121" y="0"/>
                  </a:lnTo>
                  <a:lnTo>
                    <a:pt x="0" y="72"/>
                  </a:lnTo>
                  <a:lnTo>
                    <a:pt x="8" y="84"/>
                  </a:lnTo>
                  <a:close/>
                </a:path>
              </a:pathLst>
            </a:custGeom>
            <a:grpFill/>
            <a:ln>
              <a:noFill/>
            </a:ln>
            <a:extLst/>
          </p:spPr>
          <p:txBody>
            <a:bodyPr lIns="91464" tIns="45732" rIns="91464" bIns="45732"/>
            <a:lstStyle/>
            <a:p>
              <a:pPr>
                <a:defRPr/>
              </a:pPr>
              <a:endParaRPr lang="en-US" sz="2401"/>
            </a:p>
          </p:txBody>
        </p:sp>
        <p:sp>
          <p:nvSpPr>
            <p:cNvPr id="328" name="Freeform 61">
              <a:extLst>
                <a:ext uri="{FF2B5EF4-FFF2-40B4-BE49-F238E27FC236}"/>
              </a:extLst>
            </p:cNvPr>
            <p:cNvSpPr>
              <a:spLocks/>
            </p:cNvSpPr>
            <p:nvPr/>
          </p:nvSpPr>
          <p:spPr bwMode="auto">
            <a:xfrm>
              <a:off x="7786688" y="1722438"/>
              <a:ext cx="192088" cy="149225"/>
            </a:xfrm>
            <a:custGeom>
              <a:avLst/>
              <a:gdLst>
                <a:gd name="T0" fmla="*/ 9 w 121"/>
                <a:gd name="T1" fmla="*/ 94 h 94"/>
                <a:gd name="T2" fmla="*/ 121 w 121"/>
                <a:gd name="T3" fmla="*/ 12 h 94"/>
                <a:gd name="T4" fmla="*/ 113 w 121"/>
                <a:gd name="T5" fmla="*/ 0 h 94"/>
                <a:gd name="T6" fmla="*/ 0 w 121"/>
                <a:gd name="T7" fmla="*/ 82 h 94"/>
                <a:gd name="T8" fmla="*/ 9 w 121"/>
                <a:gd name="T9" fmla="*/ 94 h 94"/>
              </a:gdLst>
              <a:ahLst/>
              <a:cxnLst>
                <a:cxn ang="0">
                  <a:pos x="T0" y="T1"/>
                </a:cxn>
                <a:cxn ang="0">
                  <a:pos x="T2" y="T3"/>
                </a:cxn>
                <a:cxn ang="0">
                  <a:pos x="T4" y="T5"/>
                </a:cxn>
                <a:cxn ang="0">
                  <a:pos x="T6" y="T7"/>
                </a:cxn>
                <a:cxn ang="0">
                  <a:pos x="T8" y="T9"/>
                </a:cxn>
              </a:cxnLst>
              <a:rect l="0" t="0" r="r" b="b"/>
              <a:pathLst>
                <a:path w="121" h="94">
                  <a:moveTo>
                    <a:pt x="9" y="94"/>
                  </a:moveTo>
                  <a:lnTo>
                    <a:pt x="121" y="12"/>
                  </a:lnTo>
                  <a:lnTo>
                    <a:pt x="113" y="0"/>
                  </a:lnTo>
                  <a:lnTo>
                    <a:pt x="0" y="82"/>
                  </a:lnTo>
                  <a:lnTo>
                    <a:pt x="9" y="94"/>
                  </a:lnTo>
                  <a:close/>
                </a:path>
              </a:pathLst>
            </a:custGeom>
            <a:grpFill/>
            <a:ln>
              <a:noFill/>
            </a:ln>
            <a:extLst/>
          </p:spPr>
          <p:txBody>
            <a:bodyPr lIns="91464" tIns="45732" rIns="91464" bIns="45732"/>
            <a:lstStyle/>
            <a:p>
              <a:pPr>
                <a:defRPr/>
              </a:pPr>
              <a:endParaRPr lang="en-US" sz="2401"/>
            </a:p>
          </p:txBody>
        </p:sp>
        <p:sp>
          <p:nvSpPr>
            <p:cNvPr id="329" name="Freeform 62">
              <a:extLst>
                <a:ext uri="{FF2B5EF4-FFF2-40B4-BE49-F238E27FC236}"/>
              </a:extLst>
            </p:cNvPr>
            <p:cNvSpPr>
              <a:spLocks/>
            </p:cNvSpPr>
            <p:nvPr/>
          </p:nvSpPr>
          <p:spPr bwMode="auto">
            <a:xfrm>
              <a:off x="7562851" y="1428750"/>
              <a:ext cx="182563" cy="161925"/>
            </a:xfrm>
            <a:custGeom>
              <a:avLst/>
              <a:gdLst>
                <a:gd name="T0" fmla="*/ 11 w 115"/>
                <a:gd name="T1" fmla="*/ 102 h 102"/>
                <a:gd name="T2" fmla="*/ 115 w 115"/>
                <a:gd name="T3" fmla="*/ 11 h 102"/>
                <a:gd name="T4" fmla="*/ 105 w 115"/>
                <a:gd name="T5" fmla="*/ 0 h 102"/>
                <a:gd name="T6" fmla="*/ 0 w 115"/>
                <a:gd name="T7" fmla="*/ 92 h 102"/>
                <a:gd name="T8" fmla="*/ 11 w 115"/>
                <a:gd name="T9" fmla="*/ 102 h 102"/>
              </a:gdLst>
              <a:ahLst/>
              <a:cxnLst>
                <a:cxn ang="0">
                  <a:pos x="T0" y="T1"/>
                </a:cxn>
                <a:cxn ang="0">
                  <a:pos x="T2" y="T3"/>
                </a:cxn>
                <a:cxn ang="0">
                  <a:pos x="T4" y="T5"/>
                </a:cxn>
                <a:cxn ang="0">
                  <a:pos x="T6" y="T7"/>
                </a:cxn>
                <a:cxn ang="0">
                  <a:pos x="T8" y="T9"/>
                </a:cxn>
              </a:cxnLst>
              <a:rect l="0" t="0" r="r" b="b"/>
              <a:pathLst>
                <a:path w="115" h="102">
                  <a:moveTo>
                    <a:pt x="11" y="102"/>
                  </a:moveTo>
                  <a:lnTo>
                    <a:pt x="115" y="11"/>
                  </a:lnTo>
                  <a:lnTo>
                    <a:pt x="105" y="0"/>
                  </a:lnTo>
                  <a:lnTo>
                    <a:pt x="0" y="92"/>
                  </a:lnTo>
                  <a:lnTo>
                    <a:pt x="11" y="102"/>
                  </a:lnTo>
                  <a:close/>
                </a:path>
              </a:pathLst>
            </a:custGeom>
            <a:grpFill/>
            <a:ln>
              <a:noFill/>
            </a:ln>
            <a:extLst/>
          </p:spPr>
          <p:txBody>
            <a:bodyPr lIns="91464" tIns="45732" rIns="91464" bIns="45732"/>
            <a:lstStyle/>
            <a:p>
              <a:pPr>
                <a:defRPr/>
              </a:pPr>
              <a:endParaRPr lang="en-US" sz="2401"/>
            </a:p>
          </p:txBody>
        </p:sp>
        <p:sp>
          <p:nvSpPr>
            <p:cNvPr id="330" name="Freeform 63">
              <a:extLst>
                <a:ext uri="{FF2B5EF4-FFF2-40B4-BE49-F238E27FC236}"/>
              </a:extLst>
            </p:cNvPr>
            <p:cNvSpPr>
              <a:spLocks/>
            </p:cNvSpPr>
            <p:nvPr/>
          </p:nvSpPr>
          <p:spPr bwMode="auto">
            <a:xfrm>
              <a:off x="7316788" y="1155700"/>
              <a:ext cx="169863" cy="176213"/>
            </a:xfrm>
            <a:custGeom>
              <a:avLst/>
              <a:gdLst>
                <a:gd name="T0" fmla="*/ 11 w 107"/>
                <a:gd name="T1" fmla="*/ 111 h 111"/>
                <a:gd name="T2" fmla="*/ 107 w 107"/>
                <a:gd name="T3" fmla="*/ 11 h 111"/>
                <a:gd name="T4" fmla="*/ 96 w 107"/>
                <a:gd name="T5" fmla="*/ 0 h 111"/>
                <a:gd name="T6" fmla="*/ 0 w 107"/>
                <a:gd name="T7" fmla="*/ 101 h 111"/>
                <a:gd name="T8" fmla="*/ 11 w 107"/>
                <a:gd name="T9" fmla="*/ 111 h 111"/>
              </a:gdLst>
              <a:ahLst/>
              <a:cxnLst>
                <a:cxn ang="0">
                  <a:pos x="T0" y="T1"/>
                </a:cxn>
                <a:cxn ang="0">
                  <a:pos x="T2" y="T3"/>
                </a:cxn>
                <a:cxn ang="0">
                  <a:pos x="T4" y="T5"/>
                </a:cxn>
                <a:cxn ang="0">
                  <a:pos x="T6" y="T7"/>
                </a:cxn>
                <a:cxn ang="0">
                  <a:pos x="T8" y="T9"/>
                </a:cxn>
              </a:cxnLst>
              <a:rect l="0" t="0" r="r" b="b"/>
              <a:pathLst>
                <a:path w="107" h="111">
                  <a:moveTo>
                    <a:pt x="11" y="111"/>
                  </a:moveTo>
                  <a:lnTo>
                    <a:pt x="107" y="11"/>
                  </a:lnTo>
                  <a:lnTo>
                    <a:pt x="96" y="0"/>
                  </a:lnTo>
                  <a:lnTo>
                    <a:pt x="0" y="101"/>
                  </a:lnTo>
                  <a:lnTo>
                    <a:pt x="11" y="111"/>
                  </a:lnTo>
                  <a:close/>
                </a:path>
              </a:pathLst>
            </a:custGeom>
            <a:grpFill/>
            <a:ln>
              <a:noFill/>
            </a:ln>
            <a:extLst/>
          </p:spPr>
          <p:txBody>
            <a:bodyPr lIns="91464" tIns="45732" rIns="91464" bIns="45732"/>
            <a:lstStyle/>
            <a:p>
              <a:pPr>
                <a:defRPr/>
              </a:pPr>
              <a:endParaRPr lang="en-US" sz="2401"/>
            </a:p>
          </p:txBody>
        </p:sp>
        <p:sp>
          <p:nvSpPr>
            <p:cNvPr id="331" name="Freeform 64">
              <a:extLst>
                <a:ext uri="{FF2B5EF4-FFF2-40B4-BE49-F238E27FC236}"/>
              </a:extLst>
            </p:cNvPr>
            <p:cNvSpPr>
              <a:spLocks/>
            </p:cNvSpPr>
            <p:nvPr/>
          </p:nvSpPr>
          <p:spPr bwMode="auto">
            <a:xfrm>
              <a:off x="6756401" y="687388"/>
              <a:ext cx="141288" cy="196850"/>
            </a:xfrm>
            <a:custGeom>
              <a:avLst/>
              <a:gdLst>
                <a:gd name="T0" fmla="*/ 89 w 89"/>
                <a:gd name="T1" fmla="*/ 8 h 124"/>
                <a:gd name="T2" fmla="*/ 77 w 89"/>
                <a:gd name="T3" fmla="*/ 0 h 124"/>
                <a:gd name="T4" fmla="*/ 0 w 89"/>
                <a:gd name="T5" fmla="*/ 116 h 124"/>
                <a:gd name="T6" fmla="*/ 11 w 89"/>
                <a:gd name="T7" fmla="*/ 124 h 124"/>
                <a:gd name="T8" fmla="*/ 89 w 89"/>
                <a:gd name="T9" fmla="*/ 8 h 124"/>
              </a:gdLst>
              <a:ahLst/>
              <a:cxnLst>
                <a:cxn ang="0">
                  <a:pos x="T0" y="T1"/>
                </a:cxn>
                <a:cxn ang="0">
                  <a:pos x="T2" y="T3"/>
                </a:cxn>
                <a:cxn ang="0">
                  <a:pos x="T4" y="T5"/>
                </a:cxn>
                <a:cxn ang="0">
                  <a:pos x="T6" y="T7"/>
                </a:cxn>
                <a:cxn ang="0">
                  <a:pos x="T8" y="T9"/>
                </a:cxn>
              </a:cxnLst>
              <a:rect l="0" t="0" r="r" b="b"/>
              <a:pathLst>
                <a:path w="89" h="124">
                  <a:moveTo>
                    <a:pt x="89" y="8"/>
                  </a:moveTo>
                  <a:lnTo>
                    <a:pt x="77" y="0"/>
                  </a:lnTo>
                  <a:lnTo>
                    <a:pt x="0" y="116"/>
                  </a:lnTo>
                  <a:lnTo>
                    <a:pt x="11" y="124"/>
                  </a:lnTo>
                  <a:lnTo>
                    <a:pt x="89" y="8"/>
                  </a:lnTo>
                  <a:close/>
                </a:path>
              </a:pathLst>
            </a:custGeom>
            <a:grpFill/>
            <a:ln>
              <a:noFill/>
            </a:ln>
            <a:extLst/>
          </p:spPr>
          <p:txBody>
            <a:bodyPr lIns="91464" tIns="45732" rIns="91464" bIns="45732"/>
            <a:lstStyle/>
            <a:p>
              <a:pPr>
                <a:defRPr/>
              </a:pPr>
              <a:endParaRPr lang="en-US" sz="2401"/>
            </a:p>
          </p:txBody>
        </p:sp>
        <p:sp>
          <p:nvSpPr>
            <p:cNvPr id="332" name="Freeform 65">
              <a:extLst>
                <a:ext uri="{FF2B5EF4-FFF2-40B4-BE49-F238E27FC236}"/>
              </a:extLst>
            </p:cNvPr>
            <p:cNvSpPr>
              <a:spLocks/>
            </p:cNvSpPr>
            <p:nvPr/>
          </p:nvSpPr>
          <p:spPr bwMode="auto">
            <a:xfrm>
              <a:off x="6450013" y="495300"/>
              <a:ext cx="125413" cy="206375"/>
            </a:xfrm>
            <a:custGeom>
              <a:avLst/>
              <a:gdLst>
                <a:gd name="T0" fmla="*/ 79 w 79"/>
                <a:gd name="T1" fmla="*/ 8 h 130"/>
                <a:gd name="T2" fmla="*/ 66 w 79"/>
                <a:gd name="T3" fmla="*/ 0 h 130"/>
                <a:gd name="T4" fmla="*/ 0 w 79"/>
                <a:gd name="T5" fmla="*/ 122 h 130"/>
                <a:gd name="T6" fmla="*/ 12 w 79"/>
                <a:gd name="T7" fmla="*/ 130 h 130"/>
                <a:gd name="T8" fmla="*/ 79 w 79"/>
                <a:gd name="T9" fmla="*/ 8 h 130"/>
              </a:gdLst>
              <a:ahLst/>
              <a:cxnLst>
                <a:cxn ang="0">
                  <a:pos x="T0" y="T1"/>
                </a:cxn>
                <a:cxn ang="0">
                  <a:pos x="T2" y="T3"/>
                </a:cxn>
                <a:cxn ang="0">
                  <a:pos x="T4" y="T5"/>
                </a:cxn>
                <a:cxn ang="0">
                  <a:pos x="T6" y="T7"/>
                </a:cxn>
                <a:cxn ang="0">
                  <a:pos x="T8" y="T9"/>
                </a:cxn>
              </a:cxnLst>
              <a:rect l="0" t="0" r="r" b="b"/>
              <a:pathLst>
                <a:path w="79" h="130">
                  <a:moveTo>
                    <a:pt x="79" y="8"/>
                  </a:moveTo>
                  <a:lnTo>
                    <a:pt x="66" y="0"/>
                  </a:lnTo>
                  <a:lnTo>
                    <a:pt x="0" y="122"/>
                  </a:lnTo>
                  <a:lnTo>
                    <a:pt x="12" y="130"/>
                  </a:lnTo>
                  <a:lnTo>
                    <a:pt x="79" y="8"/>
                  </a:lnTo>
                  <a:close/>
                </a:path>
              </a:pathLst>
            </a:custGeom>
            <a:grpFill/>
            <a:ln>
              <a:noFill/>
            </a:ln>
            <a:extLst/>
          </p:spPr>
          <p:txBody>
            <a:bodyPr lIns="91464" tIns="45732" rIns="91464" bIns="45732"/>
            <a:lstStyle/>
            <a:p>
              <a:pPr>
                <a:defRPr/>
              </a:pPr>
              <a:endParaRPr lang="en-US" sz="2401"/>
            </a:p>
          </p:txBody>
        </p:sp>
        <p:sp>
          <p:nvSpPr>
            <p:cNvPr id="333" name="Freeform 66">
              <a:extLst>
                <a:ext uri="{FF2B5EF4-FFF2-40B4-BE49-F238E27FC236}"/>
              </a:extLst>
            </p:cNvPr>
            <p:cNvSpPr>
              <a:spLocks/>
            </p:cNvSpPr>
            <p:nvPr/>
          </p:nvSpPr>
          <p:spPr bwMode="auto">
            <a:xfrm>
              <a:off x="6126163" y="331788"/>
              <a:ext cx="107950" cy="212725"/>
            </a:xfrm>
            <a:custGeom>
              <a:avLst/>
              <a:gdLst>
                <a:gd name="T0" fmla="*/ 68 w 68"/>
                <a:gd name="T1" fmla="*/ 7 h 134"/>
                <a:gd name="T2" fmla="*/ 55 w 68"/>
                <a:gd name="T3" fmla="*/ 0 h 134"/>
                <a:gd name="T4" fmla="*/ 0 w 68"/>
                <a:gd name="T5" fmla="*/ 129 h 134"/>
                <a:gd name="T6" fmla="*/ 14 w 68"/>
                <a:gd name="T7" fmla="*/ 134 h 134"/>
                <a:gd name="T8" fmla="*/ 68 w 68"/>
                <a:gd name="T9" fmla="*/ 7 h 134"/>
              </a:gdLst>
              <a:ahLst/>
              <a:cxnLst>
                <a:cxn ang="0">
                  <a:pos x="T0" y="T1"/>
                </a:cxn>
                <a:cxn ang="0">
                  <a:pos x="T2" y="T3"/>
                </a:cxn>
                <a:cxn ang="0">
                  <a:pos x="T4" y="T5"/>
                </a:cxn>
                <a:cxn ang="0">
                  <a:pos x="T6" y="T7"/>
                </a:cxn>
                <a:cxn ang="0">
                  <a:pos x="T8" y="T9"/>
                </a:cxn>
              </a:cxnLst>
              <a:rect l="0" t="0" r="r" b="b"/>
              <a:pathLst>
                <a:path w="68" h="134">
                  <a:moveTo>
                    <a:pt x="68" y="7"/>
                  </a:moveTo>
                  <a:lnTo>
                    <a:pt x="55" y="0"/>
                  </a:lnTo>
                  <a:lnTo>
                    <a:pt x="0" y="129"/>
                  </a:lnTo>
                  <a:lnTo>
                    <a:pt x="14" y="134"/>
                  </a:lnTo>
                  <a:lnTo>
                    <a:pt x="68" y="7"/>
                  </a:lnTo>
                  <a:close/>
                </a:path>
              </a:pathLst>
            </a:custGeom>
            <a:grpFill/>
            <a:ln>
              <a:noFill/>
            </a:ln>
            <a:extLst/>
          </p:spPr>
          <p:txBody>
            <a:bodyPr lIns="91464" tIns="45732" rIns="91464" bIns="45732"/>
            <a:lstStyle/>
            <a:p>
              <a:pPr>
                <a:defRPr/>
              </a:pPr>
              <a:endParaRPr lang="en-US" sz="2401"/>
            </a:p>
          </p:txBody>
        </p:sp>
        <p:sp>
          <p:nvSpPr>
            <p:cNvPr id="334" name="Freeform 67">
              <a:extLst>
                <a:ext uri="{FF2B5EF4-FFF2-40B4-BE49-F238E27FC236}"/>
              </a:extLst>
            </p:cNvPr>
            <p:cNvSpPr>
              <a:spLocks/>
            </p:cNvSpPr>
            <p:nvPr/>
          </p:nvSpPr>
          <p:spPr bwMode="auto">
            <a:xfrm>
              <a:off x="5791201" y="201613"/>
              <a:ext cx="92075" cy="217488"/>
            </a:xfrm>
            <a:custGeom>
              <a:avLst/>
              <a:gdLst>
                <a:gd name="T0" fmla="*/ 58 w 58"/>
                <a:gd name="T1" fmla="*/ 5 h 137"/>
                <a:gd name="T2" fmla="*/ 44 w 58"/>
                <a:gd name="T3" fmla="*/ 0 h 137"/>
                <a:gd name="T4" fmla="*/ 0 w 58"/>
                <a:gd name="T5" fmla="*/ 132 h 137"/>
                <a:gd name="T6" fmla="*/ 14 w 58"/>
                <a:gd name="T7" fmla="*/ 137 h 137"/>
                <a:gd name="T8" fmla="*/ 58 w 58"/>
                <a:gd name="T9" fmla="*/ 5 h 137"/>
              </a:gdLst>
              <a:ahLst/>
              <a:cxnLst>
                <a:cxn ang="0">
                  <a:pos x="T0" y="T1"/>
                </a:cxn>
                <a:cxn ang="0">
                  <a:pos x="T2" y="T3"/>
                </a:cxn>
                <a:cxn ang="0">
                  <a:pos x="T4" y="T5"/>
                </a:cxn>
                <a:cxn ang="0">
                  <a:pos x="T6" y="T7"/>
                </a:cxn>
                <a:cxn ang="0">
                  <a:pos x="T8" y="T9"/>
                </a:cxn>
              </a:cxnLst>
              <a:rect l="0" t="0" r="r" b="b"/>
              <a:pathLst>
                <a:path w="58" h="137">
                  <a:moveTo>
                    <a:pt x="58" y="5"/>
                  </a:moveTo>
                  <a:lnTo>
                    <a:pt x="44" y="0"/>
                  </a:lnTo>
                  <a:lnTo>
                    <a:pt x="0" y="132"/>
                  </a:lnTo>
                  <a:lnTo>
                    <a:pt x="14" y="137"/>
                  </a:lnTo>
                  <a:lnTo>
                    <a:pt x="58" y="5"/>
                  </a:lnTo>
                  <a:close/>
                </a:path>
              </a:pathLst>
            </a:custGeom>
            <a:grpFill/>
            <a:ln>
              <a:noFill/>
            </a:ln>
            <a:extLst/>
          </p:spPr>
          <p:txBody>
            <a:bodyPr lIns="91464" tIns="45732" rIns="91464" bIns="45732"/>
            <a:lstStyle/>
            <a:p>
              <a:pPr>
                <a:defRPr/>
              </a:pPr>
              <a:endParaRPr lang="en-US" sz="2401"/>
            </a:p>
          </p:txBody>
        </p:sp>
        <p:sp>
          <p:nvSpPr>
            <p:cNvPr id="335" name="Freeform 68">
              <a:extLst>
                <a:ext uri="{FF2B5EF4-FFF2-40B4-BE49-F238E27FC236}"/>
              </a:extLst>
            </p:cNvPr>
            <p:cNvSpPr>
              <a:spLocks/>
            </p:cNvSpPr>
            <p:nvPr/>
          </p:nvSpPr>
          <p:spPr bwMode="auto">
            <a:xfrm>
              <a:off x="5446713" y="101600"/>
              <a:ext cx="71438" cy="220663"/>
            </a:xfrm>
            <a:custGeom>
              <a:avLst/>
              <a:gdLst>
                <a:gd name="T0" fmla="*/ 0 w 45"/>
                <a:gd name="T1" fmla="*/ 136 h 139"/>
                <a:gd name="T2" fmla="*/ 14 w 45"/>
                <a:gd name="T3" fmla="*/ 139 h 139"/>
                <a:gd name="T4" fmla="*/ 45 w 45"/>
                <a:gd name="T5" fmla="*/ 3 h 139"/>
                <a:gd name="T6" fmla="*/ 31 w 45"/>
                <a:gd name="T7" fmla="*/ 0 h 139"/>
                <a:gd name="T8" fmla="*/ 0 w 45"/>
                <a:gd name="T9" fmla="*/ 136 h 139"/>
              </a:gdLst>
              <a:ahLst/>
              <a:cxnLst>
                <a:cxn ang="0">
                  <a:pos x="T0" y="T1"/>
                </a:cxn>
                <a:cxn ang="0">
                  <a:pos x="T2" y="T3"/>
                </a:cxn>
                <a:cxn ang="0">
                  <a:pos x="T4" y="T5"/>
                </a:cxn>
                <a:cxn ang="0">
                  <a:pos x="T6" y="T7"/>
                </a:cxn>
                <a:cxn ang="0">
                  <a:pos x="T8" y="T9"/>
                </a:cxn>
              </a:cxnLst>
              <a:rect l="0" t="0" r="r" b="b"/>
              <a:pathLst>
                <a:path w="45" h="139">
                  <a:moveTo>
                    <a:pt x="0" y="136"/>
                  </a:moveTo>
                  <a:lnTo>
                    <a:pt x="14" y="139"/>
                  </a:lnTo>
                  <a:lnTo>
                    <a:pt x="45" y="3"/>
                  </a:lnTo>
                  <a:lnTo>
                    <a:pt x="31" y="0"/>
                  </a:lnTo>
                  <a:lnTo>
                    <a:pt x="0" y="136"/>
                  </a:lnTo>
                  <a:close/>
                </a:path>
              </a:pathLst>
            </a:custGeom>
            <a:grpFill/>
            <a:ln>
              <a:noFill/>
            </a:ln>
            <a:extLst/>
          </p:spPr>
          <p:txBody>
            <a:bodyPr lIns="91464" tIns="45732" rIns="91464" bIns="45732"/>
            <a:lstStyle/>
            <a:p>
              <a:pPr>
                <a:defRPr/>
              </a:pPr>
              <a:endParaRPr lang="en-US" sz="2401"/>
            </a:p>
          </p:txBody>
        </p:sp>
        <p:sp>
          <p:nvSpPr>
            <p:cNvPr id="336" name="Freeform 69">
              <a:extLst>
                <a:ext uri="{FF2B5EF4-FFF2-40B4-BE49-F238E27FC236}"/>
              </a:extLst>
            </p:cNvPr>
            <p:cNvSpPr>
              <a:spLocks/>
            </p:cNvSpPr>
            <p:nvPr/>
          </p:nvSpPr>
          <p:spPr bwMode="auto">
            <a:xfrm>
              <a:off x="5094288" y="34925"/>
              <a:ext cx="53975" cy="223838"/>
            </a:xfrm>
            <a:custGeom>
              <a:avLst/>
              <a:gdLst>
                <a:gd name="T0" fmla="*/ 0 w 34"/>
                <a:gd name="T1" fmla="*/ 138 h 141"/>
                <a:gd name="T2" fmla="*/ 16 w 34"/>
                <a:gd name="T3" fmla="*/ 141 h 141"/>
                <a:gd name="T4" fmla="*/ 34 w 34"/>
                <a:gd name="T5" fmla="*/ 3 h 141"/>
                <a:gd name="T6" fmla="*/ 19 w 34"/>
                <a:gd name="T7" fmla="*/ 0 h 141"/>
                <a:gd name="T8" fmla="*/ 0 w 34"/>
                <a:gd name="T9" fmla="*/ 138 h 141"/>
              </a:gdLst>
              <a:ahLst/>
              <a:cxnLst>
                <a:cxn ang="0">
                  <a:pos x="T0" y="T1"/>
                </a:cxn>
                <a:cxn ang="0">
                  <a:pos x="T2" y="T3"/>
                </a:cxn>
                <a:cxn ang="0">
                  <a:pos x="T4" y="T5"/>
                </a:cxn>
                <a:cxn ang="0">
                  <a:pos x="T6" y="T7"/>
                </a:cxn>
                <a:cxn ang="0">
                  <a:pos x="T8" y="T9"/>
                </a:cxn>
              </a:cxnLst>
              <a:rect l="0" t="0" r="r" b="b"/>
              <a:pathLst>
                <a:path w="34" h="141">
                  <a:moveTo>
                    <a:pt x="0" y="138"/>
                  </a:moveTo>
                  <a:lnTo>
                    <a:pt x="16" y="141"/>
                  </a:lnTo>
                  <a:lnTo>
                    <a:pt x="34" y="3"/>
                  </a:lnTo>
                  <a:lnTo>
                    <a:pt x="19" y="0"/>
                  </a:lnTo>
                  <a:lnTo>
                    <a:pt x="0" y="138"/>
                  </a:lnTo>
                  <a:close/>
                </a:path>
              </a:pathLst>
            </a:custGeom>
            <a:grpFill/>
            <a:ln>
              <a:noFill/>
            </a:ln>
            <a:extLst/>
          </p:spPr>
          <p:txBody>
            <a:bodyPr lIns="91464" tIns="45732" rIns="91464" bIns="45732"/>
            <a:lstStyle/>
            <a:p>
              <a:pPr>
                <a:defRPr/>
              </a:pPr>
              <a:endParaRPr lang="en-US" sz="2401"/>
            </a:p>
          </p:txBody>
        </p:sp>
        <p:sp>
          <p:nvSpPr>
            <p:cNvPr id="337" name="Freeform 70">
              <a:extLst>
                <a:ext uri="{FF2B5EF4-FFF2-40B4-BE49-F238E27FC236}"/>
              </a:extLst>
            </p:cNvPr>
            <p:cNvSpPr>
              <a:spLocks/>
            </p:cNvSpPr>
            <p:nvPr/>
          </p:nvSpPr>
          <p:spPr bwMode="auto">
            <a:xfrm>
              <a:off x="4740276" y="3175"/>
              <a:ext cx="31750" cy="220663"/>
            </a:xfrm>
            <a:custGeom>
              <a:avLst/>
              <a:gdLst>
                <a:gd name="T0" fmla="*/ 0 w 20"/>
                <a:gd name="T1" fmla="*/ 139 h 139"/>
                <a:gd name="T2" fmla="*/ 13 w 20"/>
                <a:gd name="T3" fmla="*/ 139 h 139"/>
                <a:gd name="T4" fmla="*/ 20 w 20"/>
                <a:gd name="T5" fmla="*/ 1 h 139"/>
                <a:gd name="T6" fmla="*/ 6 w 20"/>
                <a:gd name="T7" fmla="*/ 0 h 139"/>
                <a:gd name="T8" fmla="*/ 0 w 20"/>
                <a:gd name="T9" fmla="*/ 139 h 139"/>
              </a:gdLst>
              <a:ahLst/>
              <a:cxnLst>
                <a:cxn ang="0">
                  <a:pos x="T0" y="T1"/>
                </a:cxn>
                <a:cxn ang="0">
                  <a:pos x="T2" y="T3"/>
                </a:cxn>
                <a:cxn ang="0">
                  <a:pos x="T4" y="T5"/>
                </a:cxn>
                <a:cxn ang="0">
                  <a:pos x="T6" y="T7"/>
                </a:cxn>
                <a:cxn ang="0">
                  <a:pos x="T8" y="T9"/>
                </a:cxn>
              </a:cxnLst>
              <a:rect l="0" t="0" r="r" b="b"/>
              <a:pathLst>
                <a:path w="20" h="139">
                  <a:moveTo>
                    <a:pt x="0" y="139"/>
                  </a:moveTo>
                  <a:lnTo>
                    <a:pt x="13" y="139"/>
                  </a:lnTo>
                  <a:lnTo>
                    <a:pt x="20" y="1"/>
                  </a:lnTo>
                  <a:lnTo>
                    <a:pt x="6" y="0"/>
                  </a:lnTo>
                  <a:lnTo>
                    <a:pt x="0" y="139"/>
                  </a:lnTo>
                  <a:close/>
                </a:path>
              </a:pathLst>
            </a:custGeom>
            <a:grpFill/>
            <a:ln>
              <a:noFill/>
            </a:ln>
            <a:extLst/>
          </p:spPr>
          <p:txBody>
            <a:bodyPr lIns="91464" tIns="45732" rIns="91464" bIns="45732"/>
            <a:lstStyle/>
            <a:p>
              <a:pPr>
                <a:defRPr/>
              </a:pPr>
              <a:endParaRPr lang="en-US" sz="2401"/>
            </a:p>
          </p:txBody>
        </p:sp>
        <p:sp>
          <p:nvSpPr>
            <p:cNvPr id="338" name="Freeform 71">
              <a:extLst>
                <a:ext uri="{FF2B5EF4-FFF2-40B4-BE49-F238E27FC236}"/>
              </a:extLst>
            </p:cNvPr>
            <p:cNvSpPr>
              <a:spLocks/>
            </p:cNvSpPr>
            <p:nvPr/>
          </p:nvSpPr>
          <p:spPr bwMode="auto">
            <a:xfrm>
              <a:off x="4371976" y="3175"/>
              <a:ext cx="31750" cy="220663"/>
            </a:xfrm>
            <a:custGeom>
              <a:avLst/>
              <a:gdLst>
                <a:gd name="T0" fmla="*/ 20 w 20"/>
                <a:gd name="T1" fmla="*/ 139 h 139"/>
                <a:gd name="T2" fmla="*/ 14 w 20"/>
                <a:gd name="T3" fmla="*/ 0 h 139"/>
                <a:gd name="T4" fmla="*/ 0 w 20"/>
                <a:gd name="T5" fmla="*/ 1 h 139"/>
                <a:gd name="T6" fmla="*/ 7 w 20"/>
                <a:gd name="T7" fmla="*/ 139 h 139"/>
                <a:gd name="T8" fmla="*/ 20 w 20"/>
                <a:gd name="T9" fmla="*/ 139 h 139"/>
              </a:gdLst>
              <a:ahLst/>
              <a:cxnLst>
                <a:cxn ang="0">
                  <a:pos x="T0" y="T1"/>
                </a:cxn>
                <a:cxn ang="0">
                  <a:pos x="T2" y="T3"/>
                </a:cxn>
                <a:cxn ang="0">
                  <a:pos x="T4" y="T5"/>
                </a:cxn>
                <a:cxn ang="0">
                  <a:pos x="T6" y="T7"/>
                </a:cxn>
                <a:cxn ang="0">
                  <a:pos x="T8" y="T9"/>
                </a:cxn>
              </a:cxnLst>
              <a:rect l="0" t="0" r="r" b="b"/>
              <a:pathLst>
                <a:path w="20" h="139">
                  <a:moveTo>
                    <a:pt x="20" y="139"/>
                  </a:moveTo>
                  <a:lnTo>
                    <a:pt x="14" y="0"/>
                  </a:lnTo>
                  <a:lnTo>
                    <a:pt x="0" y="1"/>
                  </a:lnTo>
                  <a:lnTo>
                    <a:pt x="7" y="139"/>
                  </a:lnTo>
                  <a:lnTo>
                    <a:pt x="20" y="139"/>
                  </a:lnTo>
                  <a:close/>
                </a:path>
              </a:pathLst>
            </a:custGeom>
            <a:grpFill/>
            <a:ln>
              <a:noFill/>
            </a:ln>
            <a:extLst/>
          </p:spPr>
          <p:txBody>
            <a:bodyPr lIns="91464" tIns="45732" rIns="91464" bIns="45732"/>
            <a:lstStyle/>
            <a:p>
              <a:pPr>
                <a:defRPr/>
              </a:pPr>
              <a:endParaRPr lang="en-US" sz="2401"/>
            </a:p>
          </p:txBody>
        </p:sp>
        <p:sp>
          <p:nvSpPr>
            <p:cNvPr id="339" name="Freeform 72">
              <a:extLst>
                <a:ext uri="{FF2B5EF4-FFF2-40B4-BE49-F238E27FC236}"/>
              </a:extLst>
            </p:cNvPr>
            <p:cNvSpPr>
              <a:spLocks/>
            </p:cNvSpPr>
            <p:nvPr/>
          </p:nvSpPr>
          <p:spPr bwMode="auto">
            <a:xfrm>
              <a:off x="3995738" y="34925"/>
              <a:ext cx="53975" cy="223838"/>
            </a:xfrm>
            <a:custGeom>
              <a:avLst/>
              <a:gdLst>
                <a:gd name="T0" fmla="*/ 34 w 34"/>
                <a:gd name="T1" fmla="*/ 138 h 141"/>
                <a:gd name="T2" fmla="*/ 14 w 34"/>
                <a:gd name="T3" fmla="*/ 0 h 141"/>
                <a:gd name="T4" fmla="*/ 0 w 34"/>
                <a:gd name="T5" fmla="*/ 3 h 141"/>
                <a:gd name="T6" fmla="*/ 18 w 34"/>
                <a:gd name="T7" fmla="*/ 141 h 141"/>
                <a:gd name="T8" fmla="*/ 34 w 34"/>
                <a:gd name="T9" fmla="*/ 138 h 141"/>
              </a:gdLst>
              <a:ahLst/>
              <a:cxnLst>
                <a:cxn ang="0">
                  <a:pos x="T0" y="T1"/>
                </a:cxn>
                <a:cxn ang="0">
                  <a:pos x="T2" y="T3"/>
                </a:cxn>
                <a:cxn ang="0">
                  <a:pos x="T4" y="T5"/>
                </a:cxn>
                <a:cxn ang="0">
                  <a:pos x="T6" y="T7"/>
                </a:cxn>
                <a:cxn ang="0">
                  <a:pos x="T8" y="T9"/>
                </a:cxn>
              </a:cxnLst>
              <a:rect l="0" t="0" r="r" b="b"/>
              <a:pathLst>
                <a:path w="34" h="141">
                  <a:moveTo>
                    <a:pt x="34" y="138"/>
                  </a:moveTo>
                  <a:lnTo>
                    <a:pt x="14" y="0"/>
                  </a:lnTo>
                  <a:lnTo>
                    <a:pt x="0" y="3"/>
                  </a:lnTo>
                  <a:lnTo>
                    <a:pt x="18" y="141"/>
                  </a:lnTo>
                  <a:lnTo>
                    <a:pt x="34" y="138"/>
                  </a:lnTo>
                  <a:close/>
                </a:path>
              </a:pathLst>
            </a:custGeom>
            <a:grpFill/>
            <a:ln>
              <a:noFill/>
            </a:ln>
            <a:extLst/>
          </p:spPr>
          <p:txBody>
            <a:bodyPr lIns="91464" tIns="45732" rIns="91464" bIns="45732"/>
            <a:lstStyle/>
            <a:p>
              <a:pPr>
                <a:defRPr/>
              </a:pPr>
              <a:endParaRPr lang="en-US" sz="2401"/>
            </a:p>
          </p:txBody>
        </p:sp>
        <p:sp>
          <p:nvSpPr>
            <p:cNvPr id="340" name="Freeform 73">
              <a:extLst>
                <a:ext uri="{FF2B5EF4-FFF2-40B4-BE49-F238E27FC236}"/>
              </a:extLst>
            </p:cNvPr>
            <p:cNvSpPr>
              <a:spLocks/>
            </p:cNvSpPr>
            <p:nvPr/>
          </p:nvSpPr>
          <p:spPr bwMode="auto">
            <a:xfrm>
              <a:off x="3260726" y="201613"/>
              <a:ext cx="92075" cy="217488"/>
            </a:xfrm>
            <a:custGeom>
              <a:avLst/>
              <a:gdLst>
                <a:gd name="T0" fmla="*/ 58 w 58"/>
                <a:gd name="T1" fmla="*/ 132 h 137"/>
                <a:gd name="T2" fmla="*/ 14 w 58"/>
                <a:gd name="T3" fmla="*/ 0 h 137"/>
                <a:gd name="T4" fmla="*/ 0 w 58"/>
                <a:gd name="T5" fmla="*/ 5 h 137"/>
                <a:gd name="T6" fmla="*/ 44 w 58"/>
                <a:gd name="T7" fmla="*/ 137 h 137"/>
                <a:gd name="T8" fmla="*/ 58 w 58"/>
                <a:gd name="T9" fmla="*/ 132 h 137"/>
              </a:gdLst>
              <a:ahLst/>
              <a:cxnLst>
                <a:cxn ang="0">
                  <a:pos x="T0" y="T1"/>
                </a:cxn>
                <a:cxn ang="0">
                  <a:pos x="T2" y="T3"/>
                </a:cxn>
                <a:cxn ang="0">
                  <a:pos x="T4" y="T5"/>
                </a:cxn>
                <a:cxn ang="0">
                  <a:pos x="T6" y="T7"/>
                </a:cxn>
                <a:cxn ang="0">
                  <a:pos x="T8" y="T9"/>
                </a:cxn>
              </a:cxnLst>
              <a:rect l="0" t="0" r="r" b="b"/>
              <a:pathLst>
                <a:path w="58" h="137">
                  <a:moveTo>
                    <a:pt x="58" y="132"/>
                  </a:moveTo>
                  <a:lnTo>
                    <a:pt x="14" y="0"/>
                  </a:lnTo>
                  <a:lnTo>
                    <a:pt x="0" y="5"/>
                  </a:lnTo>
                  <a:lnTo>
                    <a:pt x="44" y="137"/>
                  </a:lnTo>
                  <a:lnTo>
                    <a:pt x="58" y="132"/>
                  </a:lnTo>
                  <a:close/>
                </a:path>
              </a:pathLst>
            </a:custGeom>
            <a:grpFill/>
            <a:ln>
              <a:noFill/>
            </a:ln>
            <a:extLst/>
          </p:spPr>
          <p:txBody>
            <a:bodyPr lIns="91464" tIns="45732" rIns="91464" bIns="45732"/>
            <a:lstStyle/>
            <a:p>
              <a:pPr>
                <a:defRPr/>
              </a:pPr>
              <a:endParaRPr lang="en-US" sz="2401"/>
            </a:p>
          </p:txBody>
        </p:sp>
        <p:sp>
          <p:nvSpPr>
            <p:cNvPr id="341" name="Freeform 74">
              <a:extLst>
                <a:ext uri="{FF2B5EF4-FFF2-40B4-BE49-F238E27FC236}"/>
              </a:extLst>
            </p:cNvPr>
            <p:cNvSpPr>
              <a:spLocks/>
            </p:cNvSpPr>
            <p:nvPr/>
          </p:nvSpPr>
          <p:spPr bwMode="auto">
            <a:xfrm>
              <a:off x="2909888" y="331788"/>
              <a:ext cx="107950" cy="212725"/>
            </a:xfrm>
            <a:custGeom>
              <a:avLst/>
              <a:gdLst>
                <a:gd name="T0" fmla="*/ 68 w 68"/>
                <a:gd name="T1" fmla="*/ 129 h 134"/>
                <a:gd name="T2" fmla="*/ 13 w 68"/>
                <a:gd name="T3" fmla="*/ 0 h 134"/>
                <a:gd name="T4" fmla="*/ 0 w 68"/>
                <a:gd name="T5" fmla="*/ 7 h 134"/>
                <a:gd name="T6" fmla="*/ 54 w 68"/>
                <a:gd name="T7" fmla="*/ 134 h 134"/>
                <a:gd name="T8" fmla="*/ 68 w 68"/>
                <a:gd name="T9" fmla="*/ 129 h 134"/>
              </a:gdLst>
              <a:ahLst/>
              <a:cxnLst>
                <a:cxn ang="0">
                  <a:pos x="T0" y="T1"/>
                </a:cxn>
                <a:cxn ang="0">
                  <a:pos x="T2" y="T3"/>
                </a:cxn>
                <a:cxn ang="0">
                  <a:pos x="T4" y="T5"/>
                </a:cxn>
                <a:cxn ang="0">
                  <a:pos x="T6" y="T7"/>
                </a:cxn>
                <a:cxn ang="0">
                  <a:pos x="T8" y="T9"/>
                </a:cxn>
              </a:cxnLst>
              <a:rect l="0" t="0" r="r" b="b"/>
              <a:pathLst>
                <a:path w="68" h="134">
                  <a:moveTo>
                    <a:pt x="68" y="129"/>
                  </a:moveTo>
                  <a:lnTo>
                    <a:pt x="13" y="0"/>
                  </a:lnTo>
                  <a:lnTo>
                    <a:pt x="0" y="7"/>
                  </a:lnTo>
                  <a:lnTo>
                    <a:pt x="54" y="134"/>
                  </a:lnTo>
                  <a:lnTo>
                    <a:pt x="68" y="129"/>
                  </a:lnTo>
                  <a:close/>
                </a:path>
              </a:pathLst>
            </a:custGeom>
            <a:grpFill/>
            <a:ln>
              <a:noFill/>
            </a:ln>
            <a:extLst/>
          </p:spPr>
          <p:txBody>
            <a:bodyPr lIns="91464" tIns="45732" rIns="91464" bIns="45732"/>
            <a:lstStyle/>
            <a:p>
              <a:pPr>
                <a:defRPr/>
              </a:pPr>
              <a:endParaRPr lang="en-US" sz="2401"/>
            </a:p>
          </p:txBody>
        </p:sp>
        <p:sp>
          <p:nvSpPr>
            <p:cNvPr id="342" name="Freeform 75">
              <a:extLst>
                <a:ext uri="{FF2B5EF4-FFF2-40B4-BE49-F238E27FC236}"/>
              </a:extLst>
            </p:cNvPr>
            <p:cNvSpPr>
              <a:spLocks/>
            </p:cNvSpPr>
            <p:nvPr/>
          </p:nvSpPr>
          <p:spPr bwMode="auto">
            <a:xfrm>
              <a:off x="2568576" y="495300"/>
              <a:ext cx="125413" cy="206375"/>
            </a:xfrm>
            <a:custGeom>
              <a:avLst/>
              <a:gdLst>
                <a:gd name="T0" fmla="*/ 79 w 79"/>
                <a:gd name="T1" fmla="*/ 122 h 130"/>
                <a:gd name="T2" fmla="*/ 13 w 79"/>
                <a:gd name="T3" fmla="*/ 0 h 130"/>
                <a:gd name="T4" fmla="*/ 0 w 79"/>
                <a:gd name="T5" fmla="*/ 8 h 130"/>
                <a:gd name="T6" fmla="*/ 67 w 79"/>
                <a:gd name="T7" fmla="*/ 130 h 130"/>
                <a:gd name="T8" fmla="*/ 79 w 79"/>
                <a:gd name="T9" fmla="*/ 122 h 130"/>
              </a:gdLst>
              <a:ahLst/>
              <a:cxnLst>
                <a:cxn ang="0">
                  <a:pos x="T0" y="T1"/>
                </a:cxn>
                <a:cxn ang="0">
                  <a:pos x="T2" y="T3"/>
                </a:cxn>
                <a:cxn ang="0">
                  <a:pos x="T4" y="T5"/>
                </a:cxn>
                <a:cxn ang="0">
                  <a:pos x="T6" y="T7"/>
                </a:cxn>
                <a:cxn ang="0">
                  <a:pos x="T8" y="T9"/>
                </a:cxn>
              </a:cxnLst>
              <a:rect l="0" t="0" r="r" b="b"/>
              <a:pathLst>
                <a:path w="79" h="130">
                  <a:moveTo>
                    <a:pt x="79" y="122"/>
                  </a:moveTo>
                  <a:lnTo>
                    <a:pt x="13" y="0"/>
                  </a:lnTo>
                  <a:lnTo>
                    <a:pt x="0" y="8"/>
                  </a:lnTo>
                  <a:lnTo>
                    <a:pt x="67" y="130"/>
                  </a:lnTo>
                  <a:lnTo>
                    <a:pt x="79" y="122"/>
                  </a:lnTo>
                  <a:close/>
                </a:path>
              </a:pathLst>
            </a:custGeom>
            <a:grpFill/>
            <a:ln>
              <a:noFill/>
            </a:ln>
            <a:extLst/>
          </p:spPr>
          <p:txBody>
            <a:bodyPr lIns="91464" tIns="45732" rIns="91464" bIns="45732"/>
            <a:lstStyle/>
            <a:p>
              <a:pPr>
                <a:defRPr/>
              </a:pPr>
              <a:endParaRPr lang="en-US" sz="2401"/>
            </a:p>
          </p:txBody>
        </p:sp>
        <p:sp>
          <p:nvSpPr>
            <p:cNvPr id="343" name="Freeform 76">
              <a:extLst>
                <a:ext uri="{FF2B5EF4-FFF2-40B4-BE49-F238E27FC236}"/>
              </a:extLst>
            </p:cNvPr>
            <p:cNvSpPr>
              <a:spLocks/>
            </p:cNvSpPr>
            <p:nvPr/>
          </p:nvSpPr>
          <p:spPr bwMode="auto">
            <a:xfrm>
              <a:off x="2246313" y="687388"/>
              <a:ext cx="141288" cy="196850"/>
            </a:xfrm>
            <a:custGeom>
              <a:avLst/>
              <a:gdLst>
                <a:gd name="T0" fmla="*/ 89 w 89"/>
                <a:gd name="T1" fmla="*/ 116 h 124"/>
                <a:gd name="T2" fmla="*/ 12 w 89"/>
                <a:gd name="T3" fmla="*/ 0 h 124"/>
                <a:gd name="T4" fmla="*/ 0 w 89"/>
                <a:gd name="T5" fmla="*/ 8 h 124"/>
                <a:gd name="T6" fmla="*/ 76 w 89"/>
                <a:gd name="T7" fmla="*/ 124 h 124"/>
                <a:gd name="T8" fmla="*/ 89 w 89"/>
                <a:gd name="T9" fmla="*/ 116 h 124"/>
              </a:gdLst>
              <a:ahLst/>
              <a:cxnLst>
                <a:cxn ang="0">
                  <a:pos x="T0" y="T1"/>
                </a:cxn>
                <a:cxn ang="0">
                  <a:pos x="T2" y="T3"/>
                </a:cxn>
                <a:cxn ang="0">
                  <a:pos x="T4" y="T5"/>
                </a:cxn>
                <a:cxn ang="0">
                  <a:pos x="T6" y="T7"/>
                </a:cxn>
                <a:cxn ang="0">
                  <a:pos x="T8" y="T9"/>
                </a:cxn>
              </a:cxnLst>
              <a:rect l="0" t="0" r="r" b="b"/>
              <a:pathLst>
                <a:path w="89" h="124">
                  <a:moveTo>
                    <a:pt x="89" y="116"/>
                  </a:moveTo>
                  <a:lnTo>
                    <a:pt x="12" y="0"/>
                  </a:lnTo>
                  <a:lnTo>
                    <a:pt x="0" y="8"/>
                  </a:lnTo>
                  <a:lnTo>
                    <a:pt x="76" y="124"/>
                  </a:lnTo>
                  <a:lnTo>
                    <a:pt x="89" y="116"/>
                  </a:lnTo>
                  <a:close/>
                </a:path>
              </a:pathLst>
            </a:custGeom>
            <a:grpFill/>
            <a:ln>
              <a:noFill/>
            </a:ln>
            <a:extLst/>
          </p:spPr>
          <p:txBody>
            <a:bodyPr lIns="91464" tIns="45732" rIns="91464" bIns="45732"/>
            <a:lstStyle/>
            <a:p>
              <a:pPr>
                <a:defRPr/>
              </a:pPr>
              <a:endParaRPr lang="en-US" sz="2401"/>
            </a:p>
          </p:txBody>
        </p:sp>
        <p:sp>
          <p:nvSpPr>
            <p:cNvPr id="344" name="Freeform 77">
              <a:extLst>
                <a:ext uri="{FF2B5EF4-FFF2-40B4-BE49-F238E27FC236}"/>
              </a:extLst>
            </p:cNvPr>
            <p:cNvSpPr>
              <a:spLocks/>
            </p:cNvSpPr>
            <p:nvPr/>
          </p:nvSpPr>
          <p:spPr bwMode="auto">
            <a:xfrm>
              <a:off x="1941513" y="909638"/>
              <a:ext cx="157163" cy="187325"/>
            </a:xfrm>
            <a:custGeom>
              <a:avLst/>
              <a:gdLst>
                <a:gd name="T0" fmla="*/ 99 w 99"/>
                <a:gd name="T1" fmla="*/ 108 h 118"/>
                <a:gd name="T2" fmla="*/ 12 w 99"/>
                <a:gd name="T3" fmla="*/ 0 h 118"/>
                <a:gd name="T4" fmla="*/ 0 w 99"/>
                <a:gd name="T5" fmla="*/ 9 h 118"/>
                <a:gd name="T6" fmla="*/ 87 w 99"/>
                <a:gd name="T7" fmla="*/ 118 h 118"/>
                <a:gd name="T8" fmla="*/ 99 w 99"/>
                <a:gd name="T9" fmla="*/ 108 h 118"/>
              </a:gdLst>
              <a:ahLst/>
              <a:cxnLst>
                <a:cxn ang="0">
                  <a:pos x="T0" y="T1"/>
                </a:cxn>
                <a:cxn ang="0">
                  <a:pos x="T2" y="T3"/>
                </a:cxn>
                <a:cxn ang="0">
                  <a:pos x="T4" y="T5"/>
                </a:cxn>
                <a:cxn ang="0">
                  <a:pos x="T6" y="T7"/>
                </a:cxn>
                <a:cxn ang="0">
                  <a:pos x="T8" y="T9"/>
                </a:cxn>
              </a:cxnLst>
              <a:rect l="0" t="0" r="r" b="b"/>
              <a:pathLst>
                <a:path w="99" h="118">
                  <a:moveTo>
                    <a:pt x="99" y="108"/>
                  </a:moveTo>
                  <a:lnTo>
                    <a:pt x="12" y="0"/>
                  </a:lnTo>
                  <a:lnTo>
                    <a:pt x="0" y="9"/>
                  </a:lnTo>
                  <a:lnTo>
                    <a:pt x="87" y="118"/>
                  </a:lnTo>
                  <a:lnTo>
                    <a:pt x="99" y="108"/>
                  </a:lnTo>
                  <a:close/>
                </a:path>
              </a:pathLst>
            </a:custGeom>
            <a:grpFill/>
            <a:ln>
              <a:noFill/>
            </a:ln>
            <a:extLst/>
          </p:spPr>
          <p:txBody>
            <a:bodyPr lIns="91464" tIns="45732" rIns="91464" bIns="45732"/>
            <a:lstStyle/>
            <a:p>
              <a:pPr>
                <a:defRPr/>
              </a:pPr>
              <a:endParaRPr lang="en-US" sz="2401"/>
            </a:p>
          </p:txBody>
        </p:sp>
        <p:sp>
          <p:nvSpPr>
            <p:cNvPr id="345" name="Freeform 78">
              <a:extLst>
                <a:ext uri="{FF2B5EF4-FFF2-40B4-BE49-F238E27FC236}"/>
              </a:extLst>
            </p:cNvPr>
            <p:cNvSpPr>
              <a:spLocks/>
            </p:cNvSpPr>
            <p:nvPr/>
          </p:nvSpPr>
          <p:spPr bwMode="auto">
            <a:xfrm>
              <a:off x="1657351" y="1155700"/>
              <a:ext cx="169863" cy="176213"/>
            </a:xfrm>
            <a:custGeom>
              <a:avLst/>
              <a:gdLst>
                <a:gd name="T0" fmla="*/ 107 w 107"/>
                <a:gd name="T1" fmla="*/ 101 h 111"/>
                <a:gd name="T2" fmla="*/ 11 w 107"/>
                <a:gd name="T3" fmla="*/ 0 h 111"/>
                <a:gd name="T4" fmla="*/ 0 w 107"/>
                <a:gd name="T5" fmla="*/ 11 h 111"/>
                <a:gd name="T6" fmla="*/ 96 w 107"/>
                <a:gd name="T7" fmla="*/ 111 h 111"/>
                <a:gd name="T8" fmla="*/ 107 w 107"/>
                <a:gd name="T9" fmla="*/ 101 h 111"/>
              </a:gdLst>
              <a:ahLst/>
              <a:cxnLst>
                <a:cxn ang="0">
                  <a:pos x="T0" y="T1"/>
                </a:cxn>
                <a:cxn ang="0">
                  <a:pos x="T2" y="T3"/>
                </a:cxn>
                <a:cxn ang="0">
                  <a:pos x="T4" y="T5"/>
                </a:cxn>
                <a:cxn ang="0">
                  <a:pos x="T6" y="T7"/>
                </a:cxn>
                <a:cxn ang="0">
                  <a:pos x="T8" y="T9"/>
                </a:cxn>
              </a:cxnLst>
              <a:rect l="0" t="0" r="r" b="b"/>
              <a:pathLst>
                <a:path w="107" h="111">
                  <a:moveTo>
                    <a:pt x="107" y="101"/>
                  </a:moveTo>
                  <a:lnTo>
                    <a:pt x="11" y="0"/>
                  </a:lnTo>
                  <a:lnTo>
                    <a:pt x="0" y="11"/>
                  </a:lnTo>
                  <a:lnTo>
                    <a:pt x="96" y="111"/>
                  </a:lnTo>
                  <a:lnTo>
                    <a:pt x="107" y="101"/>
                  </a:lnTo>
                  <a:close/>
                </a:path>
              </a:pathLst>
            </a:custGeom>
            <a:grpFill/>
            <a:ln>
              <a:noFill/>
            </a:ln>
            <a:extLst/>
          </p:spPr>
          <p:txBody>
            <a:bodyPr lIns="91464" tIns="45732" rIns="91464" bIns="45732"/>
            <a:lstStyle/>
            <a:p>
              <a:pPr>
                <a:defRPr/>
              </a:pPr>
              <a:endParaRPr lang="en-US" sz="2401"/>
            </a:p>
          </p:txBody>
        </p:sp>
        <p:sp>
          <p:nvSpPr>
            <p:cNvPr id="346" name="Freeform 79">
              <a:extLst>
                <a:ext uri="{FF2B5EF4-FFF2-40B4-BE49-F238E27FC236}"/>
              </a:extLst>
            </p:cNvPr>
            <p:cNvSpPr>
              <a:spLocks/>
            </p:cNvSpPr>
            <p:nvPr/>
          </p:nvSpPr>
          <p:spPr bwMode="auto">
            <a:xfrm>
              <a:off x="1398588" y="1428750"/>
              <a:ext cx="182563" cy="161925"/>
            </a:xfrm>
            <a:custGeom>
              <a:avLst/>
              <a:gdLst>
                <a:gd name="T0" fmla="*/ 115 w 115"/>
                <a:gd name="T1" fmla="*/ 92 h 102"/>
                <a:gd name="T2" fmla="*/ 10 w 115"/>
                <a:gd name="T3" fmla="*/ 0 h 102"/>
                <a:gd name="T4" fmla="*/ 0 w 115"/>
                <a:gd name="T5" fmla="*/ 11 h 102"/>
                <a:gd name="T6" fmla="*/ 104 w 115"/>
                <a:gd name="T7" fmla="*/ 102 h 102"/>
                <a:gd name="T8" fmla="*/ 115 w 115"/>
                <a:gd name="T9" fmla="*/ 92 h 102"/>
              </a:gdLst>
              <a:ahLst/>
              <a:cxnLst>
                <a:cxn ang="0">
                  <a:pos x="T0" y="T1"/>
                </a:cxn>
                <a:cxn ang="0">
                  <a:pos x="T2" y="T3"/>
                </a:cxn>
                <a:cxn ang="0">
                  <a:pos x="T4" y="T5"/>
                </a:cxn>
                <a:cxn ang="0">
                  <a:pos x="T6" y="T7"/>
                </a:cxn>
                <a:cxn ang="0">
                  <a:pos x="T8" y="T9"/>
                </a:cxn>
              </a:cxnLst>
              <a:rect l="0" t="0" r="r" b="b"/>
              <a:pathLst>
                <a:path w="115" h="102">
                  <a:moveTo>
                    <a:pt x="115" y="92"/>
                  </a:moveTo>
                  <a:lnTo>
                    <a:pt x="10" y="0"/>
                  </a:lnTo>
                  <a:lnTo>
                    <a:pt x="0" y="11"/>
                  </a:lnTo>
                  <a:lnTo>
                    <a:pt x="104" y="102"/>
                  </a:lnTo>
                  <a:lnTo>
                    <a:pt x="115" y="92"/>
                  </a:lnTo>
                  <a:close/>
                </a:path>
              </a:pathLst>
            </a:custGeom>
            <a:grpFill/>
            <a:ln>
              <a:noFill/>
            </a:ln>
            <a:extLst/>
          </p:spPr>
          <p:txBody>
            <a:bodyPr lIns="91464" tIns="45732" rIns="91464" bIns="45732"/>
            <a:lstStyle/>
            <a:p>
              <a:pPr>
                <a:defRPr/>
              </a:pPr>
              <a:endParaRPr lang="en-US" sz="2401"/>
            </a:p>
          </p:txBody>
        </p:sp>
        <p:sp>
          <p:nvSpPr>
            <p:cNvPr id="347" name="Freeform 80">
              <a:extLst>
                <a:ext uri="{FF2B5EF4-FFF2-40B4-BE49-F238E27FC236}"/>
              </a:extLst>
            </p:cNvPr>
            <p:cNvSpPr>
              <a:spLocks/>
            </p:cNvSpPr>
            <p:nvPr/>
          </p:nvSpPr>
          <p:spPr bwMode="auto">
            <a:xfrm>
              <a:off x="1165226" y="1722438"/>
              <a:ext cx="192088" cy="149225"/>
            </a:xfrm>
            <a:custGeom>
              <a:avLst/>
              <a:gdLst>
                <a:gd name="T0" fmla="*/ 121 w 121"/>
                <a:gd name="T1" fmla="*/ 82 h 94"/>
                <a:gd name="T2" fmla="*/ 8 w 121"/>
                <a:gd name="T3" fmla="*/ 0 h 94"/>
                <a:gd name="T4" fmla="*/ 0 w 121"/>
                <a:gd name="T5" fmla="*/ 12 h 94"/>
                <a:gd name="T6" fmla="*/ 112 w 121"/>
                <a:gd name="T7" fmla="*/ 94 h 94"/>
                <a:gd name="T8" fmla="*/ 121 w 121"/>
                <a:gd name="T9" fmla="*/ 82 h 94"/>
              </a:gdLst>
              <a:ahLst/>
              <a:cxnLst>
                <a:cxn ang="0">
                  <a:pos x="T0" y="T1"/>
                </a:cxn>
                <a:cxn ang="0">
                  <a:pos x="T2" y="T3"/>
                </a:cxn>
                <a:cxn ang="0">
                  <a:pos x="T4" y="T5"/>
                </a:cxn>
                <a:cxn ang="0">
                  <a:pos x="T6" y="T7"/>
                </a:cxn>
                <a:cxn ang="0">
                  <a:pos x="T8" y="T9"/>
                </a:cxn>
              </a:cxnLst>
              <a:rect l="0" t="0" r="r" b="b"/>
              <a:pathLst>
                <a:path w="121" h="94">
                  <a:moveTo>
                    <a:pt x="121" y="82"/>
                  </a:moveTo>
                  <a:lnTo>
                    <a:pt x="8" y="0"/>
                  </a:lnTo>
                  <a:lnTo>
                    <a:pt x="0" y="12"/>
                  </a:lnTo>
                  <a:lnTo>
                    <a:pt x="112" y="94"/>
                  </a:lnTo>
                  <a:lnTo>
                    <a:pt x="121" y="82"/>
                  </a:lnTo>
                  <a:close/>
                </a:path>
              </a:pathLst>
            </a:custGeom>
            <a:grpFill/>
            <a:ln>
              <a:noFill/>
            </a:ln>
            <a:extLst/>
          </p:spPr>
          <p:txBody>
            <a:bodyPr lIns="91464" tIns="45732" rIns="91464" bIns="45732"/>
            <a:lstStyle/>
            <a:p>
              <a:pPr>
                <a:defRPr/>
              </a:pPr>
              <a:endParaRPr lang="en-US" sz="2401"/>
            </a:p>
          </p:txBody>
        </p:sp>
        <p:sp>
          <p:nvSpPr>
            <p:cNvPr id="348" name="Freeform 81">
              <a:extLst>
                <a:ext uri="{FF2B5EF4-FFF2-40B4-BE49-F238E27FC236}"/>
              </a:extLst>
            </p:cNvPr>
            <p:cNvSpPr>
              <a:spLocks/>
            </p:cNvSpPr>
            <p:nvPr/>
          </p:nvSpPr>
          <p:spPr bwMode="auto">
            <a:xfrm>
              <a:off x="957263" y="2036763"/>
              <a:ext cx="200025" cy="133350"/>
            </a:xfrm>
            <a:custGeom>
              <a:avLst/>
              <a:gdLst>
                <a:gd name="T0" fmla="*/ 126 w 126"/>
                <a:gd name="T1" fmla="*/ 72 h 84"/>
                <a:gd name="T2" fmla="*/ 7 w 126"/>
                <a:gd name="T3" fmla="*/ 0 h 84"/>
                <a:gd name="T4" fmla="*/ 0 w 126"/>
                <a:gd name="T5" fmla="*/ 13 h 84"/>
                <a:gd name="T6" fmla="*/ 120 w 126"/>
                <a:gd name="T7" fmla="*/ 84 h 84"/>
                <a:gd name="T8" fmla="*/ 126 w 126"/>
                <a:gd name="T9" fmla="*/ 72 h 84"/>
              </a:gdLst>
              <a:ahLst/>
              <a:cxnLst>
                <a:cxn ang="0">
                  <a:pos x="T0" y="T1"/>
                </a:cxn>
                <a:cxn ang="0">
                  <a:pos x="T2" y="T3"/>
                </a:cxn>
                <a:cxn ang="0">
                  <a:pos x="T4" y="T5"/>
                </a:cxn>
                <a:cxn ang="0">
                  <a:pos x="T6" y="T7"/>
                </a:cxn>
                <a:cxn ang="0">
                  <a:pos x="T8" y="T9"/>
                </a:cxn>
              </a:cxnLst>
              <a:rect l="0" t="0" r="r" b="b"/>
              <a:pathLst>
                <a:path w="126" h="84">
                  <a:moveTo>
                    <a:pt x="126" y="72"/>
                  </a:moveTo>
                  <a:lnTo>
                    <a:pt x="7" y="0"/>
                  </a:lnTo>
                  <a:lnTo>
                    <a:pt x="0" y="13"/>
                  </a:lnTo>
                  <a:lnTo>
                    <a:pt x="120" y="84"/>
                  </a:lnTo>
                  <a:lnTo>
                    <a:pt x="126" y="72"/>
                  </a:lnTo>
                  <a:close/>
                </a:path>
              </a:pathLst>
            </a:custGeom>
            <a:grpFill/>
            <a:ln>
              <a:noFill/>
            </a:ln>
            <a:extLst/>
          </p:spPr>
          <p:txBody>
            <a:bodyPr lIns="91464" tIns="45732" rIns="91464" bIns="45732"/>
            <a:lstStyle/>
            <a:p>
              <a:pPr>
                <a:defRPr/>
              </a:pPr>
              <a:endParaRPr lang="en-US" sz="2401"/>
            </a:p>
          </p:txBody>
        </p:sp>
        <p:sp>
          <p:nvSpPr>
            <p:cNvPr id="349" name="Freeform 82">
              <a:extLst>
                <a:ext uri="{FF2B5EF4-FFF2-40B4-BE49-F238E27FC236}"/>
              </a:extLst>
            </p:cNvPr>
            <p:cNvSpPr>
              <a:spLocks/>
            </p:cNvSpPr>
            <p:nvPr/>
          </p:nvSpPr>
          <p:spPr bwMode="auto">
            <a:xfrm>
              <a:off x="633413" y="2714625"/>
              <a:ext cx="214313" cy="98425"/>
            </a:xfrm>
            <a:custGeom>
              <a:avLst/>
              <a:gdLst>
                <a:gd name="T0" fmla="*/ 135 w 135"/>
                <a:gd name="T1" fmla="*/ 50 h 62"/>
                <a:gd name="T2" fmla="*/ 4 w 135"/>
                <a:gd name="T3" fmla="*/ 0 h 62"/>
                <a:gd name="T4" fmla="*/ 0 w 135"/>
                <a:gd name="T5" fmla="*/ 14 h 62"/>
                <a:gd name="T6" fmla="*/ 130 w 135"/>
                <a:gd name="T7" fmla="*/ 62 h 62"/>
                <a:gd name="T8" fmla="*/ 135 w 135"/>
                <a:gd name="T9" fmla="*/ 50 h 62"/>
              </a:gdLst>
              <a:ahLst/>
              <a:cxnLst>
                <a:cxn ang="0">
                  <a:pos x="T0" y="T1"/>
                </a:cxn>
                <a:cxn ang="0">
                  <a:pos x="T2" y="T3"/>
                </a:cxn>
                <a:cxn ang="0">
                  <a:pos x="T4" y="T5"/>
                </a:cxn>
                <a:cxn ang="0">
                  <a:pos x="T6" y="T7"/>
                </a:cxn>
                <a:cxn ang="0">
                  <a:pos x="T8" y="T9"/>
                </a:cxn>
              </a:cxnLst>
              <a:rect l="0" t="0" r="r" b="b"/>
              <a:pathLst>
                <a:path w="135" h="62">
                  <a:moveTo>
                    <a:pt x="135" y="50"/>
                  </a:moveTo>
                  <a:lnTo>
                    <a:pt x="4" y="0"/>
                  </a:lnTo>
                  <a:lnTo>
                    <a:pt x="0" y="14"/>
                  </a:lnTo>
                  <a:lnTo>
                    <a:pt x="130" y="62"/>
                  </a:lnTo>
                  <a:lnTo>
                    <a:pt x="135" y="50"/>
                  </a:lnTo>
                  <a:close/>
                </a:path>
              </a:pathLst>
            </a:custGeom>
            <a:grpFill/>
            <a:ln>
              <a:noFill/>
            </a:ln>
            <a:extLst/>
          </p:spPr>
          <p:txBody>
            <a:bodyPr lIns="91464" tIns="45732" rIns="91464" bIns="45732"/>
            <a:lstStyle/>
            <a:p>
              <a:pPr>
                <a:defRPr/>
              </a:pPr>
              <a:endParaRPr lang="en-US" sz="2401"/>
            </a:p>
          </p:txBody>
        </p:sp>
        <p:sp>
          <p:nvSpPr>
            <p:cNvPr id="350" name="Freeform 83">
              <a:extLst>
                <a:ext uri="{FF2B5EF4-FFF2-40B4-BE49-F238E27FC236}"/>
              </a:extLst>
            </p:cNvPr>
            <p:cNvSpPr>
              <a:spLocks/>
            </p:cNvSpPr>
            <p:nvPr/>
          </p:nvSpPr>
          <p:spPr bwMode="auto">
            <a:xfrm>
              <a:off x="517526" y="3074988"/>
              <a:ext cx="219075" cy="77788"/>
            </a:xfrm>
            <a:custGeom>
              <a:avLst/>
              <a:gdLst>
                <a:gd name="T0" fmla="*/ 138 w 138"/>
                <a:gd name="T1" fmla="*/ 37 h 49"/>
                <a:gd name="T2" fmla="*/ 3 w 138"/>
                <a:gd name="T3" fmla="*/ 0 h 49"/>
                <a:gd name="T4" fmla="*/ 0 w 138"/>
                <a:gd name="T5" fmla="*/ 14 h 49"/>
                <a:gd name="T6" fmla="*/ 133 w 138"/>
                <a:gd name="T7" fmla="*/ 49 h 49"/>
                <a:gd name="T8" fmla="*/ 138 w 138"/>
                <a:gd name="T9" fmla="*/ 37 h 49"/>
              </a:gdLst>
              <a:ahLst/>
              <a:cxnLst>
                <a:cxn ang="0">
                  <a:pos x="T0" y="T1"/>
                </a:cxn>
                <a:cxn ang="0">
                  <a:pos x="T2" y="T3"/>
                </a:cxn>
                <a:cxn ang="0">
                  <a:pos x="T4" y="T5"/>
                </a:cxn>
                <a:cxn ang="0">
                  <a:pos x="T6" y="T7"/>
                </a:cxn>
                <a:cxn ang="0">
                  <a:pos x="T8" y="T9"/>
                </a:cxn>
              </a:cxnLst>
              <a:rect l="0" t="0" r="r" b="b"/>
              <a:pathLst>
                <a:path w="138" h="49">
                  <a:moveTo>
                    <a:pt x="138" y="37"/>
                  </a:moveTo>
                  <a:lnTo>
                    <a:pt x="3" y="0"/>
                  </a:lnTo>
                  <a:lnTo>
                    <a:pt x="0" y="14"/>
                  </a:lnTo>
                  <a:lnTo>
                    <a:pt x="133" y="49"/>
                  </a:lnTo>
                  <a:lnTo>
                    <a:pt x="138" y="37"/>
                  </a:lnTo>
                  <a:close/>
                </a:path>
              </a:pathLst>
            </a:custGeom>
            <a:grpFill/>
            <a:ln>
              <a:noFill/>
            </a:ln>
            <a:extLst/>
          </p:spPr>
          <p:txBody>
            <a:bodyPr lIns="91464" tIns="45732" rIns="91464" bIns="45732"/>
            <a:lstStyle/>
            <a:p>
              <a:pPr>
                <a:defRPr/>
              </a:pPr>
              <a:endParaRPr lang="en-US" sz="2401"/>
            </a:p>
          </p:txBody>
        </p:sp>
        <p:sp>
          <p:nvSpPr>
            <p:cNvPr id="351" name="Freeform 84">
              <a:extLst>
                <a:ext uri="{FF2B5EF4-FFF2-40B4-BE49-F238E27FC236}"/>
              </a:extLst>
            </p:cNvPr>
            <p:cNvSpPr>
              <a:spLocks/>
            </p:cNvSpPr>
            <p:nvPr/>
          </p:nvSpPr>
          <p:spPr bwMode="auto">
            <a:xfrm>
              <a:off x="433388" y="3441700"/>
              <a:ext cx="222250" cy="61913"/>
            </a:xfrm>
            <a:custGeom>
              <a:avLst/>
              <a:gdLst>
                <a:gd name="T0" fmla="*/ 140 w 140"/>
                <a:gd name="T1" fmla="*/ 25 h 39"/>
                <a:gd name="T2" fmla="*/ 3 w 140"/>
                <a:gd name="T3" fmla="*/ 0 h 39"/>
                <a:gd name="T4" fmla="*/ 0 w 140"/>
                <a:gd name="T5" fmla="*/ 14 h 39"/>
                <a:gd name="T6" fmla="*/ 136 w 140"/>
                <a:gd name="T7" fmla="*/ 39 h 39"/>
                <a:gd name="T8" fmla="*/ 140 w 140"/>
                <a:gd name="T9" fmla="*/ 25 h 39"/>
              </a:gdLst>
              <a:ahLst/>
              <a:cxnLst>
                <a:cxn ang="0">
                  <a:pos x="T0" y="T1"/>
                </a:cxn>
                <a:cxn ang="0">
                  <a:pos x="T2" y="T3"/>
                </a:cxn>
                <a:cxn ang="0">
                  <a:pos x="T4" y="T5"/>
                </a:cxn>
                <a:cxn ang="0">
                  <a:pos x="T6" y="T7"/>
                </a:cxn>
                <a:cxn ang="0">
                  <a:pos x="T8" y="T9"/>
                </a:cxn>
              </a:cxnLst>
              <a:rect l="0" t="0" r="r" b="b"/>
              <a:pathLst>
                <a:path w="140" h="39">
                  <a:moveTo>
                    <a:pt x="140" y="25"/>
                  </a:moveTo>
                  <a:lnTo>
                    <a:pt x="3" y="0"/>
                  </a:lnTo>
                  <a:lnTo>
                    <a:pt x="0" y="14"/>
                  </a:lnTo>
                  <a:lnTo>
                    <a:pt x="136" y="39"/>
                  </a:lnTo>
                  <a:lnTo>
                    <a:pt x="140" y="25"/>
                  </a:lnTo>
                  <a:close/>
                </a:path>
              </a:pathLst>
            </a:custGeom>
            <a:grpFill/>
            <a:ln>
              <a:noFill/>
            </a:ln>
            <a:extLst/>
          </p:spPr>
          <p:txBody>
            <a:bodyPr lIns="91464" tIns="45732" rIns="91464" bIns="45732"/>
            <a:lstStyle/>
            <a:p>
              <a:pPr>
                <a:defRPr/>
              </a:pPr>
              <a:endParaRPr lang="en-US" sz="2401"/>
            </a:p>
          </p:txBody>
        </p:sp>
        <p:sp>
          <p:nvSpPr>
            <p:cNvPr id="352" name="Freeform 85">
              <a:extLst>
                <a:ext uri="{FF2B5EF4-FFF2-40B4-BE49-F238E27FC236}"/>
              </a:extLst>
            </p:cNvPr>
            <p:cNvSpPr>
              <a:spLocks/>
            </p:cNvSpPr>
            <p:nvPr/>
          </p:nvSpPr>
          <p:spPr bwMode="auto">
            <a:xfrm>
              <a:off x="384176" y="3816350"/>
              <a:ext cx="222250" cy="41275"/>
            </a:xfrm>
            <a:custGeom>
              <a:avLst/>
              <a:gdLst>
                <a:gd name="T0" fmla="*/ 140 w 140"/>
                <a:gd name="T1" fmla="*/ 12 h 26"/>
                <a:gd name="T2" fmla="*/ 1 w 140"/>
                <a:gd name="T3" fmla="*/ 0 h 26"/>
                <a:gd name="T4" fmla="*/ 0 w 140"/>
                <a:gd name="T5" fmla="*/ 14 h 26"/>
                <a:gd name="T6" fmla="*/ 138 w 140"/>
                <a:gd name="T7" fmla="*/ 26 h 26"/>
                <a:gd name="T8" fmla="*/ 140 w 140"/>
                <a:gd name="T9" fmla="*/ 12 h 26"/>
              </a:gdLst>
              <a:ahLst/>
              <a:cxnLst>
                <a:cxn ang="0">
                  <a:pos x="T0" y="T1"/>
                </a:cxn>
                <a:cxn ang="0">
                  <a:pos x="T2" y="T3"/>
                </a:cxn>
                <a:cxn ang="0">
                  <a:pos x="T4" y="T5"/>
                </a:cxn>
                <a:cxn ang="0">
                  <a:pos x="T6" y="T7"/>
                </a:cxn>
                <a:cxn ang="0">
                  <a:pos x="T8" y="T9"/>
                </a:cxn>
              </a:cxnLst>
              <a:rect l="0" t="0" r="r" b="b"/>
              <a:pathLst>
                <a:path w="140" h="26">
                  <a:moveTo>
                    <a:pt x="140" y="12"/>
                  </a:moveTo>
                  <a:lnTo>
                    <a:pt x="1" y="0"/>
                  </a:lnTo>
                  <a:lnTo>
                    <a:pt x="0" y="14"/>
                  </a:lnTo>
                  <a:lnTo>
                    <a:pt x="138" y="26"/>
                  </a:lnTo>
                  <a:lnTo>
                    <a:pt x="140" y="12"/>
                  </a:lnTo>
                  <a:close/>
                </a:path>
              </a:pathLst>
            </a:custGeom>
            <a:grpFill/>
            <a:ln>
              <a:noFill/>
            </a:ln>
            <a:extLst/>
          </p:spPr>
          <p:txBody>
            <a:bodyPr lIns="91464" tIns="45732" rIns="91464" bIns="45732"/>
            <a:lstStyle/>
            <a:p>
              <a:pPr>
                <a:defRPr/>
              </a:pPr>
              <a:endParaRPr lang="en-US" sz="2401"/>
            </a:p>
          </p:txBody>
        </p:sp>
        <p:sp>
          <p:nvSpPr>
            <p:cNvPr id="353" name="Rectangle 86">
              <a:extLst>
                <a:ext uri="{FF2B5EF4-FFF2-40B4-BE49-F238E27FC236}"/>
              </a:extLst>
            </p:cNvPr>
            <p:cNvSpPr>
              <a:spLocks noChangeArrowheads="1"/>
            </p:cNvSpPr>
            <p:nvPr/>
          </p:nvSpPr>
          <p:spPr bwMode="auto">
            <a:xfrm>
              <a:off x="366713" y="4192588"/>
              <a:ext cx="222250" cy="22225"/>
            </a:xfrm>
            <a:prstGeom prst="rect">
              <a:avLst/>
            </a:prstGeom>
            <a:grpFill/>
            <a:ln>
              <a:noFill/>
            </a:ln>
            <a:extLst/>
          </p:spPr>
          <p:txBody>
            <a:bodyPr lIns="91464" tIns="45732" rIns="91464" bIns="45732"/>
            <a:lstStyle/>
            <a:p>
              <a:pPr>
                <a:defRPr/>
              </a:pPr>
              <a:endParaRPr lang="en-US" sz="2401"/>
            </a:p>
          </p:txBody>
        </p:sp>
        <p:sp>
          <p:nvSpPr>
            <p:cNvPr id="354" name="Freeform 87">
              <a:extLst>
                <a:ext uri="{FF2B5EF4-FFF2-40B4-BE49-F238E27FC236}"/>
              </a:extLst>
            </p:cNvPr>
            <p:cNvSpPr>
              <a:spLocks/>
            </p:cNvSpPr>
            <p:nvPr/>
          </p:nvSpPr>
          <p:spPr bwMode="auto">
            <a:xfrm>
              <a:off x="384176" y="4546600"/>
              <a:ext cx="222250" cy="44450"/>
            </a:xfrm>
            <a:custGeom>
              <a:avLst/>
              <a:gdLst>
                <a:gd name="T0" fmla="*/ 138 w 140"/>
                <a:gd name="T1" fmla="*/ 0 h 28"/>
                <a:gd name="T2" fmla="*/ 0 w 140"/>
                <a:gd name="T3" fmla="*/ 14 h 28"/>
                <a:gd name="T4" fmla="*/ 1 w 140"/>
                <a:gd name="T5" fmla="*/ 28 h 28"/>
                <a:gd name="T6" fmla="*/ 140 w 140"/>
                <a:gd name="T7" fmla="*/ 16 h 28"/>
                <a:gd name="T8" fmla="*/ 138 w 140"/>
                <a:gd name="T9" fmla="*/ 0 h 28"/>
              </a:gdLst>
              <a:ahLst/>
              <a:cxnLst>
                <a:cxn ang="0">
                  <a:pos x="T0" y="T1"/>
                </a:cxn>
                <a:cxn ang="0">
                  <a:pos x="T2" y="T3"/>
                </a:cxn>
                <a:cxn ang="0">
                  <a:pos x="T4" y="T5"/>
                </a:cxn>
                <a:cxn ang="0">
                  <a:pos x="T6" y="T7"/>
                </a:cxn>
                <a:cxn ang="0">
                  <a:pos x="T8" y="T9"/>
                </a:cxn>
              </a:cxnLst>
              <a:rect l="0" t="0" r="r" b="b"/>
              <a:pathLst>
                <a:path w="140" h="28">
                  <a:moveTo>
                    <a:pt x="138" y="0"/>
                  </a:moveTo>
                  <a:lnTo>
                    <a:pt x="0" y="14"/>
                  </a:lnTo>
                  <a:lnTo>
                    <a:pt x="1" y="28"/>
                  </a:lnTo>
                  <a:lnTo>
                    <a:pt x="140" y="16"/>
                  </a:lnTo>
                  <a:lnTo>
                    <a:pt x="138" y="0"/>
                  </a:lnTo>
                  <a:close/>
                </a:path>
              </a:pathLst>
            </a:custGeom>
            <a:grpFill/>
            <a:ln>
              <a:noFill/>
            </a:ln>
            <a:extLst/>
          </p:spPr>
          <p:txBody>
            <a:bodyPr lIns="91464" tIns="45732" rIns="91464" bIns="45732"/>
            <a:lstStyle/>
            <a:p>
              <a:pPr>
                <a:defRPr/>
              </a:pPr>
              <a:endParaRPr lang="en-US" sz="2401"/>
            </a:p>
          </p:txBody>
        </p:sp>
        <p:sp>
          <p:nvSpPr>
            <p:cNvPr id="355" name="Freeform 88">
              <a:extLst>
                <a:ext uri="{FF2B5EF4-FFF2-40B4-BE49-F238E27FC236}"/>
              </a:extLst>
            </p:cNvPr>
            <p:cNvSpPr>
              <a:spLocks/>
            </p:cNvSpPr>
            <p:nvPr/>
          </p:nvSpPr>
          <p:spPr bwMode="auto">
            <a:xfrm>
              <a:off x="433388" y="4902200"/>
              <a:ext cx="222250" cy="61913"/>
            </a:xfrm>
            <a:custGeom>
              <a:avLst/>
              <a:gdLst>
                <a:gd name="T0" fmla="*/ 136 w 140"/>
                <a:gd name="T1" fmla="*/ 0 h 39"/>
                <a:gd name="T2" fmla="*/ 0 w 140"/>
                <a:gd name="T3" fmla="*/ 25 h 39"/>
                <a:gd name="T4" fmla="*/ 3 w 140"/>
                <a:gd name="T5" fmla="*/ 39 h 39"/>
                <a:gd name="T6" fmla="*/ 140 w 140"/>
                <a:gd name="T7" fmla="*/ 14 h 39"/>
                <a:gd name="T8" fmla="*/ 136 w 140"/>
                <a:gd name="T9" fmla="*/ 0 h 39"/>
              </a:gdLst>
              <a:ahLst/>
              <a:cxnLst>
                <a:cxn ang="0">
                  <a:pos x="T0" y="T1"/>
                </a:cxn>
                <a:cxn ang="0">
                  <a:pos x="T2" y="T3"/>
                </a:cxn>
                <a:cxn ang="0">
                  <a:pos x="T4" y="T5"/>
                </a:cxn>
                <a:cxn ang="0">
                  <a:pos x="T6" y="T7"/>
                </a:cxn>
                <a:cxn ang="0">
                  <a:pos x="T8" y="T9"/>
                </a:cxn>
              </a:cxnLst>
              <a:rect l="0" t="0" r="r" b="b"/>
              <a:pathLst>
                <a:path w="140" h="39">
                  <a:moveTo>
                    <a:pt x="136" y="0"/>
                  </a:moveTo>
                  <a:lnTo>
                    <a:pt x="0" y="25"/>
                  </a:lnTo>
                  <a:lnTo>
                    <a:pt x="3" y="39"/>
                  </a:lnTo>
                  <a:lnTo>
                    <a:pt x="140" y="14"/>
                  </a:lnTo>
                  <a:lnTo>
                    <a:pt x="136" y="0"/>
                  </a:lnTo>
                  <a:close/>
                </a:path>
              </a:pathLst>
            </a:custGeom>
            <a:grpFill/>
            <a:ln>
              <a:noFill/>
            </a:ln>
            <a:extLst/>
          </p:spPr>
          <p:txBody>
            <a:bodyPr lIns="91464" tIns="45732" rIns="91464" bIns="45732"/>
            <a:lstStyle/>
            <a:p>
              <a:pPr>
                <a:defRPr/>
              </a:pPr>
              <a:endParaRPr lang="en-US" sz="2401"/>
            </a:p>
          </p:txBody>
        </p:sp>
        <p:sp>
          <p:nvSpPr>
            <p:cNvPr id="356" name="Freeform 89">
              <a:extLst>
                <a:ext uri="{FF2B5EF4-FFF2-40B4-BE49-F238E27FC236}"/>
              </a:extLst>
            </p:cNvPr>
            <p:cNvSpPr>
              <a:spLocks/>
            </p:cNvSpPr>
            <p:nvPr/>
          </p:nvSpPr>
          <p:spPr bwMode="auto">
            <a:xfrm>
              <a:off x="517526" y="5251450"/>
              <a:ext cx="219075" cy="80963"/>
            </a:xfrm>
            <a:custGeom>
              <a:avLst/>
              <a:gdLst>
                <a:gd name="T0" fmla="*/ 133 w 138"/>
                <a:gd name="T1" fmla="*/ 0 h 51"/>
                <a:gd name="T2" fmla="*/ 0 w 138"/>
                <a:gd name="T3" fmla="*/ 38 h 51"/>
                <a:gd name="T4" fmla="*/ 3 w 138"/>
                <a:gd name="T5" fmla="*/ 51 h 51"/>
                <a:gd name="T6" fmla="*/ 138 w 138"/>
                <a:gd name="T7" fmla="*/ 14 h 51"/>
                <a:gd name="T8" fmla="*/ 133 w 138"/>
                <a:gd name="T9" fmla="*/ 0 h 51"/>
              </a:gdLst>
              <a:ahLst/>
              <a:cxnLst>
                <a:cxn ang="0">
                  <a:pos x="T0" y="T1"/>
                </a:cxn>
                <a:cxn ang="0">
                  <a:pos x="T2" y="T3"/>
                </a:cxn>
                <a:cxn ang="0">
                  <a:pos x="T4" y="T5"/>
                </a:cxn>
                <a:cxn ang="0">
                  <a:pos x="T6" y="T7"/>
                </a:cxn>
                <a:cxn ang="0">
                  <a:pos x="T8" y="T9"/>
                </a:cxn>
              </a:cxnLst>
              <a:rect l="0" t="0" r="r" b="b"/>
              <a:pathLst>
                <a:path w="138" h="51">
                  <a:moveTo>
                    <a:pt x="133" y="0"/>
                  </a:moveTo>
                  <a:lnTo>
                    <a:pt x="0" y="38"/>
                  </a:lnTo>
                  <a:lnTo>
                    <a:pt x="3" y="51"/>
                  </a:lnTo>
                  <a:lnTo>
                    <a:pt x="138" y="14"/>
                  </a:lnTo>
                  <a:lnTo>
                    <a:pt x="133" y="0"/>
                  </a:lnTo>
                  <a:close/>
                </a:path>
              </a:pathLst>
            </a:custGeom>
            <a:grpFill/>
            <a:ln>
              <a:noFill/>
            </a:ln>
            <a:extLst/>
          </p:spPr>
          <p:txBody>
            <a:bodyPr lIns="91464" tIns="45732" rIns="91464" bIns="45732"/>
            <a:lstStyle/>
            <a:p>
              <a:pPr>
                <a:defRPr/>
              </a:pPr>
              <a:endParaRPr lang="en-US" sz="2401"/>
            </a:p>
          </p:txBody>
        </p:sp>
        <p:sp>
          <p:nvSpPr>
            <p:cNvPr id="357" name="Freeform 90">
              <a:extLst>
                <a:ext uri="{FF2B5EF4-FFF2-40B4-BE49-F238E27FC236}"/>
              </a:extLst>
            </p:cNvPr>
            <p:cNvSpPr>
              <a:spLocks/>
            </p:cNvSpPr>
            <p:nvPr/>
          </p:nvSpPr>
          <p:spPr bwMode="auto">
            <a:xfrm>
              <a:off x="633413" y="5591175"/>
              <a:ext cx="214313" cy="98425"/>
            </a:xfrm>
            <a:custGeom>
              <a:avLst/>
              <a:gdLst>
                <a:gd name="T0" fmla="*/ 130 w 135"/>
                <a:gd name="T1" fmla="*/ 0 h 62"/>
                <a:gd name="T2" fmla="*/ 0 w 135"/>
                <a:gd name="T3" fmla="*/ 49 h 62"/>
                <a:gd name="T4" fmla="*/ 4 w 135"/>
                <a:gd name="T5" fmla="*/ 62 h 62"/>
                <a:gd name="T6" fmla="*/ 135 w 135"/>
                <a:gd name="T7" fmla="*/ 14 h 62"/>
                <a:gd name="T8" fmla="*/ 130 w 135"/>
                <a:gd name="T9" fmla="*/ 0 h 62"/>
              </a:gdLst>
              <a:ahLst/>
              <a:cxnLst>
                <a:cxn ang="0">
                  <a:pos x="T0" y="T1"/>
                </a:cxn>
                <a:cxn ang="0">
                  <a:pos x="T2" y="T3"/>
                </a:cxn>
                <a:cxn ang="0">
                  <a:pos x="T4" y="T5"/>
                </a:cxn>
                <a:cxn ang="0">
                  <a:pos x="T6" y="T7"/>
                </a:cxn>
                <a:cxn ang="0">
                  <a:pos x="T8" y="T9"/>
                </a:cxn>
              </a:cxnLst>
              <a:rect l="0" t="0" r="r" b="b"/>
              <a:pathLst>
                <a:path w="135" h="62">
                  <a:moveTo>
                    <a:pt x="130" y="0"/>
                  </a:moveTo>
                  <a:lnTo>
                    <a:pt x="0" y="49"/>
                  </a:lnTo>
                  <a:lnTo>
                    <a:pt x="4" y="62"/>
                  </a:lnTo>
                  <a:lnTo>
                    <a:pt x="135" y="14"/>
                  </a:lnTo>
                  <a:lnTo>
                    <a:pt x="130" y="0"/>
                  </a:lnTo>
                  <a:close/>
                </a:path>
              </a:pathLst>
            </a:custGeom>
            <a:grpFill/>
            <a:ln>
              <a:noFill/>
            </a:ln>
            <a:extLst/>
          </p:spPr>
          <p:txBody>
            <a:bodyPr lIns="91464" tIns="45732" rIns="91464" bIns="45732"/>
            <a:lstStyle/>
            <a:p>
              <a:pPr>
                <a:defRPr/>
              </a:pPr>
              <a:endParaRPr lang="en-US" sz="2401"/>
            </a:p>
          </p:txBody>
        </p:sp>
        <p:sp>
          <p:nvSpPr>
            <p:cNvPr id="358" name="Freeform 91">
              <a:extLst>
                <a:ext uri="{FF2B5EF4-FFF2-40B4-BE49-F238E27FC236}"/>
              </a:extLst>
            </p:cNvPr>
            <p:cNvSpPr>
              <a:spLocks/>
            </p:cNvSpPr>
            <p:nvPr/>
          </p:nvSpPr>
          <p:spPr bwMode="auto">
            <a:xfrm>
              <a:off x="957263" y="6234113"/>
              <a:ext cx="203200" cy="133350"/>
            </a:xfrm>
            <a:custGeom>
              <a:avLst/>
              <a:gdLst>
                <a:gd name="T0" fmla="*/ 120 w 128"/>
                <a:gd name="T1" fmla="*/ 0 h 84"/>
                <a:gd name="T2" fmla="*/ 0 w 128"/>
                <a:gd name="T3" fmla="*/ 72 h 84"/>
                <a:gd name="T4" fmla="*/ 7 w 128"/>
                <a:gd name="T5" fmla="*/ 84 h 84"/>
                <a:gd name="T6" fmla="*/ 128 w 128"/>
                <a:gd name="T7" fmla="*/ 13 h 84"/>
                <a:gd name="T8" fmla="*/ 120 w 128"/>
                <a:gd name="T9" fmla="*/ 0 h 84"/>
              </a:gdLst>
              <a:ahLst/>
              <a:cxnLst>
                <a:cxn ang="0">
                  <a:pos x="T0" y="T1"/>
                </a:cxn>
                <a:cxn ang="0">
                  <a:pos x="T2" y="T3"/>
                </a:cxn>
                <a:cxn ang="0">
                  <a:pos x="T4" y="T5"/>
                </a:cxn>
                <a:cxn ang="0">
                  <a:pos x="T6" y="T7"/>
                </a:cxn>
                <a:cxn ang="0">
                  <a:pos x="T8" y="T9"/>
                </a:cxn>
              </a:cxnLst>
              <a:rect l="0" t="0" r="r" b="b"/>
              <a:pathLst>
                <a:path w="128" h="84">
                  <a:moveTo>
                    <a:pt x="120" y="0"/>
                  </a:moveTo>
                  <a:lnTo>
                    <a:pt x="0" y="72"/>
                  </a:lnTo>
                  <a:lnTo>
                    <a:pt x="7" y="84"/>
                  </a:lnTo>
                  <a:lnTo>
                    <a:pt x="128" y="13"/>
                  </a:lnTo>
                  <a:lnTo>
                    <a:pt x="120" y="0"/>
                  </a:lnTo>
                  <a:close/>
                </a:path>
              </a:pathLst>
            </a:custGeom>
            <a:grpFill/>
            <a:ln>
              <a:noFill/>
            </a:ln>
            <a:extLst/>
          </p:spPr>
          <p:txBody>
            <a:bodyPr lIns="91464" tIns="45732" rIns="91464" bIns="45732"/>
            <a:lstStyle/>
            <a:p>
              <a:pPr>
                <a:defRPr/>
              </a:pPr>
              <a:endParaRPr lang="en-US" sz="2401"/>
            </a:p>
          </p:txBody>
        </p:sp>
        <p:sp>
          <p:nvSpPr>
            <p:cNvPr id="359" name="Freeform 92">
              <a:extLst>
                <a:ext uri="{FF2B5EF4-FFF2-40B4-BE49-F238E27FC236}"/>
              </a:extLst>
            </p:cNvPr>
            <p:cNvSpPr>
              <a:spLocks/>
            </p:cNvSpPr>
            <p:nvPr/>
          </p:nvSpPr>
          <p:spPr bwMode="auto">
            <a:xfrm>
              <a:off x="1165226" y="6535738"/>
              <a:ext cx="192088" cy="147638"/>
            </a:xfrm>
            <a:custGeom>
              <a:avLst/>
              <a:gdLst>
                <a:gd name="T0" fmla="*/ 112 w 121"/>
                <a:gd name="T1" fmla="*/ 0 h 93"/>
                <a:gd name="T2" fmla="*/ 0 w 121"/>
                <a:gd name="T3" fmla="*/ 80 h 93"/>
                <a:gd name="T4" fmla="*/ 8 w 121"/>
                <a:gd name="T5" fmla="*/ 93 h 93"/>
                <a:gd name="T6" fmla="*/ 121 w 121"/>
                <a:gd name="T7" fmla="*/ 11 h 93"/>
                <a:gd name="T8" fmla="*/ 112 w 121"/>
                <a:gd name="T9" fmla="*/ 0 h 93"/>
              </a:gdLst>
              <a:ahLst/>
              <a:cxnLst>
                <a:cxn ang="0">
                  <a:pos x="T0" y="T1"/>
                </a:cxn>
                <a:cxn ang="0">
                  <a:pos x="T2" y="T3"/>
                </a:cxn>
                <a:cxn ang="0">
                  <a:pos x="T4" y="T5"/>
                </a:cxn>
                <a:cxn ang="0">
                  <a:pos x="T6" y="T7"/>
                </a:cxn>
                <a:cxn ang="0">
                  <a:pos x="T8" y="T9"/>
                </a:cxn>
              </a:cxnLst>
              <a:rect l="0" t="0" r="r" b="b"/>
              <a:pathLst>
                <a:path w="121" h="93">
                  <a:moveTo>
                    <a:pt x="112" y="0"/>
                  </a:moveTo>
                  <a:lnTo>
                    <a:pt x="0" y="80"/>
                  </a:lnTo>
                  <a:lnTo>
                    <a:pt x="8" y="93"/>
                  </a:lnTo>
                  <a:lnTo>
                    <a:pt x="121" y="11"/>
                  </a:lnTo>
                  <a:lnTo>
                    <a:pt x="112" y="0"/>
                  </a:lnTo>
                  <a:close/>
                </a:path>
              </a:pathLst>
            </a:custGeom>
            <a:grpFill/>
            <a:ln>
              <a:noFill/>
            </a:ln>
            <a:extLst/>
          </p:spPr>
          <p:txBody>
            <a:bodyPr lIns="91464" tIns="45732" rIns="91464" bIns="45732"/>
            <a:lstStyle/>
            <a:p>
              <a:pPr>
                <a:defRPr/>
              </a:pPr>
              <a:endParaRPr lang="en-US" sz="2401"/>
            </a:p>
          </p:txBody>
        </p:sp>
        <p:sp>
          <p:nvSpPr>
            <p:cNvPr id="360" name="Freeform 93">
              <a:extLst>
                <a:ext uri="{FF2B5EF4-FFF2-40B4-BE49-F238E27FC236}"/>
              </a:extLst>
            </p:cNvPr>
            <p:cNvSpPr>
              <a:spLocks/>
            </p:cNvSpPr>
            <p:nvPr/>
          </p:nvSpPr>
          <p:spPr bwMode="auto">
            <a:xfrm>
              <a:off x="7786688" y="6535738"/>
              <a:ext cx="192088" cy="147638"/>
            </a:xfrm>
            <a:custGeom>
              <a:avLst/>
              <a:gdLst>
                <a:gd name="T0" fmla="*/ 0 w 121"/>
                <a:gd name="T1" fmla="*/ 11 h 93"/>
                <a:gd name="T2" fmla="*/ 113 w 121"/>
                <a:gd name="T3" fmla="*/ 93 h 93"/>
                <a:gd name="T4" fmla="*/ 121 w 121"/>
                <a:gd name="T5" fmla="*/ 82 h 93"/>
                <a:gd name="T6" fmla="*/ 9 w 121"/>
                <a:gd name="T7" fmla="*/ 0 h 93"/>
                <a:gd name="T8" fmla="*/ 0 w 121"/>
                <a:gd name="T9" fmla="*/ 11 h 93"/>
              </a:gdLst>
              <a:ahLst/>
              <a:cxnLst>
                <a:cxn ang="0">
                  <a:pos x="T0" y="T1"/>
                </a:cxn>
                <a:cxn ang="0">
                  <a:pos x="T2" y="T3"/>
                </a:cxn>
                <a:cxn ang="0">
                  <a:pos x="T4" y="T5"/>
                </a:cxn>
                <a:cxn ang="0">
                  <a:pos x="T6" y="T7"/>
                </a:cxn>
                <a:cxn ang="0">
                  <a:pos x="T8" y="T9"/>
                </a:cxn>
              </a:cxnLst>
              <a:rect l="0" t="0" r="r" b="b"/>
              <a:pathLst>
                <a:path w="121" h="93">
                  <a:moveTo>
                    <a:pt x="0" y="11"/>
                  </a:moveTo>
                  <a:lnTo>
                    <a:pt x="113" y="93"/>
                  </a:lnTo>
                  <a:lnTo>
                    <a:pt x="121" y="82"/>
                  </a:lnTo>
                  <a:lnTo>
                    <a:pt x="9" y="0"/>
                  </a:lnTo>
                  <a:lnTo>
                    <a:pt x="0" y="11"/>
                  </a:lnTo>
                  <a:close/>
                </a:path>
              </a:pathLst>
            </a:custGeom>
            <a:grpFill/>
            <a:ln>
              <a:noFill/>
            </a:ln>
            <a:extLst/>
          </p:spPr>
          <p:txBody>
            <a:bodyPr lIns="91464" tIns="45732" rIns="91464" bIns="45732"/>
            <a:lstStyle/>
            <a:p>
              <a:pPr>
                <a:defRPr/>
              </a:pPr>
              <a:endParaRPr lang="en-US" sz="2401"/>
            </a:p>
          </p:txBody>
        </p:sp>
        <p:sp>
          <p:nvSpPr>
            <p:cNvPr id="361" name="Freeform 94">
              <a:extLst>
                <a:ext uri="{FF2B5EF4-FFF2-40B4-BE49-F238E27FC236}"/>
              </a:extLst>
            </p:cNvPr>
            <p:cNvSpPr>
              <a:spLocks/>
            </p:cNvSpPr>
            <p:nvPr/>
          </p:nvSpPr>
          <p:spPr bwMode="auto">
            <a:xfrm>
              <a:off x="7986713" y="6234113"/>
              <a:ext cx="200025" cy="133350"/>
            </a:xfrm>
            <a:custGeom>
              <a:avLst/>
              <a:gdLst>
                <a:gd name="T0" fmla="*/ 0 w 126"/>
                <a:gd name="T1" fmla="*/ 13 h 84"/>
                <a:gd name="T2" fmla="*/ 119 w 126"/>
                <a:gd name="T3" fmla="*/ 84 h 84"/>
                <a:gd name="T4" fmla="*/ 126 w 126"/>
                <a:gd name="T5" fmla="*/ 72 h 84"/>
                <a:gd name="T6" fmla="*/ 6 w 126"/>
                <a:gd name="T7" fmla="*/ 0 h 84"/>
                <a:gd name="T8" fmla="*/ 0 w 126"/>
                <a:gd name="T9" fmla="*/ 13 h 84"/>
              </a:gdLst>
              <a:ahLst/>
              <a:cxnLst>
                <a:cxn ang="0">
                  <a:pos x="T0" y="T1"/>
                </a:cxn>
                <a:cxn ang="0">
                  <a:pos x="T2" y="T3"/>
                </a:cxn>
                <a:cxn ang="0">
                  <a:pos x="T4" y="T5"/>
                </a:cxn>
                <a:cxn ang="0">
                  <a:pos x="T6" y="T7"/>
                </a:cxn>
                <a:cxn ang="0">
                  <a:pos x="T8" y="T9"/>
                </a:cxn>
              </a:cxnLst>
              <a:rect l="0" t="0" r="r" b="b"/>
              <a:pathLst>
                <a:path w="126" h="84">
                  <a:moveTo>
                    <a:pt x="0" y="13"/>
                  </a:moveTo>
                  <a:lnTo>
                    <a:pt x="119" y="84"/>
                  </a:lnTo>
                  <a:lnTo>
                    <a:pt x="126" y="72"/>
                  </a:lnTo>
                  <a:lnTo>
                    <a:pt x="6" y="0"/>
                  </a:lnTo>
                  <a:lnTo>
                    <a:pt x="0" y="13"/>
                  </a:lnTo>
                  <a:close/>
                </a:path>
              </a:pathLst>
            </a:custGeom>
            <a:grpFill/>
            <a:ln>
              <a:noFill/>
            </a:ln>
            <a:extLst/>
          </p:spPr>
          <p:txBody>
            <a:bodyPr lIns="91464" tIns="45732" rIns="91464" bIns="45732"/>
            <a:lstStyle/>
            <a:p>
              <a:pPr>
                <a:defRPr/>
              </a:pPr>
              <a:endParaRPr lang="en-US" sz="2401"/>
            </a:p>
          </p:txBody>
        </p:sp>
        <p:sp>
          <p:nvSpPr>
            <p:cNvPr id="362" name="Freeform 95">
              <a:extLst>
                <a:ext uri="{FF2B5EF4-FFF2-40B4-BE49-F238E27FC236}"/>
              </a:extLst>
            </p:cNvPr>
            <p:cNvSpPr>
              <a:spLocks/>
            </p:cNvSpPr>
            <p:nvPr/>
          </p:nvSpPr>
          <p:spPr bwMode="auto">
            <a:xfrm>
              <a:off x="8156576" y="5919788"/>
              <a:ext cx="209550" cy="117475"/>
            </a:xfrm>
            <a:custGeom>
              <a:avLst/>
              <a:gdLst>
                <a:gd name="T0" fmla="*/ 0 w 132"/>
                <a:gd name="T1" fmla="*/ 14 h 74"/>
                <a:gd name="T2" fmla="*/ 126 w 132"/>
                <a:gd name="T3" fmla="*/ 74 h 74"/>
                <a:gd name="T4" fmla="*/ 132 w 132"/>
                <a:gd name="T5" fmla="*/ 60 h 74"/>
                <a:gd name="T6" fmla="*/ 6 w 132"/>
                <a:gd name="T7" fmla="*/ 0 h 74"/>
                <a:gd name="T8" fmla="*/ 0 w 132"/>
                <a:gd name="T9" fmla="*/ 14 h 74"/>
              </a:gdLst>
              <a:ahLst/>
              <a:cxnLst>
                <a:cxn ang="0">
                  <a:pos x="T0" y="T1"/>
                </a:cxn>
                <a:cxn ang="0">
                  <a:pos x="T2" y="T3"/>
                </a:cxn>
                <a:cxn ang="0">
                  <a:pos x="T4" y="T5"/>
                </a:cxn>
                <a:cxn ang="0">
                  <a:pos x="T6" y="T7"/>
                </a:cxn>
                <a:cxn ang="0">
                  <a:pos x="T8" y="T9"/>
                </a:cxn>
              </a:cxnLst>
              <a:rect l="0" t="0" r="r" b="b"/>
              <a:pathLst>
                <a:path w="132" h="74">
                  <a:moveTo>
                    <a:pt x="0" y="14"/>
                  </a:moveTo>
                  <a:lnTo>
                    <a:pt x="126" y="74"/>
                  </a:lnTo>
                  <a:lnTo>
                    <a:pt x="132" y="60"/>
                  </a:lnTo>
                  <a:lnTo>
                    <a:pt x="6" y="0"/>
                  </a:lnTo>
                  <a:lnTo>
                    <a:pt x="0" y="14"/>
                  </a:lnTo>
                  <a:close/>
                </a:path>
              </a:pathLst>
            </a:custGeom>
            <a:grpFill/>
            <a:ln>
              <a:noFill/>
            </a:ln>
            <a:extLst/>
          </p:spPr>
          <p:txBody>
            <a:bodyPr lIns="91464" tIns="45732" rIns="91464" bIns="45732"/>
            <a:lstStyle/>
            <a:p>
              <a:pPr>
                <a:defRPr/>
              </a:pPr>
              <a:endParaRPr lang="en-US" sz="2401"/>
            </a:p>
          </p:txBody>
        </p:sp>
        <p:sp>
          <p:nvSpPr>
            <p:cNvPr id="363" name="Freeform 96">
              <a:extLst>
                <a:ext uri="{FF2B5EF4-FFF2-40B4-BE49-F238E27FC236}"/>
              </a:extLst>
            </p:cNvPr>
            <p:cNvSpPr>
              <a:spLocks/>
            </p:cNvSpPr>
            <p:nvPr/>
          </p:nvSpPr>
          <p:spPr bwMode="auto">
            <a:xfrm>
              <a:off x="8296276" y="5591175"/>
              <a:ext cx="214313" cy="98425"/>
            </a:xfrm>
            <a:custGeom>
              <a:avLst/>
              <a:gdLst>
                <a:gd name="T0" fmla="*/ 0 w 135"/>
                <a:gd name="T1" fmla="*/ 14 h 62"/>
                <a:gd name="T2" fmla="*/ 131 w 135"/>
                <a:gd name="T3" fmla="*/ 62 h 62"/>
                <a:gd name="T4" fmla="*/ 135 w 135"/>
                <a:gd name="T5" fmla="*/ 49 h 62"/>
                <a:gd name="T6" fmla="*/ 5 w 135"/>
                <a:gd name="T7" fmla="*/ 0 h 62"/>
                <a:gd name="T8" fmla="*/ 0 w 135"/>
                <a:gd name="T9" fmla="*/ 14 h 62"/>
              </a:gdLst>
              <a:ahLst/>
              <a:cxnLst>
                <a:cxn ang="0">
                  <a:pos x="T0" y="T1"/>
                </a:cxn>
                <a:cxn ang="0">
                  <a:pos x="T2" y="T3"/>
                </a:cxn>
                <a:cxn ang="0">
                  <a:pos x="T4" y="T5"/>
                </a:cxn>
                <a:cxn ang="0">
                  <a:pos x="T6" y="T7"/>
                </a:cxn>
                <a:cxn ang="0">
                  <a:pos x="T8" y="T9"/>
                </a:cxn>
              </a:cxnLst>
              <a:rect l="0" t="0" r="r" b="b"/>
              <a:pathLst>
                <a:path w="135" h="62">
                  <a:moveTo>
                    <a:pt x="0" y="14"/>
                  </a:moveTo>
                  <a:lnTo>
                    <a:pt x="131" y="62"/>
                  </a:lnTo>
                  <a:lnTo>
                    <a:pt x="135" y="49"/>
                  </a:lnTo>
                  <a:lnTo>
                    <a:pt x="5" y="0"/>
                  </a:lnTo>
                  <a:lnTo>
                    <a:pt x="0" y="14"/>
                  </a:lnTo>
                  <a:close/>
                </a:path>
              </a:pathLst>
            </a:custGeom>
            <a:grpFill/>
            <a:ln>
              <a:noFill/>
            </a:ln>
            <a:extLst/>
          </p:spPr>
          <p:txBody>
            <a:bodyPr lIns="91464" tIns="45732" rIns="91464" bIns="45732"/>
            <a:lstStyle/>
            <a:p>
              <a:pPr>
                <a:defRPr/>
              </a:pPr>
              <a:endParaRPr lang="en-US" sz="2401"/>
            </a:p>
          </p:txBody>
        </p:sp>
        <p:sp>
          <p:nvSpPr>
            <p:cNvPr id="364" name="Freeform 97">
              <a:extLst>
                <a:ext uri="{FF2B5EF4-FFF2-40B4-BE49-F238E27FC236}"/>
              </a:extLst>
            </p:cNvPr>
            <p:cNvSpPr>
              <a:spLocks/>
            </p:cNvSpPr>
            <p:nvPr/>
          </p:nvSpPr>
          <p:spPr bwMode="auto">
            <a:xfrm>
              <a:off x="8407401" y="5251450"/>
              <a:ext cx="219075" cy="80963"/>
            </a:xfrm>
            <a:custGeom>
              <a:avLst/>
              <a:gdLst>
                <a:gd name="T0" fmla="*/ 0 w 138"/>
                <a:gd name="T1" fmla="*/ 14 h 51"/>
                <a:gd name="T2" fmla="*/ 135 w 138"/>
                <a:gd name="T3" fmla="*/ 51 h 51"/>
                <a:gd name="T4" fmla="*/ 138 w 138"/>
                <a:gd name="T5" fmla="*/ 38 h 51"/>
                <a:gd name="T6" fmla="*/ 5 w 138"/>
                <a:gd name="T7" fmla="*/ 0 h 51"/>
                <a:gd name="T8" fmla="*/ 0 w 138"/>
                <a:gd name="T9" fmla="*/ 14 h 51"/>
              </a:gdLst>
              <a:ahLst/>
              <a:cxnLst>
                <a:cxn ang="0">
                  <a:pos x="T0" y="T1"/>
                </a:cxn>
                <a:cxn ang="0">
                  <a:pos x="T2" y="T3"/>
                </a:cxn>
                <a:cxn ang="0">
                  <a:pos x="T4" y="T5"/>
                </a:cxn>
                <a:cxn ang="0">
                  <a:pos x="T6" y="T7"/>
                </a:cxn>
                <a:cxn ang="0">
                  <a:pos x="T8" y="T9"/>
                </a:cxn>
              </a:cxnLst>
              <a:rect l="0" t="0" r="r" b="b"/>
              <a:pathLst>
                <a:path w="138" h="51">
                  <a:moveTo>
                    <a:pt x="0" y="14"/>
                  </a:moveTo>
                  <a:lnTo>
                    <a:pt x="135" y="51"/>
                  </a:lnTo>
                  <a:lnTo>
                    <a:pt x="138" y="38"/>
                  </a:lnTo>
                  <a:lnTo>
                    <a:pt x="5" y="0"/>
                  </a:lnTo>
                  <a:lnTo>
                    <a:pt x="0" y="14"/>
                  </a:lnTo>
                  <a:close/>
                </a:path>
              </a:pathLst>
            </a:custGeom>
            <a:grpFill/>
            <a:ln>
              <a:noFill/>
            </a:ln>
            <a:extLst/>
          </p:spPr>
          <p:txBody>
            <a:bodyPr lIns="91464" tIns="45732" rIns="91464" bIns="45732"/>
            <a:lstStyle/>
            <a:p>
              <a:pPr>
                <a:defRPr/>
              </a:pPr>
              <a:endParaRPr lang="en-US" sz="2401"/>
            </a:p>
          </p:txBody>
        </p:sp>
        <p:sp>
          <p:nvSpPr>
            <p:cNvPr id="365" name="Freeform 98">
              <a:extLst>
                <a:ext uri="{FF2B5EF4-FFF2-40B4-BE49-F238E27FC236}"/>
              </a:extLst>
            </p:cNvPr>
            <p:cNvSpPr>
              <a:spLocks/>
            </p:cNvSpPr>
            <p:nvPr/>
          </p:nvSpPr>
          <p:spPr bwMode="auto">
            <a:xfrm>
              <a:off x="8488363" y="4902200"/>
              <a:ext cx="222250" cy="61913"/>
            </a:xfrm>
            <a:custGeom>
              <a:avLst/>
              <a:gdLst>
                <a:gd name="T0" fmla="*/ 0 w 140"/>
                <a:gd name="T1" fmla="*/ 14 h 39"/>
                <a:gd name="T2" fmla="*/ 137 w 140"/>
                <a:gd name="T3" fmla="*/ 39 h 39"/>
                <a:gd name="T4" fmla="*/ 140 w 140"/>
                <a:gd name="T5" fmla="*/ 25 h 39"/>
                <a:gd name="T6" fmla="*/ 4 w 140"/>
                <a:gd name="T7" fmla="*/ 0 h 39"/>
                <a:gd name="T8" fmla="*/ 0 w 140"/>
                <a:gd name="T9" fmla="*/ 14 h 39"/>
              </a:gdLst>
              <a:ahLst/>
              <a:cxnLst>
                <a:cxn ang="0">
                  <a:pos x="T0" y="T1"/>
                </a:cxn>
                <a:cxn ang="0">
                  <a:pos x="T2" y="T3"/>
                </a:cxn>
                <a:cxn ang="0">
                  <a:pos x="T4" y="T5"/>
                </a:cxn>
                <a:cxn ang="0">
                  <a:pos x="T6" y="T7"/>
                </a:cxn>
                <a:cxn ang="0">
                  <a:pos x="T8" y="T9"/>
                </a:cxn>
              </a:cxnLst>
              <a:rect l="0" t="0" r="r" b="b"/>
              <a:pathLst>
                <a:path w="140" h="39">
                  <a:moveTo>
                    <a:pt x="0" y="14"/>
                  </a:moveTo>
                  <a:lnTo>
                    <a:pt x="137" y="39"/>
                  </a:lnTo>
                  <a:lnTo>
                    <a:pt x="140" y="25"/>
                  </a:lnTo>
                  <a:lnTo>
                    <a:pt x="4" y="0"/>
                  </a:lnTo>
                  <a:lnTo>
                    <a:pt x="0" y="14"/>
                  </a:lnTo>
                  <a:close/>
                </a:path>
              </a:pathLst>
            </a:custGeom>
            <a:grpFill/>
            <a:ln>
              <a:noFill/>
            </a:ln>
            <a:extLst/>
          </p:spPr>
          <p:txBody>
            <a:bodyPr lIns="91464" tIns="45732" rIns="91464" bIns="45732"/>
            <a:lstStyle/>
            <a:p>
              <a:pPr>
                <a:defRPr/>
              </a:pPr>
              <a:endParaRPr lang="en-US" sz="2401"/>
            </a:p>
          </p:txBody>
        </p:sp>
        <p:sp>
          <p:nvSpPr>
            <p:cNvPr id="366" name="Freeform 99">
              <a:extLst>
                <a:ext uri="{FF2B5EF4-FFF2-40B4-BE49-F238E27FC236}"/>
              </a:extLst>
            </p:cNvPr>
            <p:cNvSpPr>
              <a:spLocks/>
            </p:cNvSpPr>
            <p:nvPr/>
          </p:nvSpPr>
          <p:spPr bwMode="auto">
            <a:xfrm>
              <a:off x="8537576" y="4546600"/>
              <a:ext cx="222250" cy="44450"/>
            </a:xfrm>
            <a:custGeom>
              <a:avLst/>
              <a:gdLst>
                <a:gd name="T0" fmla="*/ 0 w 140"/>
                <a:gd name="T1" fmla="*/ 16 h 28"/>
                <a:gd name="T2" fmla="*/ 139 w 140"/>
                <a:gd name="T3" fmla="*/ 28 h 28"/>
                <a:gd name="T4" fmla="*/ 140 w 140"/>
                <a:gd name="T5" fmla="*/ 14 h 28"/>
                <a:gd name="T6" fmla="*/ 2 w 140"/>
                <a:gd name="T7" fmla="*/ 0 h 28"/>
                <a:gd name="T8" fmla="*/ 0 w 140"/>
                <a:gd name="T9" fmla="*/ 16 h 28"/>
              </a:gdLst>
              <a:ahLst/>
              <a:cxnLst>
                <a:cxn ang="0">
                  <a:pos x="T0" y="T1"/>
                </a:cxn>
                <a:cxn ang="0">
                  <a:pos x="T2" y="T3"/>
                </a:cxn>
                <a:cxn ang="0">
                  <a:pos x="T4" y="T5"/>
                </a:cxn>
                <a:cxn ang="0">
                  <a:pos x="T6" y="T7"/>
                </a:cxn>
                <a:cxn ang="0">
                  <a:pos x="T8" y="T9"/>
                </a:cxn>
              </a:cxnLst>
              <a:rect l="0" t="0" r="r" b="b"/>
              <a:pathLst>
                <a:path w="140" h="28">
                  <a:moveTo>
                    <a:pt x="0" y="16"/>
                  </a:moveTo>
                  <a:lnTo>
                    <a:pt x="139" y="28"/>
                  </a:lnTo>
                  <a:lnTo>
                    <a:pt x="140" y="14"/>
                  </a:lnTo>
                  <a:lnTo>
                    <a:pt x="2" y="0"/>
                  </a:lnTo>
                  <a:lnTo>
                    <a:pt x="0" y="16"/>
                  </a:lnTo>
                  <a:close/>
                </a:path>
              </a:pathLst>
            </a:custGeom>
            <a:grpFill/>
            <a:ln>
              <a:noFill/>
            </a:ln>
            <a:extLst/>
          </p:spPr>
          <p:txBody>
            <a:bodyPr lIns="91464" tIns="45732" rIns="91464" bIns="45732"/>
            <a:lstStyle/>
            <a:p>
              <a:pPr>
                <a:defRPr/>
              </a:pPr>
              <a:endParaRPr lang="en-US" sz="2401"/>
            </a:p>
          </p:txBody>
        </p:sp>
        <p:sp>
          <p:nvSpPr>
            <p:cNvPr id="367" name="Freeform 100">
              <a:extLst>
                <a:ext uri="{FF2B5EF4-FFF2-40B4-BE49-F238E27FC236}"/>
              </a:extLst>
            </p:cNvPr>
            <p:cNvSpPr>
              <a:spLocks/>
            </p:cNvSpPr>
            <p:nvPr/>
          </p:nvSpPr>
          <p:spPr bwMode="auto">
            <a:xfrm>
              <a:off x="7553326" y="6572250"/>
              <a:ext cx="339725" cy="285750"/>
            </a:xfrm>
            <a:custGeom>
              <a:avLst/>
              <a:gdLst>
                <a:gd name="T0" fmla="*/ 206 w 214"/>
                <a:gd name="T1" fmla="*/ 141 h 180"/>
                <a:gd name="T2" fmla="*/ 34 w 214"/>
                <a:gd name="T3" fmla="*/ 5 h 180"/>
                <a:gd name="T4" fmla="*/ 34 w 214"/>
                <a:gd name="T5" fmla="*/ 5 h 180"/>
                <a:gd name="T6" fmla="*/ 28 w 214"/>
                <a:gd name="T7" fmla="*/ 2 h 180"/>
                <a:gd name="T8" fmla="*/ 18 w 214"/>
                <a:gd name="T9" fmla="*/ 0 h 180"/>
                <a:gd name="T10" fmla="*/ 11 w 214"/>
                <a:gd name="T11" fmla="*/ 3 h 180"/>
                <a:gd name="T12" fmla="*/ 4 w 214"/>
                <a:gd name="T13" fmla="*/ 8 h 180"/>
                <a:gd name="T14" fmla="*/ 4 w 214"/>
                <a:gd name="T15" fmla="*/ 8 h 180"/>
                <a:gd name="T16" fmla="*/ 0 w 214"/>
                <a:gd name="T17" fmla="*/ 16 h 180"/>
                <a:gd name="T18" fmla="*/ 0 w 214"/>
                <a:gd name="T19" fmla="*/ 25 h 180"/>
                <a:gd name="T20" fmla="*/ 3 w 214"/>
                <a:gd name="T21" fmla="*/ 33 h 180"/>
                <a:gd name="T22" fmla="*/ 7 w 214"/>
                <a:gd name="T23" fmla="*/ 39 h 180"/>
                <a:gd name="T24" fmla="*/ 180 w 214"/>
                <a:gd name="T25" fmla="*/ 175 h 180"/>
                <a:gd name="T26" fmla="*/ 180 w 214"/>
                <a:gd name="T27" fmla="*/ 175 h 180"/>
                <a:gd name="T28" fmla="*/ 186 w 214"/>
                <a:gd name="T29" fmla="*/ 178 h 180"/>
                <a:gd name="T30" fmla="*/ 192 w 214"/>
                <a:gd name="T31" fmla="*/ 180 h 180"/>
                <a:gd name="T32" fmla="*/ 192 w 214"/>
                <a:gd name="T33" fmla="*/ 180 h 180"/>
                <a:gd name="T34" fmla="*/ 197 w 214"/>
                <a:gd name="T35" fmla="*/ 180 h 180"/>
                <a:gd name="T36" fmla="*/ 201 w 214"/>
                <a:gd name="T37" fmla="*/ 178 h 180"/>
                <a:gd name="T38" fmla="*/ 206 w 214"/>
                <a:gd name="T39" fmla="*/ 175 h 180"/>
                <a:gd name="T40" fmla="*/ 209 w 214"/>
                <a:gd name="T41" fmla="*/ 172 h 180"/>
                <a:gd name="T42" fmla="*/ 209 w 214"/>
                <a:gd name="T43" fmla="*/ 172 h 180"/>
                <a:gd name="T44" fmla="*/ 214 w 214"/>
                <a:gd name="T45" fmla="*/ 164 h 180"/>
                <a:gd name="T46" fmla="*/ 214 w 214"/>
                <a:gd name="T47" fmla="*/ 157 h 180"/>
                <a:gd name="T48" fmla="*/ 211 w 214"/>
                <a:gd name="T49" fmla="*/ 149 h 180"/>
                <a:gd name="T50" fmla="*/ 206 w 214"/>
                <a:gd name="T51" fmla="*/ 141 h 180"/>
                <a:gd name="T52" fmla="*/ 206 w 214"/>
                <a:gd name="T53" fmla="*/ 141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4" h="180">
                  <a:moveTo>
                    <a:pt x="206" y="141"/>
                  </a:moveTo>
                  <a:lnTo>
                    <a:pt x="34" y="5"/>
                  </a:lnTo>
                  <a:lnTo>
                    <a:pt x="34" y="5"/>
                  </a:lnTo>
                  <a:lnTo>
                    <a:pt x="28" y="2"/>
                  </a:lnTo>
                  <a:lnTo>
                    <a:pt x="18" y="0"/>
                  </a:lnTo>
                  <a:lnTo>
                    <a:pt x="11" y="3"/>
                  </a:lnTo>
                  <a:lnTo>
                    <a:pt x="4" y="8"/>
                  </a:lnTo>
                  <a:lnTo>
                    <a:pt x="4" y="8"/>
                  </a:lnTo>
                  <a:lnTo>
                    <a:pt x="0" y="16"/>
                  </a:lnTo>
                  <a:lnTo>
                    <a:pt x="0" y="25"/>
                  </a:lnTo>
                  <a:lnTo>
                    <a:pt x="3" y="33"/>
                  </a:lnTo>
                  <a:lnTo>
                    <a:pt x="7" y="39"/>
                  </a:lnTo>
                  <a:lnTo>
                    <a:pt x="180" y="175"/>
                  </a:lnTo>
                  <a:lnTo>
                    <a:pt x="180" y="175"/>
                  </a:lnTo>
                  <a:lnTo>
                    <a:pt x="186" y="178"/>
                  </a:lnTo>
                  <a:lnTo>
                    <a:pt x="192" y="180"/>
                  </a:lnTo>
                  <a:lnTo>
                    <a:pt x="192" y="180"/>
                  </a:lnTo>
                  <a:lnTo>
                    <a:pt x="197" y="180"/>
                  </a:lnTo>
                  <a:lnTo>
                    <a:pt x="201" y="178"/>
                  </a:lnTo>
                  <a:lnTo>
                    <a:pt x="206" y="175"/>
                  </a:lnTo>
                  <a:lnTo>
                    <a:pt x="209" y="172"/>
                  </a:lnTo>
                  <a:lnTo>
                    <a:pt x="209" y="172"/>
                  </a:lnTo>
                  <a:lnTo>
                    <a:pt x="214" y="164"/>
                  </a:lnTo>
                  <a:lnTo>
                    <a:pt x="214" y="157"/>
                  </a:lnTo>
                  <a:lnTo>
                    <a:pt x="211" y="149"/>
                  </a:lnTo>
                  <a:lnTo>
                    <a:pt x="206" y="141"/>
                  </a:lnTo>
                  <a:lnTo>
                    <a:pt x="206" y="141"/>
                  </a:lnTo>
                  <a:close/>
                </a:path>
              </a:pathLst>
            </a:custGeom>
            <a:grpFill/>
            <a:ln>
              <a:noFill/>
            </a:ln>
            <a:extLst/>
          </p:spPr>
          <p:txBody>
            <a:bodyPr lIns="91464" tIns="45732" rIns="91464" bIns="45732"/>
            <a:lstStyle/>
            <a:p>
              <a:pPr>
                <a:defRPr/>
              </a:pPr>
              <a:endParaRPr lang="en-US" sz="2401"/>
            </a:p>
          </p:txBody>
        </p:sp>
        <p:sp>
          <p:nvSpPr>
            <p:cNvPr id="368" name="Freeform 101">
              <a:extLst>
                <a:ext uri="{FF2B5EF4-FFF2-40B4-BE49-F238E27FC236}"/>
              </a:extLst>
            </p:cNvPr>
            <p:cNvSpPr>
              <a:spLocks/>
            </p:cNvSpPr>
            <p:nvPr/>
          </p:nvSpPr>
          <p:spPr bwMode="auto">
            <a:xfrm>
              <a:off x="8296276" y="3233738"/>
              <a:ext cx="406400" cy="146050"/>
            </a:xfrm>
            <a:custGeom>
              <a:avLst/>
              <a:gdLst>
                <a:gd name="T0" fmla="*/ 2 w 256"/>
                <a:gd name="T1" fmla="*/ 75 h 92"/>
                <a:gd name="T2" fmla="*/ 2 w 256"/>
                <a:gd name="T3" fmla="*/ 75 h 92"/>
                <a:gd name="T4" fmla="*/ 3 w 256"/>
                <a:gd name="T5" fmla="*/ 81 h 92"/>
                <a:gd name="T6" fmla="*/ 8 w 256"/>
                <a:gd name="T7" fmla="*/ 87 h 92"/>
                <a:gd name="T8" fmla="*/ 14 w 256"/>
                <a:gd name="T9" fmla="*/ 90 h 92"/>
                <a:gd name="T10" fmla="*/ 22 w 256"/>
                <a:gd name="T11" fmla="*/ 92 h 92"/>
                <a:gd name="T12" fmla="*/ 22 w 256"/>
                <a:gd name="T13" fmla="*/ 92 h 92"/>
                <a:gd name="T14" fmla="*/ 27 w 256"/>
                <a:gd name="T15" fmla="*/ 90 h 92"/>
                <a:gd name="T16" fmla="*/ 241 w 256"/>
                <a:gd name="T17" fmla="*/ 42 h 92"/>
                <a:gd name="T18" fmla="*/ 241 w 256"/>
                <a:gd name="T19" fmla="*/ 42 h 92"/>
                <a:gd name="T20" fmla="*/ 249 w 256"/>
                <a:gd name="T21" fmla="*/ 39 h 92"/>
                <a:gd name="T22" fmla="*/ 253 w 256"/>
                <a:gd name="T23" fmla="*/ 33 h 92"/>
                <a:gd name="T24" fmla="*/ 256 w 256"/>
                <a:gd name="T25" fmla="*/ 25 h 92"/>
                <a:gd name="T26" fmla="*/ 256 w 256"/>
                <a:gd name="T27" fmla="*/ 16 h 92"/>
                <a:gd name="T28" fmla="*/ 256 w 256"/>
                <a:gd name="T29" fmla="*/ 16 h 92"/>
                <a:gd name="T30" fmla="*/ 253 w 256"/>
                <a:gd name="T31" fmla="*/ 8 h 92"/>
                <a:gd name="T32" fmla="*/ 247 w 256"/>
                <a:gd name="T33" fmla="*/ 4 h 92"/>
                <a:gd name="T34" fmla="*/ 239 w 256"/>
                <a:gd name="T35" fmla="*/ 0 h 92"/>
                <a:gd name="T36" fmla="*/ 232 w 256"/>
                <a:gd name="T37" fmla="*/ 0 h 92"/>
                <a:gd name="T38" fmla="*/ 17 w 256"/>
                <a:gd name="T39" fmla="*/ 49 h 92"/>
                <a:gd name="T40" fmla="*/ 17 w 256"/>
                <a:gd name="T41" fmla="*/ 49 h 92"/>
                <a:gd name="T42" fmla="*/ 10 w 256"/>
                <a:gd name="T43" fmla="*/ 53 h 92"/>
                <a:gd name="T44" fmla="*/ 3 w 256"/>
                <a:gd name="T45" fmla="*/ 58 h 92"/>
                <a:gd name="T46" fmla="*/ 0 w 256"/>
                <a:gd name="T47" fmla="*/ 66 h 92"/>
                <a:gd name="T48" fmla="*/ 2 w 256"/>
                <a:gd name="T49" fmla="*/ 75 h 92"/>
                <a:gd name="T50" fmla="*/ 2 w 256"/>
                <a:gd name="T51" fmla="*/ 7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6" h="92">
                  <a:moveTo>
                    <a:pt x="2" y="75"/>
                  </a:moveTo>
                  <a:lnTo>
                    <a:pt x="2" y="75"/>
                  </a:lnTo>
                  <a:lnTo>
                    <a:pt x="3" y="81"/>
                  </a:lnTo>
                  <a:lnTo>
                    <a:pt x="8" y="87"/>
                  </a:lnTo>
                  <a:lnTo>
                    <a:pt x="14" y="90"/>
                  </a:lnTo>
                  <a:lnTo>
                    <a:pt x="22" y="92"/>
                  </a:lnTo>
                  <a:lnTo>
                    <a:pt x="22" y="92"/>
                  </a:lnTo>
                  <a:lnTo>
                    <a:pt x="27" y="90"/>
                  </a:lnTo>
                  <a:lnTo>
                    <a:pt x="241" y="42"/>
                  </a:lnTo>
                  <a:lnTo>
                    <a:pt x="241" y="42"/>
                  </a:lnTo>
                  <a:lnTo>
                    <a:pt x="249" y="39"/>
                  </a:lnTo>
                  <a:lnTo>
                    <a:pt x="253" y="33"/>
                  </a:lnTo>
                  <a:lnTo>
                    <a:pt x="256" y="25"/>
                  </a:lnTo>
                  <a:lnTo>
                    <a:pt x="256" y="16"/>
                  </a:lnTo>
                  <a:lnTo>
                    <a:pt x="256" y="16"/>
                  </a:lnTo>
                  <a:lnTo>
                    <a:pt x="253" y="8"/>
                  </a:lnTo>
                  <a:lnTo>
                    <a:pt x="247" y="4"/>
                  </a:lnTo>
                  <a:lnTo>
                    <a:pt x="239" y="0"/>
                  </a:lnTo>
                  <a:lnTo>
                    <a:pt x="232" y="0"/>
                  </a:lnTo>
                  <a:lnTo>
                    <a:pt x="17" y="49"/>
                  </a:lnTo>
                  <a:lnTo>
                    <a:pt x="17" y="49"/>
                  </a:lnTo>
                  <a:lnTo>
                    <a:pt x="10" y="53"/>
                  </a:lnTo>
                  <a:lnTo>
                    <a:pt x="3" y="58"/>
                  </a:lnTo>
                  <a:lnTo>
                    <a:pt x="0" y="66"/>
                  </a:lnTo>
                  <a:lnTo>
                    <a:pt x="2" y="75"/>
                  </a:lnTo>
                  <a:lnTo>
                    <a:pt x="2" y="75"/>
                  </a:lnTo>
                  <a:close/>
                </a:path>
              </a:pathLst>
            </a:custGeom>
            <a:grpFill/>
            <a:ln>
              <a:noFill/>
            </a:ln>
            <a:extLst/>
          </p:spPr>
          <p:txBody>
            <a:bodyPr lIns="91464" tIns="45732" rIns="91464" bIns="45732"/>
            <a:lstStyle/>
            <a:p>
              <a:pPr>
                <a:defRPr/>
              </a:pPr>
              <a:endParaRPr lang="en-US" sz="2401"/>
            </a:p>
          </p:txBody>
        </p:sp>
        <p:sp>
          <p:nvSpPr>
            <p:cNvPr id="369" name="Freeform 102">
              <a:extLst>
                <a:ext uri="{FF2B5EF4-FFF2-40B4-BE49-F238E27FC236}"/>
              </a:extLst>
            </p:cNvPr>
            <p:cNvSpPr>
              <a:spLocks/>
            </p:cNvSpPr>
            <p:nvPr/>
          </p:nvSpPr>
          <p:spPr bwMode="auto">
            <a:xfrm>
              <a:off x="6210301" y="382588"/>
              <a:ext cx="219075" cy="381000"/>
            </a:xfrm>
            <a:custGeom>
              <a:avLst/>
              <a:gdLst>
                <a:gd name="T0" fmla="*/ 126 w 138"/>
                <a:gd name="T1" fmla="*/ 1 h 240"/>
                <a:gd name="T2" fmla="*/ 126 w 138"/>
                <a:gd name="T3" fmla="*/ 1 h 240"/>
                <a:gd name="T4" fmla="*/ 118 w 138"/>
                <a:gd name="T5" fmla="*/ 0 h 240"/>
                <a:gd name="T6" fmla="*/ 110 w 138"/>
                <a:gd name="T7" fmla="*/ 1 h 240"/>
                <a:gd name="T8" fmla="*/ 102 w 138"/>
                <a:gd name="T9" fmla="*/ 4 h 240"/>
                <a:gd name="T10" fmla="*/ 98 w 138"/>
                <a:gd name="T11" fmla="*/ 12 h 240"/>
                <a:gd name="T12" fmla="*/ 3 w 138"/>
                <a:gd name="T13" fmla="*/ 209 h 240"/>
                <a:gd name="T14" fmla="*/ 3 w 138"/>
                <a:gd name="T15" fmla="*/ 209 h 240"/>
                <a:gd name="T16" fmla="*/ 0 w 138"/>
                <a:gd name="T17" fmla="*/ 217 h 240"/>
                <a:gd name="T18" fmla="*/ 2 w 138"/>
                <a:gd name="T19" fmla="*/ 225 h 240"/>
                <a:gd name="T20" fmla="*/ 6 w 138"/>
                <a:gd name="T21" fmla="*/ 232 h 240"/>
                <a:gd name="T22" fmla="*/ 12 w 138"/>
                <a:gd name="T23" fmla="*/ 237 h 240"/>
                <a:gd name="T24" fmla="*/ 12 w 138"/>
                <a:gd name="T25" fmla="*/ 237 h 240"/>
                <a:gd name="T26" fmla="*/ 17 w 138"/>
                <a:gd name="T27" fmla="*/ 238 h 240"/>
                <a:gd name="T28" fmla="*/ 22 w 138"/>
                <a:gd name="T29" fmla="*/ 240 h 240"/>
                <a:gd name="T30" fmla="*/ 22 w 138"/>
                <a:gd name="T31" fmla="*/ 240 h 240"/>
                <a:gd name="T32" fmla="*/ 28 w 138"/>
                <a:gd name="T33" fmla="*/ 238 h 240"/>
                <a:gd name="T34" fmla="*/ 33 w 138"/>
                <a:gd name="T35" fmla="*/ 237 h 240"/>
                <a:gd name="T36" fmla="*/ 37 w 138"/>
                <a:gd name="T37" fmla="*/ 232 h 240"/>
                <a:gd name="T38" fmla="*/ 42 w 138"/>
                <a:gd name="T39" fmla="*/ 228 h 240"/>
                <a:gd name="T40" fmla="*/ 137 w 138"/>
                <a:gd name="T41" fmla="*/ 31 h 240"/>
                <a:gd name="T42" fmla="*/ 137 w 138"/>
                <a:gd name="T43" fmla="*/ 31 h 240"/>
                <a:gd name="T44" fmla="*/ 138 w 138"/>
                <a:gd name="T45" fmla="*/ 21 h 240"/>
                <a:gd name="T46" fmla="*/ 138 w 138"/>
                <a:gd name="T47" fmla="*/ 13 h 240"/>
                <a:gd name="T48" fmla="*/ 133 w 138"/>
                <a:gd name="T49" fmla="*/ 6 h 240"/>
                <a:gd name="T50" fmla="*/ 126 w 138"/>
                <a:gd name="T51" fmla="*/ 1 h 240"/>
                <a:gd name="T52" fmla="*/ 126 w 138"/>
                <a:gd name="T53" fmla="*/ 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8" h="240">
                  <a:moveTo>
                    <a:pt x="126" y="1"/>
                  </a:moveTo>
                  <a:lnTo>
                    <a:pt x="126" y="1"/>
                  </a:lnTo>
                  <a:lnTo>
                    <a:pt x="118" y="0"/>
                  </a:lnTo>
                  <a:lnTo>
                    <a:pt x="110" y="1"/>
                  </a:lnTo>
                  <a:lnTo>
                    <a:pt x="102" y="4"/>
                  </a:lnTo>
                  <a:lnTo>
                    <a:pt x="98" y="12"/>
                  </a:lnTo>
                  <a:lnTo>
                    <a:pt x="3" y="209"/>
                  </a:lnTo>
                  <a:lnTo>
                    <a:pt x="3" y="209"/>
                  </a:lnTo>
                  <a:lnTo>
                    <a:pt x="0" y="217"/>
                  </a:lnTo>
                  <a:lnTo>
                    <a:pt x="2" y="225"/>
                  </a:lnTo>
                  <a:lnTo>
                    <a:pt x="6" y="232"/>
                  </a:lnTo>
                  <a:lnTo>
                    <a:pt x="12" y="237"/>
                  </a:lnTo>
                  <a:lnTo>
                    <a:pt x="12" y="237"/>
                  </a:lnTo>
                  <a:lnTo>
                    <a:pt x="17" y="238"/>
                  </a:lnTo>
                  <a:lnTo>
                    <a:pt x="22" y="240"/>
                  </a:lnTo>
                  <a:lnTo>
                    <a:pt x="22" y="240"/>
                  </a:lnTo>
                  <a:lnTo>
                    <a:pt x="28" y="238"/>
                  </a:lnTo>
                  <a:lnTo>
                    <a:pt x="33" y="237"/>
                  </a:lnTo>
                  <a:lnTo>
                    <a:pt x="37" y="232"/>
                  </a:lnTo>
                  <a:lnTo>
                    <a:pt x="42" y="228"/>
                  </a:lnTo>
                  <a:lnTo>
                    <a:pt x="137" y="31"/>
                  </a:lnTo>
                  <a:lnTo>
                    <a:pt x="137" y="31"/>
                  </a:lnTo>
                  <a:lnTo>
                    <a:pt x="138" y="21"/>
                  </a:lnTo>
                  <a:lnTo>
                    <a:pt x="138" y="13"/>
                  </a:lnTo>
                  <a:lnTo>
                    <a:pt x="133" y="6"/>
                  </a:lnTo>
                  <a:lnTo>
                    <a:pt x="126" y="1"/>
                  </a:lnTo>
                  <a:lnTo>
                    <a:pt x="126" y="1"/>
                  </a:lnTo>
                  <a:close/>
                </a:path>
              </a:pathLst>
            </a:custGeom>
            <a:grpFill/>
            <a:ln>
              <a:noFill/>
            </a:ln>
            <a:extLst/>
          </p:spPr>
          <p:txBody>
            <a:bodyPr lIns="91464" tIns="45732" rIns="91464" bIns="45732"/>
            <a:lstStyle/>
            <a:p>
              <a:pPr>
                <a:defRPr/>
              </a:pPr>
              <a:endParaRPr lang="en-US" sz="2401"/>
            </a:p>
          </p:txBody>
        </p:sp>
        <p:sp>
          <p:nvSpPr>
            <p:cNvPr id="370" name="Freeform 103">
              <a:extLst>
                <a:ext uri="{FF2B5EF4-FFF2-40B4-BE49-F238E27FC236}"/>
              </a:extLst>
            </p:cNvPr>
            <p:cNvSpPr>
              <a:spLocks/>
            </p:cNvSpPr>
            <p:nvPr/>
          </p:nvSpPr>
          <p:spPr bwMode="auto">
            <a:xfrm>
              <a:off x="2714626" y="382588"/>
              <a:ext cx="219075" cy="381000"/>
            </a:xfrm>
            <a:custGeom>
              <a:avLst/>
              <a:gdLst>
                <a:gd name="T0" fmla="*/ 135 w 138"/>
                <a:gd name="T1" fmla="*/ 209 h 240"/>
                <a:gd name="T2" fmla="*/ 40 w 138"/>
                <a:gd name="T3" fmla="*/ 12 h 240"/>
                <a:gd name="T4" fmla="*/ 40 w 138"/>
                <a:gd name="T5" fmla="*/ 12 h 240"/>
                <a:gd name="T6" fmla="*/ 36 w 138"/>
                <a:gd name="T7" fmla="*/ 4 h 240"/>
                <a:gd name="T8" fmla="*/ 28 w 138"/>
                <a:gd name="T9" fmla="*/ 1 h 240"/>
                <a:gd name="T10" fmla="*/ 20 w 138"/>
                <a:gd name="T11" fmla="*/ 0 h 240"/>
                <a:gd name="T12" fmla="*/ 12 w 138"/>
                <a:gd name="T13" fmla="*/ 1 h 240"/>
                <a:gd name="T14" fmla="*/ 12 w 138"/>
                <a:gd name="T15" fmla="*/ 1 h 240"/>
                <a:gd name="T16" fmla="*/ 5 w 138"/>
                <a:gd name="T17" fmla="*/ 6 h 240"/>
                <a:gd name="T18" fmla="*/ 0 w 138"/>
                <a:gd name="T19" fmla="*/ 13 h 240"/>
                <a:gd name="T20" fmla="*/ 0 w 138"/>
                <a:gd name="T21" fmla="*/ 21 h 240"/>
                <a:gd name="T22" fmla="*/ 1 w 138"/>
                <a:gd name="T23" fmla="*/ 31 h 240"/>
                <a:gd name="T24" fmla="*/ 96 w 138"/>
                <a:gd name="T25" fmla="*/ 228 h 240"/>
                <a:gd name="T26" fmla="*/ 96 w 138"/>
                <a:gd name="T27" fmla="*/ 228 h 240"/>
                <a:gd name="T28" fmla="*/ 101 w 138"/>
                <a:gd name="T29" fmla="*/ 232 h 240"/>
                <a:gd name="T30" fmla="*/ 105 w 138"/>
                <a:gd name="T31" fmla="*/ 237 h 240"/>
                <a:gd name="T32" fmla="*/ 110 w 138"/>
                <a:gd name="T33" fmla="*/ 238 h 240"/>
                <a:gd name="T34" fmla="*/ 116 w 138"/>
                <a:gd name="T35" fmla="*/ 240 h 240"/>
                <a:gd name="T36" fmla="*/ 116 w 138"/>
                <a:gd name="T37" fmla="*/ 240 h 240"/>
                <a:gd name="T38" fmla="*/ 121 w 138"/>
                <a:gd name="T39" fmla="*/ 238 h 240"/>
                <a:gd name="T40" fmla="*/ 126 w 138"/>
                <a:gd name="T41" fmla="*/ 237 h 240"/>
                <a:gd name="T42" fmla="*/ 126 w 138"/>
                <a:gd name="T43" fmla="*/ 237 h 240"/>
                <a:gd name="T44" fmla="*/ 132 w 138"/>
                <a:gd name="T45" fmla="*/ 232 h 240"/>
                <a:gd name="T46" fmla="*/ 136 w 138"/>
                <a:gd name="T47" fmla="*/ 225 h 240"/>
                <a:gd name="T48" fmla="*/ 138 w 138"/>
                <a:gd name="T49" fmla="*/ 217 h 240"/>
                <a:gd name="T50" fmla="*/ 135 w 138"/>
                <a:gd name="T51" fmla="*/ 209 h 240"/>
                <a:gd name="T52" fmla="*/ 135 w 138"/>
                <a:gd name="T53" fmla="*/ 20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8" h="240">
                  <a:moveTo>
                    <a:pt x="135" y="209"/>
                  </a:moveTo>
                  <a:lnTo>
                    <a:pt x="40" y="12"/>
                  </a:lnTo>
                  <a:lnTo>
                    <a:pt x="40" y="12"/>
                  </a:lnTo>
                  <a:lnTo>
                    <a:pt x="36" y="4"/>
                  </a:lnTo>
                  <a:lnTo>
                    <a:pt x="28" y="1"/>
                  </a:lnTo>
                  <a:lnTo>
                    <a:pt x="20" y="0"/>
                  </a:lnTo>
                  <a:lnTo>
                    <a:pt x="12" y="1"/>
                  </a:lnTo>
                  <a:lnTo>
                    <a:pt x="12" y="1"/>
                  </a:lnTo>
                  <a:lnTo>
                    <a:pt x="5" y="6"/>
                  </a:lnTo>
                  <a:lnTo>
                    <a:pt x="0" y="13"/>
                  </a:lnTo>
                  <a:lnTo>
                    <a:pt x="0" y="21"/>
                  </a:lnTo>
                  <a:lnTo>
                    <a:pt x="1" y="31"/>
                  </a:lnTo>
                  <a:lnTo>
                    <a:pt x="96" y="228"/>
                  </a:lnTo>
                  <a:lnTo>
                    <a:pt x="96" y="228"/>
                  </a:lnTo>
                  <a:lnTo>
                    <a:pt x="101" y="232"/>
                  </a:lnTo>
                  <a:lnTo>
                    <a:pt x="105" y="237"/>
                  </a:lnTo>
                  <a:lnTo>
                    <a:pt x="110" y="238"/>
                  </a:lnTo>
                  <a:lnTo>
                    <a:pt x="116" y="240"/>
                  </a:lnTo>
                  <a:lnTo>
                    <a:pt x="116" y="240"/>
                  </a:lnTo>
                  <a:lnTo>
                    <a:pt x="121" y="238"/>
                  </a:lnTo>
                  <a:lnTo>
                    <a:pt x="126" y="237"/>
                  </a:lnTo>
                  <a:lnTo>
                    <a:pt x="126" y="237"/>
                  </a:lnTo>
                  <a:lnTo>
                    <a:pt x="132" y="232"/>
                  </a:lnTo>
                  <a:lnTo>
                    <a:pt x="136" y="225"/>
                  </a:lnTo>
                  <a:lnTo>
                    <a:pt x="138" y="217"/>
                  </a:lnTo>
                  <a:lnTo>
                    <a:pt x="135" y="209"/>
                  </a:lnTo>
                  <a:lnTo>
                    <a:pt x="135" y="209"/>
                  </a:lnTo>
                  <a:close/>
                </a:path>
              </a:pathLst>
            </a:custGeom>
            <a:grpFill/>
            <a:ln>
              <a:noFill/>
            </a:ln>
            <a:extLst/>
          </p:spPr>
          <p:txBody>
            <a:bodyPr lIns="91464" tIns="45732" rIns="91464" bIns="45732"/>
            <a:lstStyle/>
            <a:p>
              <a:pPr>
                <a:defRPr/>
              </a:pPr>
              <a:endParaRPr lang="en-US" sz="2401"/>
            </a:p>
          </p:txBody>
        </p:sp>
        <p:sp>
          <p:nvSpPr>
            <p:cNvPr id="371" name="Freeform 104">
              <a:extLst>
                <a:ext uri="{FF2B5EF4-FFF2-40B4-BE49-F238E27FC236}"/>
              </a:extLst>
            </p:cNvPr>
            <p:cNvSpPr>
              <a:spLocks/>
            </p:cNvSpPr>
            <p:nvPr/>
          </p:nvSpPr>
          <p:spPr bwMode="auto">
            <a:xfrm>
              <a:off x="441326" y="3233738"/>
              <a:ext cx="406400" cy="146050"/>
            </a:xfrm>
            <a:custGeom>
              <a:avLst/>
              <a:gdLst>
                <a:gd name="T0" fmla="*/ 15 w 256"/>
                <a:gd name="T1" fmla="*/ 42 h 92"/>
                <a:gd name="T2" fmla="*/ 229 w 256"/>
                <a:gd name="T3" fmla="*/ 90 h 92"/>
                <a:gd name="T4" fmla="*/ 229 w 256"/>
                <a:gd name="T5" fmla="*/ 90 h 92"/>
                <a:gd name="T6" fmla="*/ 234 w 256"/>
                <a:gd name="T7" fmla="*/ 92 h 92"/>
                <a:gd name="T8" fmla="*/ 234 w 256"/>
                <a:gd name="T9" fmla="*/ 92 h 92"/>
                <a:gd name="T10" fmla="*/ 242 w 256"/>
                <a:gd name="T11" fmla="*/ 90 h 92"/>
                <a:gd name="T12" fmla="*/ 248 w 256"/>
                <a:gd name="T13" fmla="*/ 87 h 92"/>
                <a:gd name="T14" fmla="*/ 253 w 256"/>
                <a:gd name="T15" fmla="*/ 81 h 92"/>
                <a:gd name="T16" fmla="*/ 254 w 256"/>
                <a:gd name="T17" fmla="*/ 75 h 92"/>
                <a:gd name="T18" fmla="*/ 254 w 256"/>
                <a:gd name="T19" fmla="*/ 75 h 92"/>
                <a:gd name="T20" fmla="*/ 256 w 256"/>
                <a:gd name="T21" fmla="*/ 66 h 92"/>
                <a:gd name="T22" fmla="*/ 253 w 256"/>
                <a:gd name="T23" fmla="*/ 58 h 92"/>
                <a:gd name="T24" fmla="*/ 246 w 256"/>
                <a:gd name="T25" fmla="*/ 53 h 92"/>
                <a:gd name="T26" fmla="*/ 239 w 256"/>
                <a:gd name="T27" fmla="*/ 49 h 92"/>
                <a:gd name="T28" fmla="*/ 24 w 256"/>
                <a:gd name="T29" fmla="*/ 0 h 92"/>
                <a:gd name="T30" fmla="*/ 24 w 256"/>
                <a:gd name="T31" fmla="*/ 0 h 92"/>
                <a:gd name="T32" fmla="*/ 17 w 256"/>
                <a:gd name="T33" fmla="*/ 0 h 92"/>
                <a:gd name="T34" fmla="*/ 9 w 256"/>
                <a:gd name="T35" fmla="*/ 4 h 92"/>
                <a:gd name="T36" fmla="*/ 3 w 256"/>
                <a:gd name="T37" fmla="*/ 8 h 92"/>
                <a:gd name="T38" fmla="*/ 0 w 256"/>
                <a:gd name="T39" fmla="*/ 16 h 92"/>
                <a:gd name="T40" fmla="*/ 0 w 256"/>
                <a:gd name="T41" fmla="*/ 16 h 92"/>
                <a:gd name="T42" fmla="*/ 0 w 256"/>
                <a:gd name="T43" fmla="*/ 25 h 92"/>
                <a:gd name="T44" fmla="*/ 3 w 256"/>
                <a:gd name="T45" fmla="*/ 33 h 92"/>
                <a:gd name="T46" fmla="*/ 7 w 256"/>
                <a:gd name="T47" fmla="*/ 39 h 92"/>
                <a:gd name="T48" fmla="*/ 15 w 256"/>
                <a:gd name="T49" fmla="*/ 42 h 92"/>
                <a:gd name="T50" fmla="*/ 15 w 256"/>
                <a:gd name="T51" fmla="*/ 4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6" h="92">
                  <a:moveTo>
                    <a:pt x="15" y="42"/>
                  </a:moveTo>
                  <a:lnTo>
                    <a:pt x="229" y="90"/>
                  </a:lnTo>
                  <a:lnTo>
                    <a:pt x="229" y="90"/>
                  </a:lnTo>
                  <a:lnTo>
                    <a:pt x="234" y="92"/>
                  </a:lnTo>
                  <a:lnTo>
                    <a:pt x="234" y="92"/>
                  </a:lnTo>
                  <a:lnTo>
                    <a:pt x="242" y="90"/>
                  </a:lnTo>
                  <a:lnTo>
                    <a:pt x="248" y="87"/>
                  </a:lnTo>
                  <a:lnTo>
                    <a:pt x="253" y="81"/>
                  </a:lnTo>
                  <a:lnTo>
                    <a:pt x="254" y="75"/>
                  </a:lnTo>
                  <a:lnTo>
                    <a:pt x="254" y="75"/>
                  </a:lnTo>
                  <a:lnTo>
                    <a:pt x="256" y="66"/>
                  </a:lnTo>
                  <a:lnTo>
                    <a:pt x="253" y="58"/>
                  </a:lnTo>
                  <a:lnTo>
                    <a:pt x="246" y="53"/>
                  </a:lnTo>
                  <a:lnTo>
                    <a:pt x="239" y="49"/>
                  </a:lnTo>
                  <a:lnTo>
                    <a:pt x="24" y="0"/>
                  </a:lnTo>
                  <a:lnTo>
                    <a:pt x="24" y="0"/>
                  </a:lnTo>
                  <a:lnTo>
                    <a:pt x="17" y="0"/>
                  </a:lnTo>
                  <a:lnTo>
                    <a:pt x="9" y="4"/>
                  </a:lnTo>
                  <a:lnTo>
                    <a:pt x="3" y="8"/>
                  </a:lnTo>
                  <a:lnTo>
                    <a:pt x="0" y="16"/>
                  </a:lnTo>
                  <a:lnTo>
                    <a:pt x="0" y="16"/>
                  </a:lnTo>
                  <a:lnTo>
                    <a:pt x="0" y="25"/>
                  </a:lnTo>
                  <a:lnTo>
                    <a:pt x="3" y="33"/>
                  </a:lnTo>
                  <a:lnTo>
                    <a:pt x="7" y="39"/>
                  </a:lnTo>
                  <a:lnTo>
                    <a:pt x="15" y="42"/>
                  </a:lnTo>
                  <a:lnTo>
                    <a:pt x="15" y="42"/>
                  </a:lnTo>
                  <a:close/>
                </a:path>
              </a:pathLst>
            </a:custGeom>
            <a:grpFill/>
            <a:ln>
              <a:noFill/>
            </a:ln>
            <a:extLst/>
          </p:spPr>
          <p:txBody>
            <a:bodyPr lIns="91464" tIns="45732" rIns="91464" bIns="45732"/>
            <a:lstStyle/>
            <a:p>
              <a:pPr>
                <a:defRPr/>
              </a:pPr>
              <a:endParaRPr lang="en-US" sz="2401"/>
            </a:p>
          </p:txBody>
        </p:sp>
        <p:sp>
          <p:nvSpPr>
            <p:cNvPr id="372" name="Freeform 105">
              <a:extLst>
                <a:ext uri="{FF2B5EF4-FFF2-40B4-BE49-F238E27FC236}"/>
              </a:extLst>
            </p:cNvPr>
            <p:cNvSpPr>
              <a:spLocks/>
            </p:cNvSpPr>
            <p:nvPr/>
          </p:nvSpPr>
          <p:spPr bwMode="auto">
            <a:xfrm>
              <a:off x="1250951" y="6572250"/>
              <a:ext cx="339725" cy="285750"/>
            </a:xfrm>
            <a:custGeom>
              <a:avLst/>
              <a:gdLst>
                <a:gd name="T0" fmla="*/ 210 w 214"/>
                <a:gd name="T1" fmla="*/ 8 h 180"/>
                <a:gd name="T2" fmla="*/ 210 w 214"/>
                <a:gd name="T3" fmla="*/ 8 h 180"/>
                <a:gd name="T4" fmla="*/ 203 w 214"/>
                <a:gd name="T5" fmla="*/ 3 h 180"/>
                <a:gd name="T6" fmla="*/ 196 w 214"/>
                <a:gd name="T7" fmla="*/ 0 h 180"/>
                <a:gd name="T8" fmla="*/ 186 w 214"/>
                <a:gd name="T9" fmla="*/ 2 h 180"/>
                <a:gd name="T10" fmla="*/ 180 w 214"/>
                <a:gd name="T11" fmla="*/ 5 h 180"/>
                <a:gd name="T12" fmla="*/ 8 w 214"/>
                <a:gd name="T13" fmla="*/ 141 h 180"/>
                <a:gd name="T14" fmla="*/ 8 w 214"/>
                <a:gd name="T15" fmla="*/ 141 h 180"/>
                <a:gd name="T16" fmla="*/ 3 w 214"/>
                <a:gd name="T17" fmla="*/ 149 h 180"/>
                <a:gd name="T18" fmla="*/ 0 w 214"/>
                <a:gd name="T19" fmla="*/ 157 h 180"/>
                <a:gd name="T20" fmla="*/ 0 w 214"/>
                <a:gd name="T21" fmla="*/ 164 h 180"/>
                <a:gd name="T22" fmla="*/ 5 w 214"/>
                <a:gd name="T23" fmla="*/ 172 h 180"/>
                <a:gd name="T24" fmla="*/ 5 w 214"/>
                <a:gd name="T25" fmla="*/ 172 h 180"/>
                <a:gd name="T26" fmla="*/ 8 w 214"/>
                <a:gd name="T27" fmla="*/ 175 h 180"/>
                <a:gd name="T28" fmla="*/ 13 w 214"/>
                <a:gd name="T29" fmla="*/ 178 h 180"/>
                <a:gd name="T30" fmla="*/ 17 w 214"/>
                <a:gd name="T31" fmla="*/ 180 h 180"/>
                <a:gd name="T32" fmla="*/ 22 w 214"/>
                <a:gd name="T33" fmla="*/ 180 h 180"/>
                <a:gd name="T34" fmla="*/ 22 w 214"/>
                <a:gd name="T35" fmla="*/ 180 h 180"/>
                <a:gd name="T36" fmla="*/ 28 w 214"/>
                <a:gd name="T37" fmla="*/ 178 h 180"/>
                <a:gd name="T38" fmla="*/ 34 w 214"/>
                <a:gd name="T39" fmla="*/ 175 h 180"/>
                <a:gd name="T40" fmla="*/ 207 w 214"/>
                <a:gd name="T41" fmla="*/ 39 h 180"/>
                <a:gd name="T42" fmla="*/ 207 w 214"/>
                <a:gd name="T43" fmla="*/ 39 h 180"/>
                <a:gd name="T44" fmla="*/ 211 w 214"/>
                <a:gd name="T45" fmla="*/ 33 h 180"/>
                <a:gd name="T46" fmla="*/ 214 w 214"/>
                <a:gd name="T47" fmla="*/ 25 h 180"/>
                <a:gd name="T48" fmla="*/ 214 w 214"/>
                <a:gd name="T49" fmla="*/ 16 h 180"/>
                <a:gd name="T50" fmla="*/ 210 w 214"/>
                <a:gd name="T51" fmla="*/ 8 h 180"/>
                <a:gd name="T52" fmla="*/ 210 w 214"/>
                <a:gd name="T53" fmla="*/ 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4" h="180">
                  <a:moveTo>
                    <a:pt x="210" y="8"/>
                  </a:moveTo>
                  <a:lnTo>
                    <a:pt x="210" y="8"/>
                  </a:lnTo>
                  <a:lnTo>
                    <a:pt x="203" y="3"/>
                  </a:lnTo>
                  <a:lnTo>
                    <a:pt x="196" y="0"/>
                  </a:lnTo>
                  <a:lnTo>
                    <a:pt x="186" y="2"/>
                  </a:lnTo>
                  <a:lnTo>
                    <a:pt x="180" y="5"/>
                  </a:lnTo>
                  <a:lnTo>
                    <a:pt x="8" y="141"/>
                  </a:lnTo>
                  <a:lnTo>
                    <a:pt x="8" y="141"/>
                  </a:lnTo>
                  <a:lnTo>
                    <a:pt x="3" y="149"/>
                  </a:lnTo>
                  <a:lnTo>
                    <a:pt x="0" y="157"/>
                  </a:lnTo>
                  <a:lnTo>
                    <a:pt x="0" y="164"/>
                  </a:lnTo>
                  <a:lnTo>
                    <a:pt x="5" y="172"/>
                  </a:lnTo>
                  <a:lnTo>
                    <a:pt x="5" y="172"/>
                  </a:lnTo>
                  <a:lnTo>
                    <a:pt x="8" y="175"/>
                  </a:lnTo>
                  <a:lnTo>
                    <a:pt x="13" y="178"/>
                  </a:lnTo>
                  <a:lnTo>
                    <a:pt x="17" y="180"/>
                  </a:lnTo>
                  <a:lnTo>
                    <a:pt x="22" y="180"/>
                  </a:lnTo>
                  <a:lnTo>
                    <a:pt x="22" y="180"/>
                  </a:lnTo>
                  <a:lnTo>
                    <a:pt x="28" y="178"/>
                  </a:lnTo>
                  <a:lnTo>
                    <a:pt x="34" y="175"/>
                  </a:lnTo>
                  <a:lnTo>
                    <a:pt x="207" y="39"/>
                  </a:lnTo>
                  <a:lnTo>
                    <a:pt x="207" y="39"/>
                  </a:lnTo>
                  <a:lnTo>
                    <a:pt x="211" y="33"/>
                  </a:lnTo>
                  <a:lnTo>
                    <a:pt x="214" y="25"/>
                  </a:lnTo>
                  <a:lnTo>
                    <a:pt x="214" y="16"/>
                  </a:lnTo>
                  <a:lnTo>
                    <a:pt x="210" y="8"/>
                  </a:lnTo>
                  <a:lnTo>
                    <a:pt x="210" y="8"/>
                  </a:lnTo>
                  <a:close/>
                </a:path>
              </a:pathLst>
            </a:custGeom>
            <a:grpFill/>
            <a:ln>
              <a:noFill/>
            </a:ln>
            <a:extLst/>
          </p:spPr>
          <p:txBody>
            <a:bodyPr lIns="91464" tIns="45732" rIns="91464" bIns="45732"/>
            <a:lstStyle/>
            <a:p>
              <a:pPr>
                <a:defRPr/>
              </a:pPr>
              <a:endParaRPr lang="en-US" sz="2401"/>
            </a:p>
          </p:txBody>
        </p:sp>
      </p:grpSp>
      <p:sp>
        <p:nvSpPr>
          <p:cNvPr id="373" name="Oval 372">
            <a:extLst>
              <a:ext uri="{FF2B5EF4-FFF2-40B4-BE49-F238E27FC236}"/>
            </a:extLst>
          </p:cNvPr>
          <p:cNvSpPr/>
          <p:nvPr userDrawn="1"/>
        </p:nvSpPr>
        <p:spPr>
          <a:xfrm>
            <a:off x="2425318" y="3493090"/>
            <a:ext cx="1612747" cy="1612747"/>
          </a:xfrm>
          <a:prstGeom prst="ellipse">
            <a:avLst/>
          </a:prstGeom>
          <a:solidFill>
            <a:srgbClr val="383838">
              <a:alpha val="54000"/>
            </a:srgbClr>
          </a:solidFill>
          <a:ln>
            <a:noFill/>
          </a:ln>
          <a:effectLst>
            <a:softEdge rad="2921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1">
              <a:latin typeface="Arial" panose="020B0604020202020204" pitchFamily="34" charset="0"/>
              <a:cs typeface="Arial" panose="020B0604020202020204" pitchFamily="34" charset="0"/>
            </a:endParaRPr>
          </a:p>
        </p:txBody>
      </p:sp>
      <p:grpSp>
        <p:nvGrpSpPr>
          <p:cNvPr id="374" name="Group 365"/>
          <p:cNvGrpSpPr>
            <a:grpSpLocks/>
          </p:cNvGrpSpPr>
          <p:nvPr userDrawn="1"/>
        </p:nvGrpSpPr>
        <p:grpSpPr bwMode="auto">
          <a:xfrm rot="10800000">
            <a:off x="2336800" y="3429000"/>
            <a:ext cx="1330325" cy="1330325"/>
            <a:chOff x="2743201" y="1600200"/>
            <a:chExt cx="3657601" cy="3657602"/>
          </a:xfrm>
        </p:grpSpPr>
        <p:grpSp>
          <p:nvGrpSpPr>
            <p:cNvPr id="375" name="Group 366"/>
            <p:cNvGrpSpPr>
              <a:grpSpLocks/>
            </p:cNvGrpSpPr>
            <p:nvPr/>
          </p:nvGrpSpPr>
          <p:grpSpPr bwMode="auto">
            <a:xfrm>
              <a:off x="2743201" y="1600200"/>
              <a:ext cx="3657601" cy="3657602"/>
              <a:chOff x="2743200" y="1600200"/>
              <a:chExt cx="3657600" cy="3657603"/>
            </a:xfrm>
          </p:grpSpPr>
          <p:pic>
            <p:nvPicPr>
              <p:cNvPr id="377" name="Picture 386" descr="kno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600200"/>
                <a:ext cx="3657600" cy="3657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 name="Oval 377">
                <a:extLst>
                  <a:ext uri="{FF2B5EF4-FFF2-40B4-BE49-F238E27FC236}"/>
                </a:extLst>
              </p:cNvPr>
              <p:cNvSpPr/>
              <p:nvPr/>
            </p:nvSpPr>
            <p:spPr>
              <a:xfrm>
                <a:off x="2743200" y="1600200"/>
                <a:ext cx="3657600" cy="3657600"/>
              </a:xfrm>
              <a:prstGeom prst="ellipse">
                <a:avLst/>
              </a:prstGeom>
              <a:noFill/>
              <a:ln w="38100" cmpd="sng">
                <a:gradFill flip="none" rotWithShape="1">
                  <a:gsLst>
                    <a:gs pos="74000">
                      <a:srgbClr val="FFFFFF"/>
                    </a:gs>
                    <a:gs pos="100000">
                      <a:srgbClr val="484848"/>
                    </a:gs>
                    <a:gs pos="0">
                      <a:srgbClr val="A7A7A7"/>
                    </a:gs>
                    <a:gs pos="65000">
                      <a:srgbClr val="3E3E3E"/>
                    </a:gs>
                  </a:gsLst>
                  <a:lin ang="12000000" scaled="0"/>
                  <a:tileRect/>
                </a:gra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1">
                  <a:latin typeface="Arial" panose="020B0604020202020204" pitchFamily="34" charset="0"/>
                  <a:cs typeface="Arial" panose="020B0604020202020204" pitchFamily="34" charset="0"/>
                </a:endParaRPr>
              </a:p>
            </p:txBody>
          </p:sp>
        </p:grpSp>
        <p:sp>
          <p:nvSpPr>
            <p:cNvPr id="376" name="Oval 375">
              <a:extLst>
                <a:ext uri="{FF2B5EF4-FFF2-40B4-BE49-F238E27FC236}"/>
              </a:extLst>
            </p:cNvPr>
            <p:cNvSpPr/>
            <p:nvPr/>
          </p:nvSpPr>
          <p:spPr>
            <a:xfrm>
              <a:off x="5486401" y="3047999"/>
              <a:ext cx="762001" cy="762000"/>
            </a:xfrm>
            <a:prstGeom prst="ellipse">
              <a:avLst/>
            </a:prstGeom>
            <a:gradFill>
              <a:gsLst>
                <a:gs pos="16000">
                  <a:srgbClr val="FFFFFF">
                    <a:alpha val="57000"/>
                  </a:srgbClr>
                </a:gs>
                <a:gs pos="100000">
                  <a:srgbClr val="3E3E3E">
                    <a:alpha val="36000"/>
                  </a:srgbClr>
                </a:gs>
                <a:gs pos="7000">
                  <a:srgbClr val="FFFFFF"/>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1">
                <a:latin typeface="Arial" panose="020B0604020202020204" pitchFamily="34" charset="0"/>
                <a:cs typeface="Arial" panose="020B0604020202020204" pitchFamily="34" charset="0"/>
              </a:endParaRPr>
            </a:p>
          </p:txBody>
        </p:sp>
      </p:grpSp>
      <p:sp>
        <p:nvSpPr>
          <p:cNvPr id="379" name="Rectangle 378">
            <a:extLst>
              <a:ext uri="{FF2B5EF4-FFF2-40B4-BE49-F238E27FC236}"/>
            </a:extLst>
          </p:cNvPr>
          <p:cNvSpPr/>
          <p:nvPr userDrawn="1"/>
        </p:nvSpPr>
        <p:spPr>
          <a:xfrm>
            <a:off x="0" y="227013"/>
            <a:ext cx="6605588" cy="763587"/>
          </a:xfrm>
          <a:prstGeom prst="rect">
            <a:avLst/>
          </a:prstGeom>
          <a:solidFill>
            <a:srgbClr val="0668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7" name="Text Placeholder 382">
            <a:extLst>
              <a:ext uri="{FF2B5EF4-FFF2-40B4-BE49-F238E27FC236}"/>
            </a:extLst>
          </p:cNvPr>
          <p:cNvSpPr>
            <a:spLocks noGrp="1"/>
          </p:cNvSpPr>
          <p:nvPr>
            <p:ph type="body" sz="quarter" idx="24"/>
          </p:nvPr>
        </p:nvSpPr>
        <p:spPr>
          <a:xfrm>
            <a:off x="7578274" y="1815680"/>
            <a:ext cx="1246530" cy="257004"/>
          </a:xfrm>
          <a:prstGeom prst="rect">
            <a:avLst/>
          </a:prstGeom>
        </p:spPr>
        <p:txBody>
          <a:bodyPr>
            <a:noAutofit/>
          </a:bodyPr>
          <a:lstStyle>
            <a:lvl1pPr marL="0" indent="0" algn="r">
              <a:buNone/>
              <a:defRPr sz="1200" b="0">
                <a:solidFill>
                  <a:schemeClr val="accent3">
                    <a:lumMod val="50000"/>
                  </a:schemeClr>
                </a:solidFill>
              </a:defRPr>
            </a:lvl1pPr>
            <a:lvl2pPr marL="609677" indent="0">
              <a:buNone/>
              <a:defRPr>
                <a:solidFill>
                  <a:schemeClr val="bg1">
                    <a:lumMod val="85000"/>
                  </a:schemeClr>
                </a:solidFill>
              </a:defRPr>
            </a:lvl2pPr>
            <a:lvl3pPr marL="1219352" indent="0">
              <a:buNone/>
              <a:defRPr>
                <a:solidFill>
                  <a:schemeClr val="bg1">
                    <a:lumMod val="85000"/>
                  </a:schemeClr>
                </a:solidFill>
              </a:defRPr>
            </a:lvl3pPr>
            <a:lvl4pPr marL="1829029" indent="0">
              <a:buNone/>
              <a:defRPr>
                <a:solidFill>
                  <a:schemeClr val="bg1">
                    <a:lumMod val="85000"/>
                  </a:schemeClr>
                </a:solidFill>
              </a:defRPr>
            </a:lvl4pPr>
            <a:lvl5pPr marL="2438705" indent="0">
              <a:buNone/>
              <a:defRPr>
                <a:solidFill>
                  <a:schemeClr val="bg1">
                    <a:lumMod val="85000"/>
                  </a:schemeClr>
                </a:solidFill>
              </a:defRPr>
            </a:lvl5pPr>
          </a:lstStyle>
          <a:p>
            <a:pPr lvl="0"/>
            <a:r>
              <a:rPr lang="en-US" smtClean="0"/>
              <a:t>Click to edit Master text styles</a:t>
            </a:r>
          </a:p>
        </p:txBody>
      </p:sp>
      <p:sp>
        <p:nvSpPr>
          <p:cNvPr id="398" name="Text Placeholder 382">
            <a:extLst>
              <a:ext uri="{FF2B5EF4-FFF2-40B4-BE49-F238E27FC236}"/>
            </a:extLst>
          </p:cNvPr>
          <p:cNvSpPr>
            <a:spLocks noGrp="1"/>
          </p:cNvSpPr>
          <p:nvPr>
            <p:ph type="body" sz="quarter" idx="25"/>
          </p:nvPr>
        </p:nvSpPr>
        <p:spPr>
          <a:xfrm>
            <a:off x="7578274" y="2697712"/>
            <a:ext cx="1246530" cy="257004"/>
          </a:xfrm>
          <a:prstGeom prst="rect">
            <a:avLst/>
          </a:prstGeom>
        </p:spPr>
        <p:txBody>
          <a:bodyPr>
            <a:noAutofit/>
          </a:bodyPr>
          <a:lstStyle>
            <a:lvl1pPr marL="0" indent="0" algn="r">
              <a:buNone/>
              <a:defRPr sz="1200" b="0">
                <a:solidFill>
                  <a:schemeClr val="accent3">
                    <a:lumMod val="50000"/>
                  </a:schemeClr>
                </a:solidFill>
              </a:defRPr>
            </a:lvl1pPr>
            <a:lvl2pPr marL="609677" indent="0">
              <a:buNone/>
              <a:defRPr>
                <a:solidFill>
                  <a:schemeClr val="bg1">
                    <a:lumMod val="85000"/>
                  </a:schemeClr>
                </a:solidFill>
              </a:defRPr>
            </a:lvl2pPr>
            <a:lvl3pPr marL="1219352" indent="0">
              <a:buNone/>
              <a:defRPr>
                <a:solidFill>
                  <a:schemeClr val="bg1">
                    <a:lumMod val="85000"/>
                  </a:schemeClr>
                </a:solidFill>
              </a:defRPr>
            </a:lvl3pPr>
            <a:lvl4pPr marL="1829029" indent="0">
              <a:buNone/>
              <a:defRPr>
                <a:solidFill>
                  <a:schemeClr val="bg1">
                    <a:lumMod val="85000"/>
                  </a:schemeClr>
                </a:solidFill>
              </a:defRPr>
            </a:lvl4pPr>
            <a:lvl5pPr marL="2438705" indent="0">
              <a:buNone/>
              <a:defRPr>
                <a:solidFill>
                  <a:schemeClr val="bg1">
                    <a:lumMod val="85000"/>
                  </a:schemeClr>
                </a:solidFill>
              </a:defRPr>
            </a:lvl5pPr>
          </a:lstStyle>
          <a:p>
            <a:pPr lvl="0"/>
            <a:r>
              <a:rPr lang="en-US" smtClean="0"/>
              <a:t>Click to edit Master text styles</a:t>
            </a:r>
          </a:p>
        </p:txBody>
      </p:sp>
      <p:sp>
        <p:nvSpPr>
          <p:cNvPr id="389" name="Text Placeholder 382">
            <a:extLst>
              <a:ext uri="{FF2B5EF4-FFF2-40B4-BE49-F238E27FC236}"/>
            </a:extLst>
          </p:cNvPr>
          <p:cNvSpPr>
            <a:spLocks noGrp="1"/>
          </p:cNvSpPr>
          <p:nvPr>
            <p:ph type="body" sz="quarter" idx="17"/>
          </p:nvPr>
        </p:nvSpPr>
        <p:spPr>
          <a:xfrm rot="5400000">
            <a:off x="9258837" y="2310445"/>
            <a:ext cx="1246530" cy="257004"/>
          </a:xfrm>
          <a:prstGeom prst="rect">
            <a:avLst/>
          </a:prstGeom>
        </p:spPr>
        <p:txBody>
          <a:bodyPr>
            <a:noAutofit/>
          </a:bodyPr>
          <a:lstStyle>
            <a:lvl1pPr marL="0" indent="0" algn="ctr">
              <a:buNone/>
              <a:defRPr sz="1200" b="0">
                <a:solidFill>
                  <a:schemeClr val="bg1">
                    <a:lumMod val="50000"/>
                  </a:schemeClr>
                </a:solidFill>
              </a:defRPr>
            </a:lvl1pPr>
            <a:lvl2pPr marL="609677" indent="0">
              <a:buNone/>
              <a:defRPr>
                <a:solidFill>
                  <a:schemeClr val="bg1">
                    <a:lumMod val="85000"/>
                  </a:schemeClr>
                </a:solidFill>
              </a:defRPr>
            </a:lvl2pPr>
            <a:lvl3pPr marL="1219352" indent="0">
              <a:buNone/>
              <a:defRPr>
                <a:solidFill>
                  <a:schemeClr val="bg1">
                    <a:lumMod val="85000"/>
                  </a:schemeClr>
                </a:solidFill>
              </a:defRPr>
            </a:lvl3pPr>
            <a:lvl4pPr marL="1829029" indent="0">
              <a:buNone/>
              <a:defRPr>
                <a:solidFill>
                  <a:schemeClr val="bg1">
                    <a:lumMod val="85000"/>
                  </a:schemeClr>
                </a:solidFill>
              </a:defRPr>
            </a:lvl4pPr>
            <a:lvl5pPr marL="2438705" indent="0">
              <a:buNone/>
              <a:defRPr>
                <a:solidFill>
                  <a:schemeClr val="bg1">
                    <a:lumMod val="85000"/>
                  </a:schemeClr>
                </a:solidFill>
              </a:defRPr>
            </a:lvl5pPr>
          </a:lstStyle>
          <a:p>
            <a:pPr lvl="0"/>
            <a:r>
              <a:rPr lang="en-US" smtClean="0"/>
              <a:t>Click to edit Master text styles</a:t>
            </a:r>
          </a:p>
        </p:txBody>
      </p:sp>
      <p:sp>
        <p:nvSpPr>
          <p:cNvPr id="400" name="Text Placeholder 382">
            <a:extLst>
              <a:ext uri="{FF2B5EF4-FFF2-40B4-BE49-F238E27FC236}"/>
            </a:extLst>
          </p:cNvPr>
          <p:cNvSpPr>
            <a:spLocks noGrp="1"/>
          </p:cNvSpPr>
          <p:nvPr>
            <p:ph type="body" sz="quarter" idx="28"/>
          </p:nvPr>
        </p:nvSpPr>
        <p:spPr>
          <a:xfrm>
            <a:off x="7924800" y="5503236"/>
            <a:ext cx="2895600" cy="741444"/>
          </a:xfrm>
          <a:prstGeom prst="rect">
            <a:avLst/>
          </a:prstGeom>
        </p:spPr>
        <p:txBody>
          <a:bodyPr>
            <a:noAutofit/>
          </a:bodyPr>
          <a:lstStyle>
            <a:lvl1pPr marL="0" indent="0" algn="ctr">
              <a:buNone/>
              <a:defRPr sz="2800" b="1">
                <a:solidFill>
                  <a:schemeClr val="bg1">
                    <a:lumMod val="50000"/>
                  </a:schemeClr>
                </a:solidFill>
              </a:defRPr>
            </a:lvl1pPr>
            <a:lvl2pPr marL="609677" indent="0">
              <a:buNone/>
              <a:defRPr>
                <a:solidFill>
                  <a:schemeClr val="bg1">
                    <a:lumMod val="85000"/>
                  </a:schemeClr>
                </a:solidFill>
              </a:defRPr>
            </a:lvl2pPr>
            <a:lvl3pPr marL="1219352" indent="0">
              <a:buNone/>
              <a:defRPr>
                <a:solidFill>
                  <a:schemeClr val="bg1">
                    <a:lumMod val="85000"/>
                  </a:schemeClr>
                </a:solidFill>
              </a:defRPr>
            </a:lvl3pPr>
            <a:lvl4pPr marL="1829029" indent="0">
              <a:buNone/>
              <a:defRPr>
                <a:solidFill>
                  <a:schemeClr val="bg1">
                    <a:lumMod val="85000"/>
                  </a:schemeClr>
                </a:solidFill>
              </a:defRPr>
            </a:lvl4pPr>
            <a:lvl5pPr marL="2438705" indent="0">
              <a:buNone/>
              <a:defRPr>
                <a:solidFill>
                  <a:schemeClr val="bg1">
                    <a:lumMod val="85000"/>
                  </a:schemeClr>
                </a:solidFill>
              </a:defRPr>
            </a:lvl5pPr>
          </a:lstStyle>
          <a:p>
            <a:pPr lvl="0"/>
            <a:r>
              <a:rPr lang="en-US" smtClean="0"/>
              <a:t>Click to edit Master text styles</a:t>
            </a:r>
          </a:p>
        </p:txBody>
      </p:sp>
      <p:sp>
        <p:nvSpPr>
          <p:cNvPr id="388" name="Text Placeholder 382">
            <a:extLst>
              <a:ext uri="{FF2B5EF4-FFF2-40B4-BE49-F238E27FC236}"/>
            </a:extLst>
          </p:cNvPr>
          <p:cNvSpPr>
            <a:spLocks noGrp="1"/>
          </p:cNvSpPr>
          <p:nvPr>
            <p:ph type="body" sz="quarter" idx="16"/>
          </p:nvPr>
        </p:nvSpPr>
        <p:spPr>
          <a:xfrm>
            <a:off x="7924800" y="5027232"/>
            <a:ext cx="2895600" cy="382968"/>
          </a:xfrm>
          <a:prstGeom prst="rect">
            <a:avLst/>
          </a:prstGeom>
        </p:spPr>
        <p:txBody>
          <a:bodyPr>
            <a:noAutofit/>
          </a:bodyPr>
          <a:lstStyle>
            <a:lvl1pPr marL="0" indent="0" algn="ctr">
              <a:buNone/>
              <a:defRPr sz="2000" b="0">
                <a:solidFill>
                  <a:schemeClr val="accent3">
                    <a:lumMod val="50000"/>
                  </a:schemeClr>
                </a:solidFill>
              </a:defRPr>
            </a:lvl1pPr>
            <a:lvl2pPr marL="609677" indent="0">
              <a:buNone/>
              <a:defRPr>
                <a:solidFill>
                  <a:schemeClr val="bg1">
                    <a:lumMod val="85000"/>
                  </a:schemeClr>
                </a:solidFill>
              </a:defRPr>
            </a:lvl2pPr>
            <a:lvl3pPr marL="1219352" indent="0">
              <a:buNone/>
              <a:defRPr>
                <a:solidFill>
                  <a:schemeClr val="bg1">
                    <a:lumMod val="85000"/>
                  </a:schemeClr>
                </a:solidFill>
              </a:defRPr>
            </a:lvl3pPr>
            <a:lvl4pPr marL="1829029" indent="0">
              <a:buNone/>
              <a:defRPr>
                <a:solidFill>
                  <a:schemeClr val="bg1">
                    <a:lumMod val="85000"/>
                  </a:schemeClr>
                </a:solidFill>
              </a:defRPr>
            </a:lvl4pPr>
            <a:lvl5pPr marL="2438705" indent="0">
              <a:buNone/>
              <a:defRPr>
                <a:solidFill>
                  <a:schemeClr val="bg1">
                    <a:lumMod val="85000"/>
                  </a:schemeClr>
                </a:solidFill>
              </a:defRPr>
            </a:lvl5pPr>
          </a:lstStyle>
          <a:p>
            <a:pPr lvl="0"/>
            <a:r>
              <a:rPr lang="en-US" smtClean="0"/>
              <a:t>Click to edit Master text styles</a:t>
            </a:r>
          </a:p>
        </p:txBody>
      </p:sp>
      <p:sp>
        <p:nvSpPr>
          <p:cNvPr id="395" name="Text Placeholder 382">
            <a:extLst>
              <a:ext uri="{FF2B5EF4-FFF2-40B4-BE49-F238E27FC236}"/>
            </a:extLst>
          </p:cNvPr>
          <p:cNvSpPr>
            <a:spLocks noGrp="1"/>
          </p:cNvSpPr>
          <p:nvPr>
            <p:ph type="body" sz="quarter" idx="22"/>
          </p:nvPr>
        </p:nvSpPr>
        <p:spPr>
          <a:xfrm>
            <a:off x="4438564" y="1815680"/>
            <a:ext cx="1246530" cy="257004"/>
          </a:xfrm>
          <a:prstGeom prst="rect">
            <a:avLst/>
          </a:prstGeom>
        </p:spPr>
        <p:txBody>
          <a:bodyPr>
            <a:noAutofit/>
          </a:bodyPr>
          <a:lstStyle>
            <a:lvl1pPr marL="0" indent="0" algn="r">
              <a:buNone/>
              <a:defRPr sz="1200" b="0">
                <a:solidFill>
                  <a:schemeClr val="accent3">
                    <a:lumMod val="50000"/>
                  </a:schemeClr>
                </a:solidFill>
              </a:defRPr>
            </a:lvl1pPr>
            <a:lvl2pPr marL="609677" indent="0">
              <a:buNone/>
              <a:defRPr>
                <a:solidFill>
                  <a:schemeClr val="bg1">
                    <a:lumMod val="85000"/>
                  </a:schemeClr>
                </a:solidFill>
              </a:defRPr>
            </a:lvl2pPr>
            <a:lvl3pPr marL="1219352" indent="0">
              <a:buNone/>
              <a:defRPr>
                <a:solidFill>
                  <a:schemeClr val="bg1">
                    <a:lumMod val="85000"/>
                  </a:schemeClr>
                </a:solidFill>
              </a:defRPr>
            </a:lvl3pPr>
            <a:lvl4pPr marL="1829029" indent="0">
              <a:buNone/>
              <a:defRPr>
                <a:solidFill>
                  <a:schemeClr val="bg1">
                    <a:lumMod val="85000"/>
                  </a:schemeClr>
                </a:solidFill>
              </a:defRPr>
            </a:lvl4pPr>
            <a:lvl5pPr marL="2438705" indent="0">
              <a:buNone/>
              <a:defRPr>
                <a:solidFill>
                  <a:schemeClr val="bg1">
                    <a:lumMod val="85000"/>
                  </a:schemeClr>
                </a:solidFill>
              </a:defRPr>
            </a:lvl5pPr>
          </a:lstStyle>
          <a:p>
            <a:pPr lvl="0"/>
            <a:r>
              <a:rPr lang="en-US" smtClean="0"/>
              <a:t>Click to edit Master text styles</a:t>
            </a:r>
          </a:p>
        </p:txBody>
      </p:sp>
      <p:sp>
        <p:nvSpPr>
          <p:cNvPr id="396" name="Text Placeholder 382">
            <a:extLst>
              <a:ext uri="{FF2B5EF4-FFF2-40B4-BE49-F238E27FC236}"/>
            </a:extLst>
          </p:cNvPr>
          <p:cNvSpPr>
            <a:spLocks noGrp="1"/>
          </p:cNvSpPr>
          <p:nvPr>
            <p:ph type="body" sz="quarter" idx="23"/>
          </p:nvPr>
        </p:nvSpPr>
        <p:spPr>
          <a:xfrm>
            <a:off x="4438564" y="2697712"/>
            <a:ext cx="1246530" cy="257004"/>
          </a:xfrm>
          <a:prstGeom prst="rect">
            <a:avLst/>
          </a:prstGeom>
        </p:spPr>
        <p:txBody>
          <a:bodyPr>
            <a:noAutofit/>
          </a:bodyPr>
          <a:lstStyle>
            <a:lvl1pPr marL="0" indent="0" algn="r">
              <a:buNone/>
              <a:defRPr sz="1200" b="0">
                <a:solidFill>
                  <a:schemeClr val="accent3">
                    <a:lumMod val="50000"/>
                  </a:schemeClr>
                </a:solidFill>
              </a:defRPr>
            </a:lvl1pPr>
            <a:lvl2pPr marL="609677" indent="0">
              <a:buNone/>
              <a:defRPr>
                <a:solidFill>
                  <a:schemeClr val="bg1">
                    <a:lumMod val="85000"/>
                  </a:schemeClr>
                </a:solidFill>
              </a:defRPr>
            </a:lvl2pPr>
            <a:lvl3pPr marL="1219352" indent="0">
              <a:buNone/>
              <a:defRPr>
                <a:solidFill>
                  <a:schemeClr val="bg1">
                    <a:lumMod val="85000"/>
                  </a:schemeClr>
                </a:solidFill>
              </a:defRPr>
            </a:lvl3pPr>
            <a:lvl4pPr marL="1829029" indent="0">
              <a:buNone/>
              <a:defRPr>
                <a:solidFill>
                  <a:schemeClr val="bg1">
                    <a:lumMod val="85000"/>
                  </a:schemeClr>
                </a:solidFill>
              </a:defRPr>
            </a:lvl4pPr>
            <a:lvl5pPr marL="2438705" indent="0">
              <a:buNone/>
              <a:defRPr>
                <a:solidFill>
                  <a:schemeClr val="bg1">
                    <a:lumMod val="85000"/>
                  </a:schemeClr>
                </a:solidFill>
              </a:defRPr>
            </a:lvl5pPr>
          </a:lstStyle>
          <a:p>
            <a:pPr lvl="0"/>
            <a:r>
              <a:rPr lang="en-US" smtClean="0"/>
              <a:t>Click to edit Master text styles</a:t>
            </a:r>
          </a:p>
        </p:txBody>
      </p:sp>
      <p:sp>
        <p:nvSpPr>
          <p:cNvPr id="390" name="Text Placeholder 382">
            <a:extLst>
              <a:ext uri="{FF2B5EF4-FFF2-40B4-BE49-F238E27FC236}"/>
            </a:extLst>
          </p:cNvPr>
          <p:cNvSpPr>
            <a:spLocks noGrp="1"/>
          </p:cNvSpPr>
          <p:nvPr>
            <p:ph type="body" sz="quarter" idx="18"/>
          </p:nvPr>
        </p:nvSpPr>
        <p:spPr>
          <a:xfrm rot="5400000">
            <a:off x="6111035" y="2310445"/>
            <a:ext cx="1246530" cy="257004"/>
          </a:xfrm>
          <a:prstGeom prst="rect">
            <a:avLst/>
          </a:prstGeom>
        </p:spPr>
        <p:txBody>
          <a:bodyPr>
            <a:noAutofit/>
          </a:bodyPr>
          <a:lstStyle>
            <a:lvl1pPr marL="0" indent="0" algn="ctr">
              <a:buNone/>
              <a:defRPr sz="1200" b="0">
                <a:solidFill>
                  <a:schemeClr val="bg1">
                    <a:lumMod val="50000"/>
                  </a:schemeClr>
                </a:solidFill>
              </a:defRPr>
            </a:lvl1pPr>
            <a:lvl2pPr marL="609677" indent="0">
              <a:buNone/>
              <a:defRPr>
                <a:solidFill>
                  <a:schemeClr val="bg1">
                    <a:lumMod val="85000"/>
                  </a:schemeClr>
                </a:solidFill>
              </a:defRPr>
            </a:lvl2pPr>
            <a:lvl3pPr marL="1219352" indent="0">
              <a:buNone/>
              <a:defRPr>
                <a:solidFill>
                  <a:schemeClr val="bg1">
                    <a:lumMod val="85000"/>
                  </a:schemeClr>
                </a:solidFill>
              </a:defRPr>
            </a:lvl3pPr>
            <a:lvl4pPr marL="1829029" indent="0">
              <a:buNone/>
              <a:defRPr>
                <a:solidFill>
                  <a:schemeClr val="bg1">
                    <a:lumMod val="85000"/>
                  </a:schemeClr>
                </a:solidFill>
              </a:defRPr>
            </a:lvl4pPr>
            <a:lvl5pPr marL="2438705" indent="0">
              <a:buNone/>
              <a:defRPr>
                <a:solidFill>
                  <a:schemeClr val="bg1">
                    <a:lumMod val="85000"/>
                  </a:schemeClr>
                </a:solidFill>
              </a:defRPr>
            </a:lvl5pPr>
          </a:lstStyle>
          <a:p>
            <a:pPr lvl="0"/>
            <a:r>
              <a:rPr lang="en-US" smtClean="0"/>
              <a:t>Click to edit Master text styles</a:t>
            </a:r>
          </a:p>
        </p:txBody>
      </p:sp>
      <p:sp>
        <p:nvSpPr>
          <p:cNvPr id="399" name="Text Placeholder 382">
            <a:extLst>
              <a:ext uri="{FF2B5EF4-FFF2-40B4-BE49-F238E27FC236}"/>
            </a:extLst>
          </p:cNvPr>
          <p:cNvSpPr>
            <a:spLocks noGrp="1"/>
          </p:cNvSpPr>
          <p:nvPr>
            <p:ph type="body" sz="quarter" idx="27"/>
          </p:nvPr>
        </p:nvSpPr>
        <p:spPr>
          <a:xfrm>
            <a:off x="4724400" y="5503236"/>
            <a:ext cx="2895600" cy="741444"/>
          </a:xfrm>
          <a:prstGeom prst="rect">
            <a:avLst/>
          </a:prstGeom>
        </p:spPr>
        <p:txBody>
          <a:bodyPr>
            <a:noAutofit/>
          </a:bodyPr>
          <a:lstStyle>
            <a:lvl1pPr marL="0" indent="0" algn="ctr">
              <a:buNone/>
              <a:defRPr sz="2800" b="1">
                <a:solidFill>
                  <a:schemeClr val="bg1">
                    <a:lumMod val="50000"/>
                  </a:schemeClr>
                </a:solidFill>
              </a:defRPr>
            </a:lvl1pPr>
            <a:lvl2pPr marL="609677" indent="0">
              <a:buNone/>
              <a:defRPr>
                <a:solidFill>
                  <a:schemeClr val="bg1">
                    <a:lumMod val="85000"/>
                  </a:schemeClr>
                </a:solidFill>
              </a:defRPr>
            </a:lvl2pPr>
            <a:lvl3pPr marL="1219352" indent="0">
              <a:buNone/>
              <a:defRPr>
                <a:solidFill>
                  <a:schemeClr val="bg1">
                    <a:lumMod val="85000"/>
                  </a:schemeClr>
                </a:solidFill>
              </a:defRPr>
            </a:lvl3pPr>
            <a:lvl4pPr marL="1829029" indent="0">
              <a:buNone/>
              <a:defRPr>
                <a:solidFill>
                  <a:schemeClr val="bg1">
                    <a:lumMod val="85000"/>
                  </a:schemeClr>
                </a:solidFill>
              </a:defRPr>
            </a:lvl4pPr>
            <a:lvl5pPr marL="2438705" indent="0">
              <a:buNone/>
              <a:defRPr>
                <a:solidFill>
                  <a:schemeClr val="bg1">
                    <a:lumMod val="85000"/>
                  </a:schemeClr>
                </a:solidFill>
              </a:defRPr>
            </a:lvl5pPr>
          </a:lstStyle>
          <a:p>
            <a:pPr lvl="0"/>
            <a:r>
              <a:rPr lang="en-US" smtClean="0"/>
              <a:t>Click to edit Master text styles</a:t>
            </a:r>
          </a:p>
        </p:txBody>
      </p:sp>
      <p:sp>
        <p:nvSpPr>
          <p:cNvPr id="387" name="Text Placeholder 382">
            <a:extLst>
              <a:ext uri="{FF2B5EF4-FFF2-40B4-BE49-F238E27FC236}"/>
            </a:extLst>
          </p:cNvPr>
          <p:cNvSpPr>
            <a:spLocks noGrp="1"/>
          </p:cNvSpPr>
          <p:nvPr>
            <p:ph type="body" sz="quarter" idx="15"/>
          </p:nvPr>
        </p:nvSpPr>
        <p:spPr>
          <a:xfrm>
            <a:off x="4728446" y="5027232"/>
            <a:ext cx="2895600" cy="382968"/>
          </a:xfrm>
          <a:prstGeom prst="rect">
            <a:avLst/>
          </a:prstGeom>
        </p:spPr>
        <p:txBody>
          <a:bodyPr>
            <a:noAutofit/>
          </a:bodyPr>
          <a:lstStyle>
            <a:lvl1pPr marL="0" indent="0" algn="ctr">
              <a:buNone/>
              <a:defRPr sz="2000" b="0">
                <a:solidFill>
                  <a:schemeClr val="accent3">
                    <a:lumMod val="50000"/>
                  </a:schemeClr>
                </a:solidFill>
              </a:defRPr>
            </a:lvl1pPr>
            <a:lvl2pPr marL="609677" indent="0">
              <a:buNone/>
              <a:defRPr>
                <a:solidFill>
                  <a:schemeClr val="bg1">
                    <a:lumMod val="85000"/>
                  </a:schemeClr>
                </a:solidFill>
              </a:defRPr>
            </a:lvl2pPr>
            <a:lvl3pPr marL="1219352" indent="0">
              <a:buNone/>
              <a:defRPr>
                <a:solidFill>
                  <a:schemeClr val="bg1">
                    <a:lumMod val="85000"/>
                  </a:schemeClr>
                </a:solidFill>
              </a:defRPr>
            </a:lvl3pPr>
            <a:lvl4pPr marL="1829029" indent="0">
              <a:buNone/>
              <a:defRPr>
                <a:solidFill>
                  <a:schemeClr val="bg1">
                    <a:lumMod val="85000"/>
                  </a:schemeClr>
                </a:solidFill>
              </a:defRPr>
            </a:lvl4pPr>
            <a:lvl5pPr marL="2438705" indent="0">
              <a:buNone/>
              <a:defRPr>
                <a:solidFill>
                  <a:schemeClr val="bg1">
                    <a:lumMod val="85000"/>
                  </a:schemeClr>
                </a:solidFill>
              </a:defRPr>
            </a:lvl5pPr>
          </a:lstStyle>
          <a:p>
            <a:pPr lvl="0"/>
            <a:r>
              <a:rPr lang="en-US" smtClean="0"/>
              <a:t>Click to edit Master text styles</a:t>
            </a:r>
          </a:p>
        </p:txBody>
      </p:sp>
      <p:sp>
        <p:nvSpPr>
          <p:cNvPr id="393" name="Text Placeholder 382">
            <a:extLst>
              <a:ext uri="{FF2B5EF4-FFF2-40B4-BE49-F238E27FC236}"/>
            </a:extLst>
          </p:cNvPr>
          <p:cNvSpPr>
            <a:spLocks noGrp="1"/>
          </p:cNvSpPr>
          <p:nvPr>
            <p:ph type="body" sz="quarter" idx="20"/>
          </p:nvPr>
        </p:nvSpPr>
        <p:spPr>
          <a:xfrm>
            <a:off x="1298855" y="1815680"/>
            <a:ext cx="1246530" cy="257004"/>
          </a:xfrm>
          <a:prstGeom prst="rect">
            <a:avLst/>
          </a:prstGeom>
        </p:spPr>
        <p:txBody>
          <a:bodyPr>
            <a:noAutofit/>
          </a:bodyPr>
          <a:lstStyle>
            <a:lvl1pPr marL="0" indent="0" algn="r">
              <a:buNone/>
              <a:defRPr sz="1200" b="0">
                <a:solidFill>
                  <a:schemeClr val="accent3">
                    <a:lumMod val="50000"/>
                  </a:schemeClr>
                </a:solidFill>
              </a:defRPr>
            </a:lvl1pPr>
            <a:lvl2pPr marL="609677" indent="0">
              <a:buNone/>
              <a:defRPr>
                <a:solidFill>
                  <a:schemeClr val="bg1">
                    <a:lumMod val="85000"/>
                  </a:schemeClr>
                </a:solidFill>
              </a:defRPr>
            </a:lvl2pPr>
            <a:lvl3pPr marL="1219352" indent="0">
              <a:buNone/>
              <a:defRPr>
                <a:solidFill>
                  <a:schemeClr val="bg1">
                    <a:lumMod val="85000"/>
                  </a:schemeClr>
                </a:solidFill>
              </a:defRPr>
            </a:lvl3pPr>
            <a:lvl4pPr marL="1829029" indent="0">
              <a:buNone/>
              <a:defRPr>
                <a:solidFill>
                  <a:schemeClr val="bg1">
                    <a:lumMod val="85000"/>
                  </a:schemeClr>
                </a:solidFill>
              </a:defRPr>
            </a:lvl4pPr>
            <a:lvl5pPr marL="2438705" indent="0">
              <a:buNone/>
              <a:defRPr>
                <a:solidFill>
                  <a:schemeClr val="bg1">
                    <a:lumMod val="85000"/>
                  </a:schemeClr>
                </a:solidFill>
              </a:defRPr>
            </a:lvl5pPr>
          </a:lstStyle>
          <a:p>
            <a:pPr lvl="0"/>
            <a:r>
              <a:rPr lang="en-US" smtClean="0"/>
              <a:t>Click to edit Master text styles</a:t>
            </a:r>
          </a:p>
        </p:txBody>
      </p:sp>
      <p:sp>
        <p:nvSpPr>
          <p:cNvPr id="394" name="Text Placeholder 382">
            <a:extLst>
              <a:ext uri="{FF2B5EF4-FFF2-40B4-BE49-F238E27FC236}"/>
            </a:extLst>
          </p:cNvPr>
          <p:cNvSpPr>
            <a:spLocks noGrp="1"/>
          </p:cNvSpPr>
          <p:nvPr>
            <p:ph type="body" sz="quarter" idx="21"/>
          </p:nvPr>
        </p:nvSpPr>
        <p:spPr>
          <a:xfrm>
            <a:off x="1298855" y="2697712"/>
            <a:ext cx="1246530" cy="257004"/>
          </a:xfrm>
          <a:prstGeom prst="rect">
            <a:avLst/>
          </a:prstGeom>
        </p:spPr>
        <p:txBody>
          <a:bodyPr>
            <a:noAutofit/>
          </a:bodyPr>
          <a:lstStyle>
            <a:lvl1pPr marL="0" indent="0" algn="r">
              <a:buNone/>
              <a:defRPr sz="1200" b="0">
                <a:solidFill>
                  <a:schemeClr val="accent3">
                    <a:lumMod val="50000"/>
                  </a:schemeClr>
                </a:solidFill>
              </a:defRPr>
            </a:lvl1pPr>
            <a:lvl2pPr marL="609677" indent="0">
              <a:buNone/>
              <a:defRPr>
                <a:solidFill>
                  <a:schemeClr val="bg1">
                    <a:lumMod val="85000"/>
                  </a:schemeClr>
                </a:solidFill>
              </a:defRPr>
            </a:lvl2pPr>
            <a:lvl3pPr marL="1219352" indent="0">
              <a:buNone/>
              <a:defRPr>
                <a:solidFill>
                  <a:schemeClr val="bg1">
                    <a:lumMod val="85000"/>
                  </a:schemeClr>
                </a:solidFill>
              </a:defRPr>
            </a:lvl3pPr>
            <a:lvl4pPr marL="1829029" indent="0">
              <a:buNone/>
              <a:defRPr>
                <a:solidFill>
                  <a:schemeClr val="bg1">
                    <a:lumMod val="85000"/>
                  </a:schemeClr>
                </a:solidFill>
              </a:defRPr>
            </a:lvl4pPr>
            <a:lvl5pPr marL="2438705" indent="0">
              <a:buNone/>
              <a:defRPr>
                <a:solidFill>
                  <a:schemeClr val="bg1">
                    <a:lumMod val="85000"/>
                  </a:schemeClr>
                </a:solidFill>
              </a:defRPr>
            </a:lvl5pPr>
          </a:lstStyle>
          <a:p>
            <a:pPr lvl="0"/>
            <a:r>
              <a:rPr lang="en-US" smtClean="0"/>
              <a:t>Click to edit Master text styles</a:t>
            </a:r>
          </a:p>
        </p:txBody>
      </p:sp>
      <p:sp>
        <p:nvSpPr>
          <p:cNvPr id="391" name="Text Placeholder 382">
            <a:extLst>
              <a:ext uri="{FF2B5EF4-FFF2-40B4-BE49-F238E27FC236}"/>
            </a:extLst>
          </p:cNvPr>
          <p:cNvSpPr>
            <a:spLocks noGrp="1"/>
          </p:cNvSpPr>
          <p:nvPr>
            <p:ph type="body" sz="quarter" idx="19"/>
          </p:nvPr>
        </p:nvSpPr>
        <p:spPr>
          <a:xfrm rot="5400000">
            <a:off x="3011785" y="2310445"/>
            <a:ext cx="1246530" cy="257004"/>
          </a:xfrm>
          <a:prstGeom prst="rect">
            <a:avLst/>
          </a:prstGeom>
        </p:spPr>
        <p:txBody>
          <a:bodyPr>
            <a:noAutofit/>
          </a:bodyPr>
          <a:lstStyle>
            <a:lvl1pPr marL="0" indent="0" algn="ctr">
              <a:buNone/>
              <a:defRPr sz="1200" b="0">
                <a:solidFill>
                  <a:schemeClr val="bg1">
                    <a:lumMod val="50000"/>
                  </a:schemeClr>
                </a:solidFill>
              </a:defRPr>
            </a:lvl1pPr>
            <a:lvl2pPr marL="609677" indent="0">
              <a:buNone/>
              <a:defRPr>
                <a:solidFill>
                  <a:schemeClr val="bg1">
                    <a:lumMod val="85000"/>
                  </a:schemeClr>
                </a:solidFill>
              </a:defRPr>
            </a:lvl2pPr>
            <a:lvl3pPr marL="1219352" indent="0">
              <a:buNone/>
              <a:defRPr>
                <a:solidFill>
                  <a:schemeClr val="bg1">
                    <a:lumMod val="85000"/>
                  </a:schemeClr>
                </a:solidFill>
              </a:defRPr>
            </a:lvl3pPr>
            <a:lvl4pPr marL="1829029" indent="0">
              <a:buNone/>
              <a:defRPr>
                <a:solidFill>
                  <a:schemeClr val="bg1">
                    <a:lumMod val="85000"/>
                  </a:schemeClr>
                </a:solidFill>
              </a:defRPr>
            </a:lvl4pPr>
            <a:lvl5pPr marL="2438705" indent="0">
              <a:buNone/>
              <a:defRPr>
                <a:solidFill>
                  <a:schemeClr val="bg1">
                    <a:lumMod val="85000"/>
                  </a:schemeClr>
                </a:solidFill>
              </a:defRPr>
            </a:lvl5pPr>
          </a:lstStyle>
          <a:p>
            <a:pPr lvl="0"/>
            <a:r>
              <a:rPr lang="en-US" smtClean="0"/>
              <a:t>Click to edit Master text styles</a:t>
            </a:r>
          </a:p>
        </p:txBody>
      </p:sp>
      <p:sp>
        <p:nvSpPr>
          <p:cNvPr id="392" name="Text Placeholder 382">
            <a:extLst>
              <a:ext uri="{FF2B5EF4-FFF2-40B4-BE49-F238E27FC236}"/>
            </a:extLst>
          </p:cNvPr>
          <p:cNvSpPr>
            <a:spLocks noGrp="1"/>
          </p:cNvSpPr>
          <p:nvPr>
            <p:ph type="body" sz="quarter" idx="26"/>
          </p:nvPr>
        </p:nvSpPr>
        <p:spPr>
          <a:xfrm>
            <a:off x="1524000" y="5503236"/>
            <a:ext cx="2895600" cy="741444"/>
          </a:xfrm>
          <a:prstGeom prst="rect">
            <a:avLst/>
          </a:prstGeom>
        </p:spPr>
        <p:txBody>
          <a:bodyPr>
            <a:noAutofit/>
          </a:bodyPr>
          <a:lstStyle>
            <a:lvl1pPr marL="0" indent="0" algn="ctr">
              <a:buNone/>
              <a:defRPr sz="2800" b="1">
                <a:solidFill>
                  <a:schemeClr val="bg1">
                    <a:lumMod val="50000"/>
                  </a:schemeClr>
                </a:solidFill>
              </a:defRPr>
            </a:lvl1pPr>
            <a:lvl2pPr marL="609677" indent="0">
              <a:buNone/>
              <a:defRPr>
                <a:solidFill>
                  <a:schemeClr val="bg1">
                    <a:lumMod val="85000"/>
                  </a:schemeClr>
                </a:solidFill>
              </a:defRPr>
            </a:lvl2pPr>
            <a:lvl3pPr marL="1219352" indent="0">
              <a:buNone/>
              <a:defRPr>
                <a:solidFill>
                  <a:schemeClr val="bg1">
                    <a:lumMod val="85000"/>
                  </a:schemeClr>
                </a:solidFill>
              </a:defRPr>
            </a:lvl3pPr>
            <a:lvl4pPr marL="1829029" indent="0">
              <a:buNone/>
              <a:defRPr>
                <a:solidFill>
                  <a:schemeClr val="bg1">
                    <a:lumMod val="85000"/>
                  </a:schemeClr>
                </a:solidFill>
              </a:defRPr>
            </a:lvl4pPr>
            <a:lvl5pPr marL="2438705" indent="0">
              <a:buNone/>
              <a:defRPr>
                <a:solidFill>
                  <a:schemeClr val="bg1">
                    <a:lumMod val="85000"/>
                  </a:schemeClr>
                </a:solidFill>
              </a:defRPr>
            </a:lvl5pPr>
          </a:lstStyle>
          <a:p>
            <a:pPr lvl="0"/>
            <a:r>
              <a:rPr lang="en-US" smtClean="0"/>
              <a:t>Click to edit Master text styles</a:t>
            </a:r>
          </a:p>
        </p:txBody>
      </p:sp>
      <p:sp>
        <p:nvSpPr>
          <p:cNvPr id="386" name="Text Placeholder 382">
            <a:extLst>
              <a:ext uri="{FF2B5EF4-FFF2-40B4-BE49-F238E27FC236}"/>
            </a:extLst>
          </p:cNvPr>
          <p:cNvSpPr>
            <a:spLocks noGrp="1"/>
          </p:cNvSpPr>
          <p:nvPr>
            <p:ph type="body" sz="quarter" idx="14"/>
          </p:nvPr>
        </p:nvSpPr>
        <p:spPr>
          <a:xfrm>
            <a:off x="1524000" y="5027232"/>
            <a:ext cx="2895600" cy="382968"/>
          </a:xfrm>
          <a:prstGeom prst="rect">
            <a:avLst/>
          </a:prstGeom>
        </p:spPr>
        <p:txBody>
          <a:bodyPr>
            <a:noAutofit/>
          </a:bodyPr>
          <a:lstStyle>
            <a:lvl1pPr marL="0" indent="0" algn="ctr">
              <a:buNone/>
              <a:defRPr sz="2000" b="0">
                <a:solidFill>
                  <a:schemeClr val="accent3">
                    <a:lumMod val="50000"/>
                  </a:schemeClr>
                </a:solidFill>
              </a:defRPr>
            </a:lvl1pPr>
            <a:lvl2pPr marL="609677" indent="0">
              <a:buNone/>
              <a:defRPr>
                <a:solidFill>
                  <a:schemeClr val="bg1">
                    <a:lumMod val="85000"/>
                  </a:schemeClr>
                </a:solidFill>
              </a:defRPr>
            </a:lvl2pPr>
            <a:lvl3pPr marL="1219352" indent="0">
              <a:buNone/>
              <a:defRPr>
                <a:solidFill>
                  <a:schemeClr val="bg1">
                    <a:lumMod val="85000"/>
                  </a:schemeClr>
                </a:solidFill>
              </a:defRPr>
            </a:lvl3pPr>
            <a:lvl4pPr marL="1829029" indent="0">
              <a:buNone/>
              <a:defRPr>
                <a:solidFill>
                  <a:schemeClr val="bg1">
                    <a:lumMod val="85000"/>
                  </a:schemeClr>
                </a:solidFill>
              </a:defRPr>
            </a:lvl4pPr>
            <a:lvl5pPr marL="2438705" indent="0">
              <a:buNone/>
              <a:defRPr>
                <a:solidFill>
                  <a:schemeClr val="bg1">
                    <a:lumMod val="85000"/>
                  </a:schemeClr>
                </a:solidFill>
              </a:defRPr>
            </a:lvl5pPr>
          </a:lstStyle>
          <a:p>
            <a:pPr lvl="0"/>
            <a:r>
              <a:rPr lang="en-US" smtClean="0"/>
              <a:t>Click to edit Master text styles</a:t>
            </a:r>
          </a:p>
        </p:txBody>
      </p:sp>
      <p:sp>
        <p:nvSpPr>
          <p:cNvPr id="6" name="Title 5">
            <a:extLst>
              <a:ext uri="{FF2B5EF4-FFF2-40B4-BE49-F238E27FC236}"/>
            </a:extLst>
          </p:cNvPr>
          <p:cNvSpPr>
            <a:spLocks noGrp="1"/>
          </p:cNvSpPr>
          <p:nvPr>
            <p:ph type="title"/>
          </p:nvPr>
        </p:nvSpPr>
        <p:spPr>
          <a:xfrm>
            <a:off x="609601" y="381000"/>
            <a:ext cx="5791200" cy="457200"/>
          </a:xfrm>
          <a:prstGeom prst="rect">
            <a:avLst/>
          </a:prstGeom>
        </p:spPr>
        <p:txBody>
          <a:bodyPr/>
          <a:lstStyle>
            <a:lvl1pPr algn="l">
              <a:defRPr sz="32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64381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1000" fill="hold"/>
                                        <p:tgtEl>
                                          <p:spTgt spid="374"/>
                                        </p:tgtEl>
                                        <p:attrNameLst>
                                          <p:attrName>r</p:attrName>
                                        </p:attrNameLst>
                                      </p:cBhvr>
                                    </p:animRot>
                                  </p:childTnLst>
                                </p:cTn>
                              </p:par>
                              <p:par>
                                <p:cTn id="7" presetID="22" presetClass="entr" presetSubtype="4" fill="hold" nodeType="withEffect">
                                  <p:stCondLst>
                                    <p:cond delay="0"/>
                                  </p:stCondLst>
                                  <p:childTnLst>
                                    <p:set>
                                      <p:cBhvr>
                                        <p:cTn id="8" dur="1" fill="hold">
                                          <p:stCondLst>
                                            <p:cond delay="0"/>
                                          </p:stCondLst>
                                        </p:cTn>
                                        <p:tgtEl>
                                          <p:spTgt spid="257"/>
                                        </p:tgtEl>
                                        <p:attrNameLst>
                                          <p:attrName>style.visibility</p:attrName>
                                        </p:attrNameLst>
                                      </p:cBhvr>
                                      <p:to>
                                        <p:strVal val="visible"/>
                                      </p:to>
                                    </p:set>
                                    <p:animEffect transition="in" filter="wipe(down)">
                                      <p:cBhvr>
                                        <p:cTn id="9" dur="1000"/>
                                        <p:tgtEl>
                                          <p:spTgt spid="257"/>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nodeType="clickEffect">
                                  <p:stCondLst>
                                    <p:cond delay="0"/>
                                  </p:stCondLst>
                                  <p:childTnLst>
                                    <p:animRot by="7800000">
                                      <p:cBhvr>
                                        <p:cTn id="13" dur="1000" fill="hold"/>
                                        <p:tgtEl>
                                          <p:spTgt spid="251"/>
                                        </p:tgtEl>
                                        <p:attrNameLst>
                                          <p:attrName>r</p:attrName>
                                        </p:attrNameLst>
                                      </p:cBhvr>
                                    </p:animRot>
                                  </p:childTnLst>
                                </p:cTn>
                              </p:par>
                              <p:par>
                                <p:cTn id="14" presetID="22" presetClass="entr" presetSubtype="4" fill="hold" nodeType="withEffect">
                                  <p:stCondLst>
                                    <p:cond delay="0"/>
                                  </p:stCondLst>
                                  <p:childTnLst>
                                    <p:set>
                                      <p:cBhvr>
                                        <p:cTn id="15" dur="1" fill="hold">
                                          <p:stCondLst>
                                            <p:cond delay="0"/>
                                          </p:stCondLst>
                                        </p:cTn>
                                        <p:tgtEl>
                                          <p:spTgt spid="137"/>
                                        </p:tgtEl>
                                        <p:attrNameLst>
                                          <p:attrName>style.visibility</p:attrName>
                                        </p:attrNameLst>
                                      </p:cBhvr>
                                      <p:to>
                                        <p:strVal val="visible"/>
                                      </p:to>
                                    </p:set>
                                    <p:animEffect transition="in" filter="wipe(down)">
                                      <p:cBhvr>
                                        <p:cTn id="16" dur="1000"/>
                                        <p:tgtEl>
                                          <p:spTgt spid="137"/>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nodeType="clickEffect">
                                  <p:stCondLst>
                                    <p:cond delay="0"/>
                                  </p:stCondLst>
                                  <p:childTnLst>
                                    <p:animRot by="6600000">
                                      <p:cBhvr>
                                        <p:cTn id="20" dur="1000" fill="hold"/>
                                        <p:tgtEl>
                                          <p:spTgt spid="131"/>
                                        </p:tgtEl>
                                        <p:attrNameLst>
                                          <p:attrName>r</p:attrName>
                                        </p:attrNameLst>
                                      </p:cBhvr>
                                    </p:animRot>
                                  </p:childTnLst>
                                </p:cTn>
                              </p:par>
                              <p:par>
                                <p:cTn id="21" presetID="22" presetClass="entr" presetSubtype="4"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grpSp>
        <p:nvGrpSpPr>
          <p:cNvPr id="3" name="Group 3"/>
          <p:cNvGrpSpPr>
            <a:grpSpLocks/>
          </p:cNvGrpSpPr>
          <p:nvPr userDrawn="1"/>
        </p:nvGrpSpPr>
        <p:grpSpPr bwMode="auto">
          <a:xfrm rot="10800000" flipH="1" flipV="1">
            <a:off x="6286500" y="5899150"/>
            <a:ext cx="5572125" cy="862013"/>
            <a:chOff x="477110" y="4905446"/>
            <a:chExt cx="11078677" cy="1714429"/>
          </a:xfrm>
        </p:grpSpPr>
        <p:sp>
          <p:nvSpPr>
            <p:cNvPr id="4" name="Freeform: Shape 5"/>
            <p:cNvSpPr>
              <a:spLocks/>
            </p:cNvSpPr>
            <p:nvPr/>
          </p:nvSpPr>
          <p:spPr bwMode="auto">
            <a:xfrm>
              <a:off x="6906531" y="4902290"/>
              <a:ext cx="4642943" cy="1714427"/>
            </a:xfrm>
            <a:custGeom>
              <a:avLst/>
              <a:gdLst>
                <a:gd name="T0" fmla="*/ 4759588 w 4797505"/>
                <a:gd name="T1" fmla="*/ 70236 h 1771805"/>
                <a:gd name="T2" fmla="*/ 4624657 w 4797505"/>
                <a:gd name="T3" fmla="*/ 6178 h 1771805"/>
                <a:gd name="T4" fmla="*/ 4616480 w 4797505"/>
                <a:gd name="T5" fmla="*/ 84546 h 1771805"/>
                <a:gd name="T6" fmla="*/ 4727559 w 4797505"/>
                <a:gd name="T7" fmla="*/ 101583 h 1771805"/>
                <a:gd name="T8" fmla="*/ 4663501 w 4797505"/>
                <a:gd name="T9" fmla="*/ 456625 h 1771805"/>
                <a:gd name="T10" fmla="*/ 4613073 w 4797505"/>
                <a:gd name="T11" fmla="*/ 507054 h 1771805"/>
                <a:gd name="T12" fmla="*/ 4257349 w 4797505"/>
                <a:gd name="T13" fmla="*/ 504328 h 1771805"/>
                <a:gd name="T14" fmla="*/ 4206920 w 4797505"/>
                <a:gd name="T15" fmla="*/ 453900 h 1771805"/>
                <a:gd name="T16" fmla="*/ 4140818 w 4797505"/>
                <a:gd name="T17" fmla="*/ 99538 h 1771805"/>
                <a:gd name="T18" fmla="*/ 4252578 w 4797505"/>
                <a:gd name="T19" fmla="*/ 82502 h 1771805"/>
                <a:gd name="T20" fmla="*/ 4244401 w 4797505"/>
                <a:gd name="T21" fmla="*/ 4134 h 1771805"/>
                <a:gd name="T22" fmla="*/ 4109471 w 4797505"/>
                <a:gd name="T23" fmla="*/ 68191 h 1771805"/>
                <a:gd name="T24" fmla="*/ 4196698 w 4797505"/>
                <a:gd name="T25" fmla="*/ 520002 h 1771805"/>
                <a:gd name="T26" fmla="*/ 4391597 w 4797505"/>
                <a:gd name="T27" fmla="*/ 660383 h 1771805"/>
                <a:gd name="T28" fmla="*/ 4318680 w 4797505"/>
                <a:gd name="T29" fmla="*/ 1031099 h 1771805"/>
                <a:gd name="T30" fmla="*/ 3638579 w 4797505"/>
                <a:gd name="T31" fmla="*/ 673331 h 1771805"/>
                <a:gd name="T32" fmla="*/ 3604506 w 4797505"/>
                <a:gd name="T33" fmla="*/ 646754 h 1771805"/>
                <a:gd name="T34" fmla="*/ 3582018 w 4797505"/>
                <a:gd name="T35" fmla="*/ 654931 h 1771805"/>
                <a:gd name="T36" fmla="*/ 3504331 w 4797505"/>
                <a:gd name="T37" fmla="*/ 1030418 h 1771805"/>
                <a:gd name="T38" fmla="*/ 3272633 w 4797505"/>
                <a:gd name="T39" fmla="*/ 319651 h 1771805"/>
                <a:gd name="T40" fmla="*/ 3238560 w 4797505"/>
                <a:gd name="T41" fmla="*/ 290348 h 1771805"/>
                <a:gd name="T42" fmla="*/ 3204487 w 4797505"/>
                <a:gd name="T43" fmla="*/ 319651 h 1771805"/>
                <a:gd name="T44" fmla="*/ 3046387 w 4797505"/>
                <a:gd name="T45" fmla="*/ 1041321 h 1771805"/>
                <a:gd name="T46" fmla="*/ 3012314 w 4797505"/>
                <a:gd name="T47" fmla="*/ 1009293 h 1771805"/>
                <a:gd name="T48" fmla="*/ 2970745 w 4797505"/>
                <a:gd name="T49" fmla="*/ 1008611 h 1771805"/>
                <a:gd name="T50" fmla="*/ 2909413 w 4797505"/>
                <a:gd name="T51" fmla="*/ 1008611 h 1771805"/>
                <a:gd name="T52" fmla="*/ 1399289 w 4797505"/>
                <a:gd name="T53" fmla="*/ 1008611 h 1771805"/>
                <a:gd name="T54" fmla="*/ 1358401 w 4797505"/>
                <a:gd name="T55" fmla="*/ 1016789 h 1771805"/>
                <a:gd name="T56" fmla="*/ 1250048 w 4797505"/>
                <a:gd name="T57" fmla="*/ 1495176 h 1771805"/>
                <a:gd name="T58" fmla="*/ 1072186 w 4797505"/>
                <a:gd name="T59" fmla="*/ 545897 h 1771805"/>
                <a:gd name="T60" fmla="*/ 1049016 w 4797505"/>
                <a:gd name="T61" fmla="*/ 537720 h 1771805"/>
                <a:gd name="T62" fmla="*/ 1025847 w 4797505"/>
                <a:gd name="T63" fmla="*/ 547260 h 1771805"/>
                <a:gd name="T64" fmla="*/ 978144 w 4797505"/>
                <a:gd name="T65" fmla="*/ 1009293 h 1771805"/>
                <a:gd name="T66" fmla="*/ 876606 w 4797505"/>
                <a:gd name="T67" fmla="*/ 1017470 h 1771805"/>
                <a:gd name="T68" fmla="*/ 805052 w 4797505"/>
                <a:gd name="T69" fmla="*/ 1289374 h 1771805"/>
                <a:gd name="T70" fmla="*/ 762801 w 4797505"/>
                <a:gd name="T71" fmla="*/ 1033144 h 1771805"/>
                <a:gd name="T72" fmla="*/ 3651 w 4797505"/>
                <a:gd name="T73" fmla="*/ 1025648 h 1771805"/>
                <a:gd name="T74" fmla="*/ 713055 w 4797505"/>
                <a:gd name="T75" fmla="*/ 1095157 h 1771805"/>
                <a:gd name="T76" fmla="*/ 788016 w 4797505"/>
                <a:gd name="T77" fmla="*/ 1506761 h 1771805"/>
                <a:gd name="T78" fmla="*/ 832311 w 4797505"/>
                <a:gd name="T79" fmla="*/ 1506080 h 1771805"/>
                <a:gd name="T80" fmla="*/ 929079 w 4797505"/>
                <a:gd name="T81" fmla="*/ 1080165 h 1771805"/>
                <a:gd name="T82" fmla="*/ 1033343 w 4797505"/>
                <a:gd name="T83" fmla="*/ 1071306 h 1771805"/>
                <a:gd name="T84" fmla="*/ 1057875 w 4797505"/>
                <a:gd name="T85" fmla="*/ 890036 h 1771805"/>
                <a:gd name="T86" fmla="*/ 1228241 w 4797505"/>
                <a:gd name="T87" fmla="*/ 1761629 h 1771805"/>
                <a:gd name="T88" fmla="*/ 1273218 w 4797505"/>
                <a:gd name="T89" fmla="*/ 1760947 h 1771805"/>
                <a:gd name="T90" fmla="*/ 1410192 w 4797505"/>
                <a:gd name="T91" fmla="*/ 1078802 h 1771805"/>
                <a:gd name="T92" fmla="*/ 2936671 w 4797505"/>
                <a:gd name="T93" fmla="*/ 1078802 h 1771805"/>
                <a:gd name="T94" fmla="*/ 2968700 w 4797505"/>
                <a:gd name="T95" fmla="*/ 1078120 h 1771805"/>
                <a:gd name="T96" fmla="*/ 3015721 w 4797505"/>
                <a:gd name="T97" fmla="*/ 1497221 h 1771805"/>
                <a:gd name="T98" fmla="*/ 3049113 w 4797505"/>
                <a:gd name="T99" fmla="*/ 1528568 h 1771805"/>
                <a:gd name="T100" fmla="*/ 3050476 w 4797505"/>
                <a:gd name="T101" fmla="*/ 1528568 h 1771805"/>
                <a:gd name="T102" fmla="*/ 3084549 w 4797505"/>
                <a:gd name="T103" fmla="*/ 1499265 h 1771805"/>
                <a:gd name="T104" fmla="*/ 3340098 w 4797505"/>
                <a:gd name="T105" fmla="*/ 1068580 h 1771805"/>
                <a:gd name="T106" fmla="*/ 3374171 w 4797505"/>
                <a:gd name="T107" fmla="*/ 1098564 h 1771805"/>
                <a:gd name="T108" fmla="*/ 3555441 w 4797505"/>
                <a:gd name="T109" fmla="*/ 1090387 h 1771805"/>
                <a:gd name="T110" fmla="*/ 3607232 w 4797505"/>
                <a:gd name="T111" fmla="*/ 842334 h 1771805"/>
                <a:gd name="T112" fmla="*/ 3669245 w 4797505"/>
                <a:gd name="T113" fmla="*/ 1091068 h 1771805"/>
                <a:gd name="T114" fmla="*/ 4326858 w 4797505"/>
                <a:gd name="T115" fmla="*/ 1098564 h 1771805"/>
                <a:gd name="T116" fmla="*/ 4459744 w 4797505"/>
                <a:gd name="T117" fmla="*/ 1015426 h 1771805"/>
                <a:gd name="T118" fmla="*/ 4665545 w 4797505"/>
                <a:gd name="T119" fmla="*/ 552030 h 1771805"/>
                <a:gd name="T120" fmla="*/ 4794342 w 4797505"/>
                <a:gd name="T121" fmla="*/ 184721 h 1771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97505" h="1771805">
                  <a:moveTo>
                    <a:pt x="4794342" y="184721"/>
                  </a:moveTo>
                  <a:cubicBezTo>
                    <a:pt x="4799112" y="137019"/>
                    <a:pt x="4787527" y="98176"/>
                    <a:pt x="4759588" y="70236"/>
                  </a:cubicBezTo>
                  <a:cubicBezTo>
                    <a:pt x="4733692" y="43658"/>
                    <a:pt x="4698256" y="32074"/>
                    <a:pt x="4668953" y="27303"/>
                  </a:cubicBezTo>
                  <a:cubicBezTo>
                    <a:pt x="4659412" y="16400"/>
                    <a:pt x="4643739" y="8222"/>
                    <a:pt x="4624657" y="6178"/>
                  </a:cubicBezTo>
                  <a:cubicBezTo>
                    <a:pt x="4593310" y="2771"/>
                    <a:pt x="4566052" y="18444"/>
                    <a:pt x="4564007" y="39570"/>
                  </a:cubicBezTo>
                  <a:cubicBezTo>
                    <a:pt x="4561963" y="61377"/>
                    <a:pt x="4585814" y="81820"/>
                    <a:pt x="4616480" y="84546"/>
                  </a:cubicBezTo>
                  <a:cubicBezTo>
                    <a:pt x="4636242" y="86591"/>
                    <a:pt x="4653961" y="81139"/>
                    <a:pt x="4665545" y="71598"/>
                  </a:cubicBezTo>
                  <a:cubicBezTo>
                    <a:pt x="4686671" y="75687"/>
                    <a:pt x="4711203" y="83865"/>
                    <a:pt x="4727559" y="101583"/>
                  </a:cubicBezTo>
                  <a:cubicBezTo>
                    <a:pt x="4745958" y="119982"/>
                    <a:pt x="4753454" y="145878"/>
                    <a:pt x="4750047" y="180633"/>
                  </a:cubicBezTo>
                  <a:cubicBezTo>
                    <a:pt x="4742551" y="254912"/>
                    <a:pt x="4715974" y="366672"/>
                    <a:pt x="4663501" y="456625"/>
                  </a:cubicBezTo>
                  <a:cubicBezTo>
                    <a:pt x="4655323" y="470255"/>
                    <a:pt x="4647146" y="483203"/>
                    <a:pt x="4638968" y="494787"/>
                  </a:cubicBezTo>
                  <a:cubicBezTo>
                    <a:pt x="4629428" y="494787"/>
                    <a:pt x="4619888" y="499558"/>
                    <a:pt x="4613073" y="507054"/>
                  </a:cubicBezTo>
                  <a:cubicBezTo>
                    <a:pt x="4561963" y="567023"/>
                    <a:pt x="4499268" y="593600"/>
                    <a:pt x="4430440" y="593600"/>
                  </a:cubicBezTo>
                  <a:cubicBezTo>
                    <a:pt x="4365020" y="591555"/>
                    <a:pt x="4306414" y="562252"/>
                    <a:pt x="4257349" y="504328"/>
                  </a:cubicBezTo>
                  <a:cubicBezTo>
                    <a:pt x="4250534" y="496150"/>
                    <a:pt x="4240993" y="492062"/>
                    <a:pt x="4231453" y="492062"/>
                  </a:cubicBezTo>
                  <a:cubicBezTo>
                    <a:pt x="4223275" y="480477"/>
                    <a:pt x="4214417" y="467529"/>
                    <a:pt x="4206920" y="453900"/>
                  </a:cubicBezTo>
                  <a:cubicBezTo>
                    <a:pt x="4153766" y="363946"/>
                    <a:pt x="4126507" y="252186"/>
                    <a:pt x="4119011" y="178588"/>
                  </a:cubicBezTo>
                  <a:cubicBezTo>
                    <a:pt x="4115604" y="143834"/>
                    <a:pt x="4122419" y="117938"/>
                    <a:pt x="4140818" y="99538"/>
                  </a:cubicBezTo>
                  <a:cubicBezTo>
                    <a:pt x="4157855" y="81820"/>
                    <a:pt x="4181706" y="73643"/>
                    <a:pt x="4203513" y="69554"/>
                  </a:cubicBezTo>
                  <a:cubicBezTo>
                    <a:pt x="4214417" y="79095"/>
                    <a:pt x="4232816" y="84546"/>
                    <a:pt x="4252578" y="82502"/>
                  </a:cubicBezTo>
                  <a:cubicBezTo>
                    <a:pt x="4283926" y="79095"/>
                    <a:pt x="4307777" y="59332"/>
                    <a:pt x="4305051" y="37525"/>
                  </a:cubicBezTo>
                  <a:cubicBezTo>
                    <a:pt x="4303007" y="15718"/>
                    <a:pt x="4275748" y="726"/>
                    <a:pt x="4244401" y="4134"/>
                  </a:cubicBezTo>
                  <a:cubicBezTo>
                    <a:pt x="4225320" y="6178"/>
                    <a:pt x="4208964" y="14356"/>
                    <a:pt x="4199424" y="25259"/>
                  </a:cubicBezTo>
                  <a:cubicBezTo>
                    <a:pt x="4170121" y="30029"/>
                    <a:pt x="4135366" y="42296"/>
                    <a:pt x="4109471" y="68191"/>
                  </a:cubicBezTo>
                  <a:cubicBezTo>
                    <a:pt x="4081531" y="96131"/>
                    <a:pt x="4069946" y="134975"/>
                    <a:pt x="4075398" y="183359"/>
                  </a:cubicBezTo>
                  <a:cubicBezTo>
                    <a:pt x="4083575" y="262408"/>
                    <a:pt x="4118330" y="413012"/>
                    <a:pt x="4196698" y="520002"/>
                  </a:cubicBezTo>
                  <a:cubicBezTo>
                    <a:pt x="4194654" y="530224"/>
                    <a:pt x="4197380" y="541127"/>
                    <a:pt x="4204195" y="549986"/>
                  </a:cubicBezTo>
                  <a:cubicBezTo>
                    <a:pt x="4258712" y="614044"/>
                    <a:pt x="4319362" y="647435"/>
                    <a:pt x="4391597" y="660383"/>
                  </a:cubicBezTo>
                  <a:lnTo>
                    <a:pt x="4391597" y="928880"/>
                  </a:lnTo>
                  <a:cubicBezTo>
                    <a:pt x="4392960" y="972494"/>
                    <a:pt x="4385464" y="1027011"/>
                    <a:pt x="4318680" y="1031099"/>
                  </a:cubicBezTo>
                  <a:lnTo>
                    <a:pt x="3718992" y="1031099"/>
                  </a:lnTo>
                  <a:lnTo>
                    <a:pt x="3638579" y="673331"/>
                  </a:lnTo>
                  <a:cubicBezTo>
                    <a:pt x="3636535" y="665153"/>
                    <a:pt x="3632446" y="659020"/>
                    <a:pt x="3626313" y="654250"/>
                  </a:cubicBezTo>
                  <a:cubicBezTo>
                    <a:pt x="3620861" y="649480"/>
                    <a:pt x="3613365" y="647435"/>
                    <a:pt x="3604506" y="646754"/>
                  </a:cubicBezTo>
                  <a:lnTo>
                    <a:pt x="3603825" y="646754"/>
                  </a:lnTo>
                  <a:cubicBezTo>
                    <a:pt x="3595647" y="646754"/>
                    <a:pt x="3588151" y="649480"/>
                    <a:pt x="3582018" y="654931"/>
                  </a:cubicBezTo>
                  <a:cubicBezTo>
                    <a:pt x="3576566" y="659702"/>
                    <a:pt x="3571796" y="666516"/>
                    <a:pt x="3570433" y="674694"/>
                  </a:cubicBezTo>
                  <a:lnTo>
                    <a:pt x="3504331" y="1030418"/>
                  </a:lnTo>
                  <a:lnTo>
                    <a:pt x="3404837" y="1030418"/>
                  </a:lnTo>
                  <a:lnTo>
                    <a:pt x="3272633" y="319651"/>
                  </a:lnTo>
                  <a:cubicBezTo>
                    <a:pt x="3271270" y="311474"/>
                    <a:pt x="3267182" y="303978"/>
                    <a:pt x="3261048" y="298526"/>
                  </a:cubicBezTo>
                  <a:cubicBezTo>
                    <a:pt x="3254915" y="293074"/>
                    <a:pt x="3246738" y="290348"/>
                    <a:pt x="3238560" y="290348"/>
                  </a:cubicBezTo>
                  <a:cubicBezTo>
                    <a:pt x="3230382" y="290348"/>
                    <a:pt x="3222205" y="293756"/>
                    <a:pt x="3216072" y="298526"/>
                  </a:cubicBezTo>
                  <a:cubicBezTo>
                    <a:pt x="3209938" y="303978"/>
                    <a:pt x="3205850" y="311474"/>
                    <a:pt x="3204487" y="319651"/>
                  </a:cubicBezTo>
                  <a:lnTo>
                    <a:pt x="3060016" y="1199421"/>
                  </a:lnTo>
                  <a:lnTo>
                    <a:pt x="3046387" y="1041321"/>
                  </a:lnTo>
                  <a:cubicBezTo>
                    <a:pt x="3045706" y="1032462"/>
                    <a:pt x="3041617" y="1024285"/>
                    <a:pt x="3035484" y="1018833"/>
                  </a:cubicBezTo>
                  <a:cubicBezTo>
                    <a:pt x="3029351" y="1013381"/>
                    <a:pt x="3021173" y="1009293"/>
                    <a:pt x="3012314" y="1009293"/>
                  </a:cubicBezTo>
                  <a:lnTo>
                    <a:pt x="2970745" y="1009293"/>
                  </a:lnTo>
                  <a:lnTo>
                    <a:pt x="2970745" y="1008611"/>
                  </a:lnTo>
                  <a:lnTo>
                    <a:pt x="2938716" y="1008611"/>
                  </a:lnTo>
                  <a:lnTo>
                    <a:pt x="2909413" y="1008611"/>
                  </a:lnTo>
                  <a:lnTo>
                    <a:pt x="1420414" y="1008611"/>
                  </a:lnTo>
                  <a:lnTo>
                    <a:pt x="1399289" y="1008611"/>
                  </a:lnTo>
                  <a:lnTo>
                    <a:pt x="1380889" y="1008611"/>
                  </a:lnTo>
                  <a:cubicBezTo>
                    <a:pt x="1372030" y="1008611"/>
                    <a:pt x="1363853" y="1012018"/>
                    <a:pt x="1358401" y="1016789"/>
                  </a:cubicBezTo>
                  <a:cubicBezTo>
                    <a:pt x="1352268" y="1022240"/>
                    <a:pt x="1347498" y="1029736"/>
                    <a:pt x="1346816" y="1037914"/>
                  </a:cubicBezTo>
                  <a:lnTo>
                    <a:pt x="1250048" y="1495176"/>
                  </a:lnTo>
                  <a:lnTo>
                    <a:pt x="1083771" y="567023"/>
                  </a:lnTo>
                  <a:cubicBezTo>
                    <a:pt x="1082408" y="558845"/>
                    <a:pt x="1078319" y="551349"/>
                    <a:pt x="1072186" y="545897"/>
                  </a:cubicBezTo>
                  <a:cubicBezTo>
                    <a:pt x="1066053" y="540446"/>
                    <a:pt x="1058557" y="537720"/>
                    <a:pt x="1049698" y="537720"/>
                  </a:cubicBezTo>
                  <a:lnTo>
                    <a:pt x="1049016" y="537720"/>
                  </a:lnTo>
                  <a:lnTo>
                    <a:pt x="1048335" y="537720"/>
                  </a:lnTo>
                  <a:cubicBezTo>
                    <a:pt x="1040157" y="537720"/>
                    <a:pt x="1031980" y="541808"/>
                    <a:pt x="1025847" y="547260"/>
                  </a:cubicBezTo>
                  <a:cubicBezTo>
                    <a:pt x="1019713" y="552712"/>
                    <a:pt x="1015625" y="560889"/>
                    <a:pt x="1014943" y="569748"/>
                  </a:cubicBezTo>
                  <a:lnTo>
                    <a:pt x="978144" y="1009293"/>
                  </a:lnTo>
                  <a:lnTo>
                    <a:pt x="899094" y="1009293"/>
                  </a:lnTo>
                  <a:cubicBezTo>
                    <a:pt x="890235" y="1009293"/>
                    <a:pt x="882739" y="1012700"/>
                    <a:pt x="876606" y="1017470"/>
                  </a:cubicBezTo>
                  <a:cubicBezTo>
                    <a:pt x="870473" y="1022922"/>
                    <a:pt x="866384" y="1029736"/>
                    <a:pt x="865021" y="1038595"/>
                  </a:cubicBezTo>
                  <a:lnTo>
                    <a:pt x="805052" y="1289374"/>
                  </a:lnTo>
                  <a:lnTo>
                    <a:pt x="775068" y="1052906"/>
                  </a:lnTo>
                  <a:cubicBezTo>
                    <a:pt x="773705" y="1044729"/>
                    <a:pt x="768935" y="1037914"/>
                    <a:pt x="762801" y="1033144"/>
                  </a:cubicBezTo>
                  <a:cubicBezTo>
                    <a:pt x="756668" y="1028374"/>
                    <a:pt x="749172" y="1025648"/>
                    <a:pt x="740995" y="1025648"/>
                  </a:cubicBezTo>
                  <a:lnTo>
                    <a:pt x="3651" y="1025648"/>
                  </a:lnTo>
                  <a:lnTo>
                    <a:pt x="3651" y="1095157"/>
                  </a:lnTo>
                  <a:lnTo>
                    <a:pt x="713055" y="1095157"/>
                  </a:lnTo>
                  <a:lnTo>
                    <a:pt x="775749" y="1486999"/>
                  </a:lnTo>
                  <a:cubicBezTo>
                    <a:pt x="777794" y="1495176"/>
                    <a:pt x="781882" y="1501991"/>
                    <a:pt x="788016" y="1506761"/>
                  </a:cubicBezTo>
                  <a:cubicBezTo>
                    <a:pt x="794149" y="1511531"/>
                    <a:pt x="802326" y="1514257"/>
                    <a:pt x="810504" y="1514257"/>
                  </a:cubicBezTo>
                  <a:cubicBezTo>
                    <a:pt x="818682" y="1514257"/>
                    <a:pt x="826178" y="1510850"/>
                    <a:pt x="832311" y="1506080"/>
                  </a:cubicBezTo>
                  <a:cubicBezTo>
                    <a:pt x="838444" y="1500628"/>
                    <a:pt x="842533" y="1493813"/>
                    <a:pt x="843896" y="1485636"/>
                  </a:cubicBezTo>
                  <a:lnTo>
                    <a:pt x="929079" y="1080165"/>
                  </a:lnTo>
                  <a:lnTo>
                    <a:pt x="1010173" y="1080165"/>
                  </a:lnTo>
                  <a:cubicBezTo>
                    <a:pt x="1019032" y="1080165"/>
                    <a:pt x="1027209" y="1076758"/>
                    <a:pt x="1033343" y="1071306"/>
                  </a:cubicBezTo>
                  <a:cubicBezTo>
                    <a:pt x="1039476" y="1065854"/>
                    <a:pt x="1043565" y="1057677"/>
                    <a:pt x="1044246" y="1048817"/>
                  </a:cubicBezTo>
                  <a:lnTo>
                    <a:pt x="1057875" y="890036"/>
                  </a:lnTo>
                  <a:lnTo>
                    <a:pt x="1216656" y="1740503"/>
                  </a:lnTo>
                  <a:cubicBezTo>
                    <a:pt x="1218019" y="1748681"/>
                    <a:pt x="1222108" y="1756177"/>
                    <a:pt x="1228241" y="1761629"/>
                  </a:cubicBezTo>
                  <a:cubicBezTo>
                    <a:pt x="1234375" y="1767080"/>
                    <a:pt x="1241871" y="1769806"/>
                    <a:pt x="1250730" y="1769806"/>
                  </a:cubicBezTo>
                  <a:cubicBezTo>
                    <a:pt x="1259589" y="1769806"/>
                    <a:pt x="1267085" y="1766399"/>
                    <a:pt x="1273218" y="1760947"/>
                  </a:cubicBezTo>
                  <a:cubicBezTo>
                    <a:pt x="1279351" y="1755495"/>
                    <a:pt x="1283440" y="1747999"/>
                    <a:pt x="1284803" y="1739822"/>
                  </a:cubicBezTo>
                  <a:lnTo>
                    <a:pt x="1410192" y="1078802"/>
                  </a:lnTo>
                  <a:lnTo>
                    <a:pt x="2907369" y="1078802"/>
                  </a:lnTo>
                  <a:lnTo>
                    <a:pt x="2936671" y="1078802"/>
                  </a:lnTo>
                  <a:lnTo>
                    <a:pt x="2968700" y="1078802"/>
                  </a:lnTo>
                  <a:lnTo>
                    <a:pt x="2968700" y="1078120"/>
                  </a:lnTo>
                  <a:lnTo>
                    <a:pt x="2978922" y="1078120"/>
                  </a:lnTo>
                  <a:lnTo>
                    <a:pt x="3015721" y="1497221"/>
                  </a:lnTo>
                  <a:cubicBezTo>
                    <a:pt x="3016403" y="1505398"/>
                    <a:pt x="3020492" y="1513576"/>
                    <a:pt x="3026625" y="1519027"/>
                  </a:cubicBezTo>
                  <a:cubicBezTo>
                    <a:pt x="3032758" y="1524479"/>
                    <a:pt x="3040254" y="1528568"/>
                    <a:pt x="3049113" y="1528568"/>
                  </a:cubicBezTo>
                  <a:lnTo>
                    <a:pt x="3049794" y="1528568"/>
                  </a:lnTo>
                  <a:lnTo>
                    <a:pt x="3050476" y="1528568"/>
                  </a:lnTo>
                  <a:cubicBezTo>
                    <a:pt x="3059335" y="1528568"/>
                    <a:pt x="3066831" y="1525161"/>
                    <a:pt x="3072964" y="1520390"/>
                  </a:cubicBezTo>
                  <a:cubicBezTo>
                    <a:pt x="3079097" y="1514939"/>
                    <a:pt x="3083186" y="1507443"/>
                    <a:pt x="3084549" y="1499265"/>
                  </a:cubicBezTo>
                  <a:lnTo>
                    <a:pt x="3237197" y="563615"/>
                  </a:lnTo>
                  <a:lnTo>
                    <a:pt x="3340098" y="1068580"/>
                  </a:lnTo>
                  <a:cubicBezTo>
                    <a:pt x="3341461" y="1076758"/>
                    <a:pt x="3345550" y="1084254"/>
                    <a:pt x="3351683" y="1089705"/>
                  </a:cubicBezTo>
                  <a:cubicBezTo>
                    <a:pt x="3357816" y="1095157"/>
                    <a:pt x="3365994" y="1098564"/>
                    <a:pt x="3374171" y="1098564"/>
                  </a:cubicBezTo>
                  <a:lnTo>
                    <a:pt x="3533634" y="1098564"/>
                  </a:lnTo>
                  <a:cubicBezTo>
                    <a:pt x="3541811" y="1098564"/>
                    <a:pt x="3549307" y="1095157"/>
                    <a:pt x="3555441" y="1090387"/>
                  </a:cubicBezTo>
                  <a:cubicBezTo>
                    <a:pt x="3561574" y="1085616"/>
                    <a:pt x="3565663" y="1078802"/>
                    <a:pt x="3567026" y="1069943"/>
                  </a:cubicBezTo>
                  <a:lnTo>
                    <a:pt x="3607232" y="842334"/>
                  </a:lnTo>
                  <a:lnTo>
                    <a:pt x="3656979" y="1071987"/>
                  </a:lnTo>
                  <a:cubicBezTo>
                    <a:pt x="3659023" y="1079483"/>
                    <a:pt x="3663112" y="1086298"/>
                    <a:pt x="3669245" y="1091068"/>
                  </a:cubicBezTo>
                  <a:cubicBezTo>
                    <a:pt x="3675378" y="1095838"/>
                    <a:pt x="3682875" y="1098564"/>
                    <a:pt x="3690371" y="1098564"/>
                  </a:cubicBezTo>
                  <a:cubicBezTo>
                    <a:pt x="3854603" y="1098564"/>
                    <a:pt x="4162625" y="1098564"/>
                    <a:pt x="4326858" y="1098564"/>
                  </a:cubicBezTo>
                  <a:cubicBezTo>
                    <a:pt x="4340487" y="1098564"/>
                    <a:pt x="4354798" y="1098564"/>
                    <a:pt x="4368427" y="1098564"/>
                  </a:cubicBezTo>
                  <a:cubicBezTo>
                    <a:pt x="4405226" y="1098564"/>
                    <a:pt x="4459744" y="1066536"/>
                    <a:pt x="4459744" y="1015426"/>
                  </a:cubicBezTo>
                  <a:lnTo>
                    <a:pt x="4459744" y="659020"/>
                  </a:lnTo>
                  <a:cubicBezTo>
                    <a:pt x="4532660" y="646072"/>
                    <a:pt x="4611710" y="615407"/>
                    <a:pt x="4665545" y="552030"/>
                  </a:cubicBezTo>
                  <a:cubicBezTo>
                    <a:pt x="4672360" y="543171"/>
                    <a:pt x="4675086" y="532268"/>
                    <a:pt x="4673042" y="522046"/>
                  </a:cubicBezTo>
                  <a:cubicBezTo>
                    <a:pt x="4752091" y="414375"/>
                    <a:pt x="4786846" y="264453"/>
                    <a:pt x="4794342" y="184721"/>
                  </a:cubicBezTo>
                  <a:close/>
                </a:path>
              </a:pathLst>
            </a:custGeom>
            <a:solidFill>
              <a:schemeClr val="accent1"/>
            </a:solidFill>
            <a:ln>
              <a:noFill/>
            </a:ln>
            <a:extLst>
              <a:ext uri="{91240B29-F687-4F45-9708-019B960494DF}">
                <a14:hiddenLine xmlns:a14="http://schemas.microsoft.com/office/drawing/2010/main" w="6804" cap="flat">
                  <a:solidFill>
                    <a:srgbClr val="000000"/>
                  </a:solidFill>
                  <a:prstDash val="solid"/>
                  <a:miter lim="800000"/>
                  <a:headEnd/>
                  <a:tailEnd/>
                </a14:hiddenLine>
              </a:ext>
            </a:extLst>
          </p:spPr>
          <p:txBody>
            <a:bodyPr anchor="ctr"/>
            <a:lstStyle/>
            <a:p>
              <a:endParaRPr lang="en-IN"/>
            </a:p>
          </p:txBody>
        </p:sp>
        <p:grpSp>
          <p:nvGrpSpPr>
            <p:cNvPr id="5" name="Group 6"/>
            <p:cNvGrpSpPr>
              <a:grpSpLocks/>
            </p:cNvGrpSpPr>
            <p:nvPr/>
          </p:nvGrpSpPr>
          <p:grpSpPr bwMode="auto">
            <a:xfrm>
              <a:off x="477110" y="5658084"/>
              <a:ext cx="655351" cy="517912"/>
              <a:chOff x="6456816" y="5667609"/>
              <a:chExt cx="655351" cy="517912"/>
            </a:xfrm>
          </p:grpSpPr>
          <p:sp>
            <p:nvSpPr>
              <p:cNvPr id="7" name="Freeform: Shape 8"/>
              <p:cNvSpPr>
                <a:spLocks/>
              </p:cNvSpPr>
              <p:nvPr/>
            </p:nvSpPr>
            <p:spPr bwMode="auto">
              <a:xfrm>
                <a:off x="6450503" y="5669572"/>
                <a:ext cx="517636" cy="517801"/>
              </a:xfrm>
              <a:custGeom>
                <a:avLst/>
                <a:gdLst>
                  <a:gd name="T0" fmla="*/ 459985 w 517912"/>
                  <a:gd name="T1" fmla="*/ 259331 h 517912"/>
                  <a:gd name="T2" fmla="*/ 259167 w 517912"/>
                  <a:gd name="T3" fmla="*/ 460277 h 517912"/>
                  <a:gd name="T4" fmla="*/ 58349 w 517912"/>
                  <a:gd name="T5" fmla="*/ 259331 h 517912"/>
                  <a:gd name="T6" fmla="*/ 259167 w 517912"/>
                  <a:gd name="T7" fmla="*/ 58385 h 517912"/>
                  <a:gd name="T8" fmla="*/ 459985 w 517912"/>
                  <a:gd name="T9" fmla="*/ 259331 h 517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7912" h="517912">
                    <a:moveTo>
                      <a:pt x="460475" y="259443"/>
                    </a:moveTo>
                    <a:cubicBezTo>
                      <a:pt x="460475" y="370470"/>
                      <a:pt x="370470" y="460475"/>
                      <a:pt x="259443" y="460475"/>
                    </a:cubicBezTo>
                    <a:cubicBezTo>
                      <a:pt x="148416" y="460475"/>
                      <a:pt x="58411" y="370470"/>
                      <a:pt x="58411" y="259443"/>
                    </a:cubicBezTo>
                    <a:cubicBezTo>
                      <a:pt x="58411" y="148416"/>
                      <a:pt x="148416" y="58411"/>
                      <a:pt x="259443" y="58411"/>
                    </a:cubicBezTo>
                    <a:cubicBezTo>
                      <a:pt x="370470" y="58411"/>
                      <a:pt x="460475" y="148416"/>
                      <a:pt x="460475" y="259443"/>
                    </a:cubicBezTo>
                    <a:close/>
                  </a:path>
                </a:pathLst>
              </a:custGeom>
              <a:noFill/>
              <a:ln w="108857"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IN"/>
              </a:p>
            </p:txBody>
          </p:sp>
          <p:sp>
            <p:nvSpPr>
              <p:cNvPr id="8" name="Rectangle: Rounded Corners 9">
                <a:extLst>
                  <a:ext uri="{FF2B5EF4-FFF2-40B4-BE49-F238E27FC236}"/>
                </a:extLst>
              </p:cNvPr>
              <p:cNvSpPr/>
              <p:nvPr/>
            </p:nvSpPr>
            <p:spPr>
              <a:xfrm>
                <a:off x="6889233" y="5871641"/>
                <a:ext cx="198847" cy="12944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 name="Rectangle 5">
              <a:extLst>
                <a:ext uri="{FF2B5EF4-FFF2-40B4-BE49-F238E27FC236}"/>
              </a:extLst>
            </p:cNvPr>
            <p:cNvSpPr/>
            <p:nvPr/>
          </p:nvSpPr>
          <p:spPr>
            <a:xfrm>
              <a:off x="975808" y="5896846"/>
              <a:ext cx="6479922" cy="663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9" name="Group 10"/>
          <p:cNvGrpSpPr>
            <a:grpSpLocks/>
          </p:cNvGrpSpPr>
          <p:nvPr userDrawn="1"/>
        </p:nvGrpSpPr>
        <p:grpSpPr bwMode="auto">
          <a:xfrm rot="10800000" flipV="1">
            <a:off x="347663" y="5899150"/>
            <a:ext cx="5572125" cy="862013"/>
            <a:chOff x="477110" y="4905446"/>
            <a:chExt cx="11078677" cy="1714429"/>
          </a:xfrm>
        </p:grpSpPr>
        <p:sp>
          <p:nvSpPr>
            <p:cNvPr id="10" name="Freeform: Shape 11"/>
            <p:cNvSpPr>
              <a:spLocks/>
            </p:cNvSpPr>
            <p:nvPr/>
          </p:nvSpPr>
          <p:spPr bwMode="auto">
            <a:xfrm>
              <a:off x="6915999" y="4902290"/>
              <a:ext cx="4642945" cy="1714427"/>
            </a:xfrm>
            <a:custGeom>
              <a:avLst/>
              <a:gdLst>
                <a:gd name="T0" fmla="*/ 4759588 w 4797505"/>
                <a:gd name="T1" fmla="*/ 70236 h 1771805"/>
                <a:gd name="T2" fmla="*/ 4624657 w 4797505"/>
                <a:gd name="T3" fmla="*/ 6178 h 1771805"/>
                <a:gd name="T4" fmla="*/ 4616480 w 4797505"/>
                <a:gd name="T5" fmla="*/ 84546 h 1771805"/>
                <a:gd name="T6" fmla="*/ 4727559 w 4797505"/>
                <a:gd name="T7" fmla="*/ 101583 h 1771805"/>
                <a:gd name="T8" fmla="*/ 4663501 w 4797505"/>
                <a:gd name="T9" fmla="*/ 456625 h 1771805"/>
                <a:gd name="T10" fmla="*/ 4613073 w 4797505"/>
                <a:gd name="T11" fmla="*/ 507054 h 1771805"/>
                <a:gd name="T12" fmla="*/ 4257349 w 4797505"/>
                <a:gd name="T13" fmla="*/ 504328 h 1771805"/>
                <a:gd name="T14" fmla="*/ 4206920 w 4797505"/>
                <a:gd name="T15" fmla="*/ 453900 h 1771805"/>
                <a:gd name="T16" fmla="*/ 4140818 w 4797505"/>
                <a:gd name="T17" fmla="*/ 99538 h 1771805"/>
                <a:gd name="T18" fmla="*/ 4252578 w 4797505"/>
                <a:gd name="T19" fmla="*/ 82502 h 1771805"/>
                <a:gd name="T20" fmla="*/ 4244401 w 4797505"/>
                <a:gd name="T21" fmla="*/ 4134 h 1771805"/>
                <a:gd name="T22" fmla="*/ 4109471 w 4797505"/>
                <a:gd name="T23" fmla="*/ 68191 h 1771805"/>
                <a:gd name="T24" fmla="*/ 4196698 w 4797505"/>
                <a:gd name="T25" fmla="*/ 520002 h 1771805"/>
                <a:gd name="T26" fmla="*/ 4391597 w 4797505"/>
                <a:gd name="T27" fmla="*/ 660383 h 1771805"/>
                <a:gd name="T28" fmla="*/ 4318680 w 4797505"/>
                <a:gd name="T29" fmla="*/ 1031099 h 1771805"/>
                <a:gd name="T30" fmla="*/ 3638579 w 4797505"/>
                <a:gd name="T31" fmla="*/ 673331 h 1771805"/>
                <a:gd name="T32" fmla="*/ 3604506 w 4797505"/>
                <a:gd name="T33" fmla="*/ 646754 h 1771805"/>
                <a:gd name="T34" fmla="*/ 3582018 w 4797505"/>
                <a:gd name="T35" fmla="*/ 654931 h 1771805"/>
                <a:gd name="T36" fmla="*/ 3504331 w 4797505"/>
                <a:gd name="T37" fmla="*/ 1030418 h 1771805"/>
                <a:gd name="T38" fmla="*/ 3272633 w 4797505"/>
                <a:gd name="T39" fmla="*/ 319651 h 1771805"/>
                <a:gd name="T40" fmla="*/ 3238560 w 4797505"/>
                <a:gd name="T41" fmla="*/ 290348 h 1771805"/>
                <a:gd name="T42" fmla="*/ 3204487 w 4797505"/>
                <a:gd name="T43" fmla="*/ 319651 h 1771805"/>
                <a:gd name="T44" fmla="*/ 3046387 w 4797505"/>
                <a:gd name="T45" fmla="*/ 1041321 h 1771805"/>
                <a:gd name="T46" fmla="*/ 3012314 w 4797505"/>
                <a:gd name="T47" fmla="*/ 1009293 h 1771805"/>
                <a:gd name="T48" fmla="*/ 2970745 w 4797505"/>
                <a:gd name="T49" fmla="*/ 1008611 h 1771805"/>
                <a:gd name="T50" fmla="*/ 2909413 w 4797505"/>
                <a:gd name="T51" fmla="*/ 1008611 h 1771805"/>
                <a:gd name="T52" fmla="*/ 1399289 w 4797505"/>
                <a:gd name="T53" fmla="*/ 1008611 h 1771805"/>
                <a:gd name="T54" fmla="*/ 1358401 w 4797505"/>
                <a:gd name="T55" fmla="*/ 1016789 h 1771805"/>
                <a:gd name="T56" fmla="*/ 1250048 w 4797505"/>
                <a:gd name="T57" fmla="*/ 1495176 h 1771805"/>
                <a:gd name="T58" fmla="*/ 1072186 w 4797505"/>
                <a:gd name="T59" fmla="*/ 545897 h 1771805"/>
                <a:gd name="T60" fmla="*/ 1049016 w 4797505"/>
                <a:gd name="T61" fmla="*/ 537720 h 1771805"/>
                <a:gd name="T62" fmla="*/ 1025847 w 4797505"/>
                <a:gd name="T63" fmla="*/ 547260 h 1771805"/>
                <a:gd name="T64" fmla="*/ 978144 w 4797505"/>
                <a:gd name="T65" fmla="*/ 1009293 h 1771805"/>
                <a:gd name="T66" fmla="*/ 876606 w 4797505"/>
                <a:gd name="T67" fmla="*/ 1017470 h 1771805"/>
                <a:gd name="T68" fmla="*/ 805052 w 4797505"/>
                <a:gd name="T69" fmla="*/ 1289374 h 1771805"/>
                <a:gd name="T70" fmla="*/ 762801 w 4797505"/>
                <a:gd name="T71" fmla="*/ 1033144 h 1771805"/>
                <a:gd name="T72" fmla="*/ 3651 w 4797505"/>
                <a:gd name="T73" fmla="*/ 1025648 h 1771805"/>
                <a:gd name="T74" fmla="*/ 713055 w 4797505"/>
                <a:gd name="T75" fmla="*/ 1095157 h 1771805"/>
                <a:gd name="T76" fmla="*/ 788016 w 4797505"/>
                <a:gd name="T77" fmla="*/ 1506761 h 1771805"/>
                <a:gd name="T78" fmla="*/ 832311 w 4797505"/>
                <a:gd name="T79" fmla="*/ 1506080 h 1771805"/>
                <a:gd name="T80" fmla="*/ 929079 w 4797505"/>
                <a:gd name="T81" fmla="*/ 1080165 h 1771805"/>
                <a:gd name="T82" fmla="*/ 1033343 w 4797505"/>
                <a:gd name="T83" fmla="*/ 1071306 h 1771805"/>
                <a:gd name="T84" fmla="*/ 1057875 w 4797505"/>
                <a:gd name="T85" fmla="*/ 890036 h 1771805"/>
                <a:gd name="T86" fmla="*/ 1228241 w 4797505"/>
                <a:gd name="T87" fmla="*/ 1761629 h 1771805"/>
                <a:gd name="T88" fmla="*/ 1273218 w 4797505"/>
                <a:gd name="T89" fmla="*/ 1760947 h 1771805"/>
                <a:gd name="T90" fmla="*/ 1410192 w 4797505"/>
                <a:gd name="T91" fmla="*/ 1078802 h 1771805"/>
                <a:gd name="T92" fmla="*/ 2936671 w 4797505"/>
                <a:gd name="T93" fmla="*/ 1078802 h 1771805"/>
                <a:gd name="T94" fmla="*/ 2968700 w 4797505"/>
                <a:gd name="T95" fmla="*/ 1078120 h 1771805"/>
                <a:gd name="T96" fmla="*/ 3015721 w 4797505"/>
                <a:gd name="T97" fmla="*/ 1497221 h 1771805"/>
                <a:gd name="T98" fmla="*/ 3049113 w 4797505"/>
                <a:gd name="T99" fmla="*/ 1528568 h 1771805"/>
                <a:gd name="T100" fmla="*/ 3050476 w 4797505"/>
                <a:gd name="T101" fmla="*/ 1528568 h 1771805"/>
                <a:gd name="T102" fmla="*/ 3084549 w 4797505"/>
                <a:gd name="T103" fmla="*/ 1499265 h 1771805"/>
                <a:gd name="T104" fmla="*/ 3340098 w 4797505"/>
                <a:gd name="T105" fmla="*/ 1068580 h 1771805"/>
                <a:gd name="T106" fmla="*/ 3374171 w 4797505"/>
                <a:gd name="T107" fmla="*/ 1098564 h 1771805"/>
                <a:gd name="T108" fmla="*/ 3555441 w 4797505"/>
                <a:gd name="T109" fmla="*/ 1090387 h 1771805"/>
                <a:gd name="T110" fmla="*/ 3607232 w 4797505"/>
                <a:gd name="T111" fmla="*/ 842334 h 1771805"/>
                <a:gd name="T112" fmla="*/ 3669245 w 4797505"/>
                <a:gd name="T113" fmla="*/ 1091068 h 1771805"/>
                <a:gd name="T114" fmla="*/ 4326858 w 4797505"/>
                <a:gd name="T115" fmla="*/ 1098564 h 1771805"/>
                <a:gd name="T116" fmla="*/ 4459744 w 4797505"/>
                <a:gd name="T117" fmla="*/ 1015426 h 1771805"/>
                <a:gd name="T118" fmla="*/ 4665545 w 4797505"/>
                <a:gd name="T119" fmla="*/ 552030 h 1771805"/>
                <a:gd name="T120" fmla="*/ 4794342 w 4797505"/>
                <a:gd name="T121" fmla="*/ 184721 h 1771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97505" h="1771805">
                  <a:moveTo>
                    <a:pt x="4794342" y="184721"/>
                  </a:moveTo>
                  <a:cubicBezTo>
                    <a:pt x="4799112" y="137019"/>
                    <a:pt x="4787527" y="98176"/>
                    <a:pt x="4759588" y="70236"/>
                  </a:cubicBezTo>
                  <a:cubicBezTo>
                    <a:pt x="4733692" y="43658"/>
                    <a:pt x="4698256" y="32074"/>
                    <a:pt x="4668953" y="27303"/>
                  </a:cubicBezTo>
                  <a:cubicBezTo>
                    <a:pt x="4659412" y="16400"/>
                    <a:pt x="4643739" y="8222"/>
                    <a:pt x="4624657" y="6178"/>
                  </a:cubicBezTo>
                  <a:cubicBezTo>
                    <a:pt x="4593310" y="2771"/>
                    <a:pt x="4566052" y="18444"/>
                    <a:pt x="4564007" y="39570"/>
                  </a:cubicBezTo>
                  <a:cubicBezTo>
                    <a:pt x="4561963" y="61377"/>
                    <a:pt x="4585814" y="81820"/>
                    <a:pt x="4616480" y="84546"/>
                  </a:cubicBezTo>
                  <a:cubicBezTo>
                    <a:pt x="4636242" y="86591"/>
                    <a:pt x="4653961" y="81139"/>
                    <a:pt x="4665545" y="71598"/>
                  </a:cubicBezTo>
                  <a:cubicBezTo>
                    <a:pt x="4686671" y="75687"/>
                    <a:pt x="4711203" y="83865"/>
                    <a:pt x="4727559" y="101583"/>
                  </a:cubicBezTo>
                  <a:cubicBezTo>
                    <a:pt x="4745958" y="119982"/>
                    <a:pt x="4753454" y="145878"/>
                    <a:pt x="4750047" y="180633"/>
                  </a:cubicBezTo>
                  <a:cubicBezTo>
                    <a:pt x="4742551" y="254912"/>
                    <a:pt x="4715974" y="366672"/>
                    <a:pt x="4663501" y="456625"/>
                  </a:cubicBezTo>
                  <a:cubicBezTo>
                    <a:pt x="4655323" y="470255"/>
                    <a:pt x="4647146" y="483203"/>
                    <a:pt x="4638968" y="494787"/>
                  </a:cubicBezTo>
                  <a:cubicBezTo>
                    <a:pt x="4629428" y="494787"/>
                    <a:pt x="4619888" y="499558"/>
                    <a:pt x="4613073" y="507054"/>
                  </a:cubicBezTo>
                  <a:cubicBezTo>
                    <a:pt x="4561963" y="567023"/>
                    <a:pt x="4499268" y="593600"/>
                    <a:pt x="4430440" y="593600"/>
                  </a:cubicBezTo>
                  <a:cubicBezTo>
                    <a:pt x="4365020" y="591555"/>
                    <a:pt x="4306414" y="562252"/>
                    <a:pt x="4257349" y="504328"/>
                  </a:cubicBezTo>
                  <a:cubicBezTo>
                    <a:pt x="4250534" y="496150"/>
                    <a:pt x="4240993" y="492062"/>
                    <a:pt x="4231453" y="492062"/>
                  </a:cubicBezTo>
                  <a:cubicBezTo>
                    <a:pt x="4223275" y="480477"/>
                    <a:pt x="4214417" y="467529"/>
                    <a:pt x="4206920" y="453900"/>
                  </a:cubicBezTo>
                  <a:cubicBezTo>
                    <a:pt x="4153766" y="363946"/>
                    <a:pt x="4126507" y="252186"/>
                    <a:pt x="4119011" y="178588"/>
                  </a:cubicBezTo>
                  <a:cubicBezTo>
                    <a:pt x="4115604" y="143834"/>
                    <a:pt x="4122419" y="117938"/>
                    <a:pt x="4140818" y="99538"/>
                  </a:cubicBezTo>
                  <a:cubicBezTo>
                    <a:pt x="4157855" y="81820"/>
                    <a:pt x="4181706" y="73643"/>
                    <a:pt x="4203513" y="69554"/>
                  </a:cubicBezTo>
                  <a:cubicBezTo>
                    <a:pt x="4214417" y="79095"/>
                    <a:pt x="4232816" y="84546"/>
                    <a:pt x="4252578" y="82502"/>
                  </a:cubicBezTo>
                  <a:cubicBezTo>
                    <a:pt x="4283926" y="79095"/>
                    <a:pt x="4307777" y="59332"/>
                    <a:pt x="4305051" y="37525"/>
                  </a:cubicBezTo>
                  <a:cubicBezTo>
                    <a:pt x="4303007" y="15718"/>
                    <a:pt x="4275748" y="726"/>
                    <a:pt x="4244401" y="4134"/>
                  </a:cubicBezTo>
                  <a:cubicBezTo>
                    <a:pt x="4225320" y="6178"/>
                    <a:pt x="4208964" y="14356"/>
                    <a:pt x="4199424" y="25259"/>
                  </a:cubicBezTo>
                  <a:cubicBezTo>
                    <a:pt x="4170121" y="30029"/>
                    <a:pt x="4135366" y="42296"/>
                    <a:pt x="4109471" y="68191"/>
                  </a:cubicBezTo>
                  <a:cubicBezTo>
                    <a:pt x="4081531" y="96131"/>
                    <a:pt x="4069946" y="134975"/>
                    <a:pt x="4075398" y="183359"/>
                  </a:cubicBezTo>
                  <a:cubicBezTo>
                    <a:pt x="4083575" y="262408"/>
                    <a:pt x="4118330" y="413012"/>
                    <a:pt x="4196698" y="520002"/>
                  </a:cubicBezTo>
                  <a:cubicBezTo>
                    <a:pt x="4194654" y="530224"/>
                    <a:pt x="4197380" y="541127"/>
                    <a:pt x="4204195" y="549986"/>
                  </a:cubicBezTo>
                  <a:cubicBezTo>
                    <a:pt x="4258712" y="614044"/>
                    <a:pt x="4319362" y="647435"/>
                    <a:pt x="4391597" y="660383"/>
                  </a:cubicBezTo>
                  <a:lnTo>
                    <a:pt x="4391597" y="928880"/>
                  </a:lnTo>
                  <a:cubicBezTo>
                    <a:pt x="4392960" y="972494"/>
                    <a:pt x="4385464" y="1027011"/>
                    <a:pt x="4318680" y="1031099"/>
                  </a:cubicBezTo>
                  <a:lnTo>
                    <a:pt x="3718992" y="1031099"/>
                  </a:lnTo>
                  <a:lnTo>
                    <a:pt x="3638579" y="673331"/>
                  </a:lnTo>
                  <a:cubicBezTo>
                    <a:pt x="3636535" y="665153"/>
                    <a:pt x="3632446" y="659020"/>
                    <a:pt x="3626313" y="654250"/>
                  </a:cubicBezTo>
                  <a:cubicBezTo>
                    <a:pt x="3620861" y="649480"/>
                    <a:pt x="3613365" y="647435"/>
                    <a:pt x="3604506" y="646754"/>
                  </a:cubicBezTo>
                  <a:lnTo>
                    <a:pt x="3603825" y="646754"/>
                  </a:lnTo>
                  <a:cubicBezTo>
                    <a:pt x="3595647" y="646754"/>
                    <a:pt x="3588151" y="649480"/>
                    <a:pt x="3582018" y="654931"/>
                  </a:cubicBezTo>
                  <a:cubicBezTo>
                    <a:pt x="3576566" y="659702"/>
                    <a:pt x="3571796" y="666516"/>
                    <a:pt x="3570433" y="674694"/>
                  </a:cubicBezTo>
                  <a:lnTo>
                    <a:pt x="3504331" y="1030418"/>
                  </a:lnTo>
                  <a:lnTo>
                    <a:pt x="3404837" y="1030418"/>
                  </a:lnTo>
                  <a:lnTo>
                    <a:pt x="3272633" y="319651"/>
                  </a:lnTo>
                  <a:cubicBezTo>
                    <a:pt x="3271270" y="311474"/>
                    <a:pt x="3267182" y="303978"/>
                    <a:pt x="3261048" y="298526"/>
                  </a:cubicBezTo>
                  <a:cubicBezTo>
                    <a:pt x="3254915" y="293074"/>
                    <a:pt x="3246738" y="290348"/>
                    <a:pt x="3238560" y="290348"/>
                  </a:cubicBezTo>
                  <a:cubicBezTo>
                    <a:pt x="3230382" y="290348"/>
                    <a:pt x="3222205" y="293756"/>
                    <a:pt x="3216072" y="298526"/>
                  </a:cubicBezTo>
                  <a:cubicBezTo>
                    <a:pt x="3209938" y="303978"/>
                    <a:pt x="3205850" y="311474"/>
                    <a:pt x="3204487" y="319651"/>
                  </a:cubicBezTo>
                  <a:lnTo>
                    <a:pt x="3060016" y="1199421"/>
                  </a:lnTo>
                  <a:lnTo>
                    <a:pt x="3046387" y="1041321"/>
                  </a:lnTo>
                  <a:cubicBezTo>
                    <a:pt x="3045706" y="1032462"/>
                    <a:pt x="3041617" y="1024285"/>
                    <a:pt x="3035484" y="1018833"/>
                  </a:cubicBezTo>
                  <a:cubicBezTo>
                    <a:pt x="3029351" y="1013381"/>
                    <a:pt x="3021173" y="1009293"/>
                    <a:pt x="3012314" y="1009293"/>
                  </a:cubicBezTo>
                  <a:lnTo>
                    <a:pt x="2970745" y="1009293"/>
                  </a:lnTo>
                  <a:lnTo>
                    <a:pt x="2970745" y="1008611"/>
                  </a:lnTo>
                  <a:lnTo>
                    <a:pt x="2938716" y="1008611"/>
                  </a:lnTo>
                  <a:lnTo>
                    <a:pt x="2909413" y="1008611"/>
                  </a:lnTo>
                  <a:lnTo>
                    <a:pt x="1420414" y="1008611"/>
                  </a:lnTo>
                  <a:lnTo>
                    <a:pt x="1399289" y="1008611"/>
                  </a:lnTo>
                  <a:lnTo>
                    <a:pt x="1380889" y="1008611"/>
                  </a:lnTo>
                  <a:cubicBezTo>
                    <a:pt x="1372030" y="1008611"/>
                    <a:pt x="1363853" y="1012018"/>
                    <a:pt x="1358401" y="1016789"/>
                  </a:cubicBezTo>
                  <a:cubicBezTo>
                    <a:pt x="1352268" y="1022240"/>
                    <a:pt x="1347498" y="1029736"/>
                    <a:pt x="1346816" y="1037914"/>
                  </a:cubicBezTo>
                  <a:lnTo>
                    <a:pt x="1250048" y="1495176"/>
                  </a:lnTo>
                  <a:lnTo>
                    <a:pt x="1083771" y="567023"/>
                  </a:lnTo>
                  <a:cubicBezTo>
                    <a:pt x="1082408" y="558845"/>
                    <a:pt x="1078319" y="551349"/>
                    <a:pt x="1072186" y="545897"/>
                  </a:cubicBezTo>
                  <a:cubicBezTo>
                    <a:pt x="1066053" y="540446"/>
                    <a:pt x="1058557" y="537720"/>
                    <a:pt x="1049698" y="537720"/>
                  </a:cubicBezTo>
                  <a:lnTo>
                    <a:pt x="1049016" y="537720"/>
                  </a:lnTo>
                  <a:lnTo>
                    <a:pt x="1048335" y="537720"/>
                  </a:lnTo>
                  <a:cubicBezTo>
                    <a:pt x="1040157" y="537720"/>
                    <a:pt x="1031980" y="541808"/>
                    <a:pt x="1025847" y="547260"/>
                  </a:cubicBezTo>
                  <a:cubicBezTo>
                    <a:pt x="1019713" y="552712"/>
                    <a:pt x="1015625" y="560889"/>
                    <a:pt x="1014943" y="569748"/>
                  </a:cubicBezTo>
                  <a:lnTo>
                    <a:pt x="978144" y="1009293"/>
                  </a:lnTo>
                  <a:lnTo>
                    <a:pt x="899094" y="1009293"/>
                  </a:lnTo>
                  <a:cubicBezTo>
                    <a:pt x="890235" y="1009293"/>
                    <a:pt x="882739" y="1012700"/>
                    <a:pt x="876606" y="1017470"/>
                  </a:cubicBezTo>
                  <a:cubicBezTo>
                    <a:pt x="870473" y="1022922"/>
                    <a:pt x="866384" y="1029736"/>
                    <a:pt x="865021" y="1038595"/>
                  </a:cubicBezTo>
                  <a:lnTo>
                    <a:pt x="805052" y="1289374"/>
                  </a:lnTo>
                  <a:lnTo>
                    <a:pt x="775068" y="1052906"/>
                  </a:lnTo>
                  <a:cubicBezTo>
                    <a:pt x="773705" y="1044729"/>
                    <a:pt x="768935" y="1037914"/>
                    <a:pt x="762801" y="1033144"/>
                  </a:cubicBezTo>
                  <a:cubicBezTo>
                    <a:pt x="756668" y="1028374"/>
                    <a:pt x="749172" y="1025648"/>
                    <a:pt x="740995" y="1025648"/>
                  </a:cubicBezTo>
                  <a:lnTo>
                    <a:pt x="3651" y="1025648"/>
                  </a:lnTo>
                  <a:lnTo>
                    <a:pt x="3651" y="1095157"/>
                  </a:lnTo>
                  <a:lnTo>
                    <a:pt x="713055" y="1095157"/>
                  </a:lnTo>
                  <a:lnTo>
                    <a:pt x="775749" y="1486999"/>
                  </a:lnTo>
                  <a:cubicBezTo>
                    <a:pt x="777794" y="1495176"/>
                    <a:pt x="781882" y="1501991"/>
                    <a:pt x="788016" y="1506761"/>
                  </a:cubicBezTo>
                  <a:cubicBezTo>
                    <a:pt x="794149" y="1511531"/>
                    <a:pt x="802326" y="1514257"/>
                    <a:pt x="810504" y="1514257"/>
                  </a:cubicBezTo>
                  <a:cubicBezTo>
                    <a:pt x="818682" y="1514257"/>
                    <a:pt x="826178" y="1510850"/>
                    <a:pt x="832311" y="1506080"/>
                  </a:cubicBezTo>
                  <a:cubicBezTo>
                    <a:pt x="838444" y="1500628"/>
                    <a:pt x="842533" y="1493813"/>
                    <a:pt x="843896" y="1485636"/>
                  </a:cubicBezTo>
                  <a:lnTo>
                    <a:pt x="929079" y="1080165"/>
                  </a:lnTo>
                  <a:lnTo>
                    <a:pt x="1010173" y="1080165"/>
                  </a:lnTo>
                  <a:cubicBezTo>
                    <a:pt x="1019032" y="1080165"/>
                    <a:pt x="1027209" y="1076758"/>
                    <a:pt x="1033343" y="1071306"/>
                  </a:cubicBezTo>
                  <a:cubicBezTo>
                    <a:pt x="1039476" y="1065854"/>
                    <a:pt x="1043565" y="1057677"/>
                    <a:pt x="1044246" y="1048817"/>
                  </a:cubicBezTo>
                  <a:lnTo>
                    <a:pt x="1057875" y="890036"/>
                  </a:lnTo>
                  <a:lnTo>
                    <a:pt x="1216656" y="1740503"/>
                  </a:lnTo>
                  <a:cubicBezTo>
                    <a:pt x="1218019" y="1748681"/>
                    <a:pt x="1222108" y="1756177"/>
                    <a:pt x="1228241" y="1761629"/>
                  </a:cubicBezTo>
                  <a:cubicBezTo>
                    <a:pt x="1234375" y="1767080"/>
                    <a:pt x="1241871" y="1769806"/>
                    <a:pt x="1250730" y="1769806"/>
                  </a:cubicBezTo>
                  <a:cubicBezTo>
                    <a:pt x="1259589" y="1769806"/>
                    <a:pt x="1267085" y="1766399"/>
                    <a:pt x="1273218" y="1760947"/>
                  </a:cubicBezTo>
                  <a:cubicBezTo>
                    <a:pt x="1279351" y="1755495"/>
                    <a:pt x="1283440" y="1747999"/>
                    <a:pt x="1284803" y="1739822"/>
                  </a:cubicBezTo>
                  <a:lnTo>
                    <a:pt x="1410192" y="1078802"/>
                  </a:lnTo>
                  <a:lnTo>
                    <a:pt x="2907369" y="1078802"/>
                  </a:lnTo>
                  <a:lnTo>
                    <a:pt x="2936671" y="1078802"/>
                  </a:lnTo>
                  <a:lnTo>
                    <a:pt x="2968700" y="1078802"/>
                  </a:lnTo>
                  <a:lnTo>
                    <a:pt x="2968700" y="1078120"/>
                  </a:lnTo>
                  <a:lnTo>
                    <a:pt x="2978922" y="1078120"/>
                  </a:lnTo>
                  <a:lnTo>
                    <a:pt x="3015721" y="1497221"/>
                  </a:lnTo>
                  <a:cubicBezTo>
                    <a:pt x="3016403" y="1505398"/>
                    <a:pt x="3020492" y="1513576"/>
                    <a:pt x="3026625" y="1519027"/>
                  </a:cubicBezTo>
                  <a:cubicBezTo>
                    <a:pt x="3032758" y="1524479"/>
                    <a:pt x="3040254" y="1528568"/>
                    <a:pt x="3049113" y="1528568"/>
                  </a:cubicBezTo>
                  <a:lnTo>
                    <a:pt x="3049794" y="1528568"/>
                  </a:lnTo>
                  <a:lnTo>
                    <a:pt x="3050476" y="1528568"/>
                  </a:lnTo>
                  <a:cubicBezTo>
                    <a:pt x="3059335" y="1528568"/>
                    <a:pt x="3066831" y="1525161"/>
                    <a:pt x="3072964" y="1520390"/>
                  </a:cubicBezTo>
                  <a:cubicBezTo>
                    <a:pt x="3079097" y="1514939"/>
                    <a:pt x="3083186" y="1507443"/>
                    <a:pt x="3084549" y="1499265"/>
                  </a:cubicBezTo>
                  <a:lnTo>
                    <a:pt x="3237197" y="563615"/>
                  </a:lnTo>
                  <a:lnTo>
                    <a:pt x="3340098" y="1068580"/>
                  </a:lnTo>
                  <a:cubicBezTo>
                    <a:pt x="3341461" y="1076758"/>
                    <a:pt x="3345550" y="1084254"/>
                    <a:pt x="3351683" y="1089705"/>
                  </a:cubicBezTo>
                  <a:cubicBezTo>
                    <a:pt x="3357816" y="1095157"/>
                    <a:pt x="3365994" y="1098564"/>
                    <a:pt x="3374171" y="1098564"/>
                  </a:cubicBezTo>
                  <a:lnTo>
                    <a:pt x="3533634" y="1098564"/>
                  </a:lnTo>
                  <a:cubicBezTo>
                    <a:pt x="3541811" y="1098564"/>
                    <a:pt x="3549307" y="1095157"/>
                    <a:pt x="3555441" y="1090387"/>
                  </a:cubicBezTo>
                  <a:cubicBezTo>
                    <a:pt x="3561574" y="1085616"/>
                    <a:pt x="3565663" y="1078802"/>
                    <a:pt x="3567026" y="1069943"/>
                  </a:cubicBezTo>
                  <a:lnTo>
                    <a:pt x="3607232" y="842334"/>
                  </a:lnTo>
                  <a:lnTo>
                    <a:pt x="3656979" y="1071987"/>
                  </a:lnTo>
                  <a:cubicBezTo>
                    <a:pt x="3659023" y="1079483"/>
                    <a:pt x="3663112" y="1086298"/>
                    <a:pt x="3669245" y="1091068"/>
                  </a:cubicBezTo>
                  <a:cubicBezTo>
                    <a:pt x="3675378" y="1095838"/>
                    <a:pt x="3682875" y="1098564"/>
                    <a:pt x="3690371" y="1098564"/>
                  </a:cubicBezTo>
                  <a:cubicBezTo>
                    <a:pt x="3854603" y="1098564"/>
                    <a:pt x="4162625" y="1098564"/>
                    <a:pt x="4326858" y="1098564"/>
                  </a:cubicBezTo>
                  <a:cubicBezTo>
                    <a:pt x="4340487" y="1098564"/>
                    <a:pt x="4354798" y="1098564"/>
                    <a:pt x="4368427" y="1098564"/>
                  </a:cubicBezTo>
                  <a:cubicBezTo>
                    <a:pt x="4405226" y="1098564"/>
                    <a:pt x="4459744" y="1066536"/>
                    <a:pt x="4459744" y="1015426"/>
                  </a:cubicBezTo>
                  <a:lnTo>
                    <a:pt x="4459744" y="659020"/>
                  </a:lnTo>
                  <a:cubicBezTo>
                    <a:pt x="4532660" y="646072"/>
                    <a:pt x="4611710" y="615407"/>
                    <a:pt x="4665545" y="552030"/>
                  </a:cubicBezTo>
                  <a:cubicBezTo>
                    <a:pt x="4672360" y="543171"/>
                    <a:pt x="4675086" y="532268"/>
                    <a:pt x="4673042" y="522046"/>
                  </a:cubicBezTo>
                  <a:cubicBezTo>
                    <a:pt x="4752091" y="414375"/>
                    <a:pt x="4786846" y="264453"/>
                    <a:pt x="4794342" y="184721"/>
                  </a:cubicBezTo>
                  <a:close/>
                </a:path>
              </a:pathLst>
            </a:custGeom>
            <a:solidFill>
              <a:schemeClr val="accent1"/>
            </a:solidFill>
            <a:ln>
              <a:noFill/>
            </a:ln>
            <a:extLst>
              <a:ext uri="{91240B29-F687-4F45-9708-019B960494DF}">
                <a14:hiddenLine xmlns:a14="http://schemas.microsoft.com/office/drawing/2010/main" w="6804" cap="flat">
                  <a:solidFill>
                    <a:srgbClr val="000000"/>
                  </a:solidFill>
                  <a:prstDash val="solid"/>
                  <a:miter lim="800000"/>
                  <a:headEnd/>
                  <a:tailEnd/>
                </a14:hiddenLine>
              </a:ext>
            </a:extLst>
          </p:spPr>
          <p:txBody>
            <a:bodyPr anchor="ctr"/>
            <a:lstStyle/>
            <a:p>
              <a:endParaRPr lang="en-IN"/>
            </a:p>
          </p:txBody>
        </p:sp>
        <p:grpSp>
          <p:nvGrpSpPr>
            <p:cNvPr id="11" name="Group 12"/>
            <p:cNvGrpSpPr>
              <a:grpSpLocks/>
            </p:cNvGrpSpPr>
            <p:nvPr/>
          </p:nvGrpSpPr>
          <p:grpSpPr bwMode="auto">
            <a:xfrm>
              <a:off x="477110" y="5658084"/>
              <a:ext cx="655351" cy="517912"/>
              <a:chOff x="6456816" y="5667609"/>
              <a:chExt cx="655351" cy="517912"/>
            </a:xfrm>
          </p:grpSpPr>
          <p:sp>
            <p:nvSpPr>
              <p:cNvPr id="13" name="Freeform: Shape 14"/>
              <p:cNvSpPr>
                <a:spLocks/>
              </p:cNvSpPr>
              <p:nvPr/>
            </p:nvSpPr>
            <p:spPr bwMode="auto">
              <a:xfrm>
                <a:off x="6456816" y="5666414"/>
                <a:ext cx="517636" cy="517801"/>
              </a:xfrm>
              <a:custGeom>
                <a:avLst/>
                <a:gdLst>
                  <a:gd name="T0" fmla="*/ 459985 w 517912"/>
                  <a:gd name="T1" fmla="*/ 259331 h 517912"/>
                  <a:gd name="T2" fmla="*/ 259167 w 517912"/>
                  <a:gd name="T3" fmla="*/ 460277 h 517912"/>
                  <a:gd name="T4" fmla="*/ 58349 w 517912"/>
                  <a:gd name="T5" fmla="*/ 259331 h 517912"/>
                  <a:gd name="T6" fmla="*/ 259167 w 517912"/>
                  <a:gd name="T7" fmla="*/ 58385 h 517912"/>
                  <a:gd name="T8" fmla="*/ 459985 w 517912"/>
                  <a:gd name="T9" fmla="*/ 259331 h 517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7912" h="517912">
                    <a:moveTo>
                      <a:pt x="460475" y="259443"/>
                    </a:moveTo>
                    <a:cubicBezTo>
                      <a:pt x="460475" y="370470"/>
                      <a:pt x="370470" y="460475"/>
                      <a:pt x="259443" y="460475"/>
                    </a:cubicBezTo>
                    <a:cubicBezTo>
                      <a:pt x="148416" y="460475"/>
                      <a:pt x="58411" y="370470"/>
                      <a:pt x="58411" y="259443"/>
                    </a:cubicBezTo>
                    <a:cubicBezTo>
                      <a:pt x="58411" y="148416"/>
                      <a:pt x="148416" y="58411"/>
                      <a:pt x="259443" y="58411"/>
                    </a:cubicBezTo>
                    <a:cubicBezTo>
                      <a:pt x="370470" y="58411"/>
                      <a:pt x="460475" y="148416"/>
                      <a:pt x="460475" y="259443"/>
                    </a:cubicBezTo>
                    <a:close/>
                  </a:path>
                </a:pathLst>
              </a:custGeom>
              <a:noFill/>
              <a:ln w="108857"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IN"/>
              </a:p>
            </p:txBody>
          </p:sp>
          <p:sp>
            <p:nvSpPr>
              <p:cNvPr id="14" name="Rectangle: Rounded Corners 15">
                <a:extLst>
                  <a:ext uri="{FF2B5EF4-FFF2-40B4-BE49-F238E27FC236}"/>
                </a:extLst>
              </p:cNvPr>
              <p:cNvSpPr/>
              <p:nvPr/>
            </p:nvSpPr>
            <p:spPr>
              <a:xfrm>
                <a:off x="6923951" y="5862168"/>
                <a:ext cx="198849" cy="129451"/>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2" name="Rectangle 11">
              <a:extLst>
                <a:ext uri="{FF2B5EF4-FFF2-40B4-BE49-F238E27FC236}"/>
              </a:extLst>
            </p:cNvPr>
            <p:cNvSpPr/>
            <p:nvPr/>
          </p:nvSpPr>
          <p:spPr>
            <a:xfrm>
              <a:off x="1004216" y="5896846"/>
              <a:ext cx="6479920" cy="663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smtClean="0"/>
              <a:t>Click to edit Master text styles</a:t>
            </a:r>
          </a:p>
        </p:txBody>
      </p:sp>
    </p:spTree>
    <p:extLst>
      <p:ext uri="{BB962C8B-B14F-4D97-AF65-F5344CB8AC3E}">
        <p14:creationId xmlns:p14="http://schemas.microsoft.com/office/powerpoint/2010/main" val="3865707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End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581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58185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445" y="1124745"/>
            <a:ext cx="9614859" cy="4525963"/>
          </a:xfrm>
          <a:prstGeom prst="rect">
            <a:avLst/>
          </a:prstGeom>
        </p:spPr>
        <p:txBody>
          <a:bodyPr/>
          <a:lstStyle>
            <a:lvl1pPr marL="457178" indent="-457178">
              <a:buClr>
                <a:srgbClr val="ED1164"/>
              </a:buClr>
              <a:buFont typeface="Wingdings" pitchFamily="2" charset="2"/>
              <a:buChar char="§"/>
              <a:defRPr>
                <a:solidFill>
                  <a:srgbClr val="57595B"/>
                </a:solidFill>
                <a:latin typeface="Century Gothic" pitchFamily="34" charset="0"/>
              </a:defRPr>
            </a:lvl1pPr>
            <a:lvl2pPr>
              <a:defRPr>
                <a:solidFill>
                  <a:srgbClr val="57595B"/>
                </a:solidFill>
                <a:latin typeface="Century Gothic" pitchFamily="34" charset="0"/>
              </a:defRPr>
            </a:lvl2pPr>
            <a:lvl3pPr>
              <a:defRPr>
                <a:solidFill>
                  <a:srgbClr val="57595B"/>
                </a:solidFill>
                <a:latin typeface="Century Gothic" pitchFamily="34" charset="0"/>
              </a:defRPr>
            </a:lvl3pPr>
            <a:lvl4pPr>
              <a:defRPr>
                <a:solidFill>
                  <a:srgbClr val="57595B"/>
                </a:solidFill>
                <a:latin typeface="Century Gothic" pitchFamily="34" charset="0"/>
              </a:defRPr>
            </a:lvl4pPr>
            <a:lvl5pPr>
              <a:defRPr>
                <a:solidFill>
                  <a:srgbClr val="57595B"/>
                </a:solidFill>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dirty="0"/>
          </a:p>
        </p:txBody>
      </p:sp>
      <p:sp>
        <p:nvSpPr>
          <p:cNvPr id="4" name="Date Placeholder 5"/>
          <p:cNvSpPr>
            <a:spLocks noGrp="1"/>
          </p:cNvSpPr>
          <p:nvPr>
            <p:ph type="dt" sz="half" idx="10"/>
          </p:nvPr>
        </p:nvSpPr>
        <p:spPr/>
        <p:txBody>
          <a:bodyPr/>
          <a:lstStyle>
            <a:lvl1pPr>
              <a:defRPr sz="1300" smtClean="0">
                <a:solidFill>
                  <a:schemeClr val="tx1">
                    <a:lumMod val="65000"/>
                    <a:lumOff val="35000"/>
                  </a:schemeClr>
                </a:solidFill>
                <a:latin typeface="Century Gothic" panose="020B0502020202020204" pitchFamily="34" charset="0"/>
              </a:defRPr>
            </a:lvl1pPr>
          </a:lstStyle>
          <a:p>
            <a:pPr>
              <a:defRPr/>
            </a:pPr>
            <a:fld id="{C0C4308D-D5A8-4AB9-90B2-659395A6010B}" type="datetime1">
              <a:rPr lang="en-IN"/>
              <a:pPr>
                <a:defRPr/>
              </a:pPr>
              <a:t>07-01-2022</a:t>
            </a:fld>
            <a:endParaRPr lang="en-IN" dirty="0"/>
          </a:p>
        </p:txBody>
      </p:sp>
      <p:sp>
        <p:nvSpPr>
          <p:cNvPr id="5" name="Footer Placeholder 6"/>
          <p:cNvSpPr>
            <a:spLocks noGrp="1"/>
          </p:cNvSpPr>
          <p:nvPr>
            <p:ph type="ftr" sz="quarter" idx="11"/>
          </p:nvPr>
        </p:nvSpPr>
        <p:spPr>
          <a:xfrm>
            <a:off x="4427538" y="6356350"/>
            <a:ext cx="4740275" cy="366713"/>
          </a:xfrm>
        </p:spPr>
        <p:txBody>
          <a:bodyPr/>
          <a:lstStyle>
            <a:lvl1pPr>
              <a:defRPr sz="1300" dirty="0" smtClean="0">
                <a:solidFill>
                  <a:schemeClr val="tx1">
                    <a:lumMod val="65000"/>
                    <a:lumOff val="35000"/>
                  </a:schemeClr>
                </a:solidFill>
                <a:latin typeface="Century Gothic" panose="020B0502020202020204" pitchFamily="34" charset="0"/>
              </a:defRPr>
            </a:lvl1pPr>
          </a:lstStyle>
          <a:p>
            <a:pPr>
              <a:defRPr/>
            </a:pPr>
            <a:r>
              <a:rPr lang="en-IN"/>
              <a:t>Confidential</a:t>
            </a:r>
          </a:p>
        </p:txBody>
      </p:sp>
      <p:sp>
        <p:nvSpPr>
          <p:cNvPr id="6" name="Slide Number Placeholder 7"/>
          <p:cNvSpPr>
            <a:spLocks noGrp="1"/>
          </p:cNvSpPr>
          <p:nvPr>
            <p:ph type="sldNum" sz="quarter" idx="12"/>
          </p:nvPr>
        </p:nvSpPr>
        <p:spPr>
          <a:xfrm>
            <a:off x="3581400" y="6356350"/>
            <a:ext cx="846138" cy="366713"/>
          </a:xfrm>
        </p:spPr>
        <p:txBody>
          <a:bodyPr/>
          <a:lstStyle>
            <a:lvl1pPr algn="ctr">
              <a:defRPr sz="1300" smtClean="0">
                <a:solidFill>
                  <a:schemeClr val="tx1">
                    <a:lumMod val="65000"/>
                    <a:lumOff val="35000"/>
                  </a:schemeClr>
                </a:solidFill>
                <a:latin typeface="Century Gothic" panose="020B0502020202020204" pitchFamily="34" charset="0"/>
              </a:defRPr>
            </a:lvl1pPr>
          </a:lstStyle>
          <a:p>
            <a:pPr>
              <a:defRPr/>
            </a:pPr>
            <a:fld id="{ADE6B49D-AC34-4FD3-9E3C-C13A025C32D3}" type="slidenum">
              <a:rPr lang="en-IN"/>
              <a:pPr>
                <a:defRPr/>
              </a:pPr>
              <a:t>‹#›</a:t>
            </a:fld>
            <a:endParaRPr lang="en-IN" dirty="0"/>
          </a:p>
        </p:txBody>
      </p:sp>
    </p:spTree>
    <p:extLst>
      <p:ext uri="{BB962C8B-B14F-4D97-AF65-F5344CB8AC3E}">
        <p14:creationId xmlns:p14="http://schemas.microsoft.com/office/powerpoint/2010/main" val="117567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8FA4266-C228-4C34-98D6-A7CE8B3C6EAB}" type="datetimeFigureOut">
              <a:rPr lang="en-IN"/>
              <a:pPr>
                <a:defRPr/>
              </a:pPr>
              <a:t>07-01-2022</a:t>
            </a:fld>
            <a:endParaRPr lang="en-IN" dirty="0"/>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AF09E0B5-EA33-4106-8436-1029227190A3}" type="slidenum">
              <a:rPr lang="en-IN"/>
              <a:pPr>
                <a:defRPr/>
              </a:pPr>
              <a:t>‹#›</a:t>
            </a:fld>
            <a:endParaRPr lang="en-IN" dirty="0"/>
          </a:p>
        </p:txBody>
      </p:sp>
    </p:spTree>
    <p:extLst>
      <p:ext uri="{BB962C8B-B14F-4D97-AF65-F5344CB8AC3E}">
        <p14:creationId xmlns:p14="http://schemas.microsoft.com/office/powerpoint/2010/main" val="690874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ADC99B0-7602-4A33-88A1-BB28AA776D6A}" type="datetimeFigureOut">
              <a:rPr lang="en-IN"/>
              <a:pPr>
                <a:defRPr/>
              </a:pPr>
              <a:t>07-01-2022</a:t>
            </a:fld>
            <a:endParaRPr lang="en-IN" dirty="0"/>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a:defRPr/>
            </a:pPr>
            <a:fld id="{36A5E032-B736-4364-9353-A06920096A76}" type="slidenum">
              <a:rPr lang="en-IN"/>
              <a:pPr>
                <a:defRPr/>
              </a:pPr>
              <a:t>‹#›</a:t>
            </a:fld>
            <a:endParaRPr lang="en-IN" dirty="0"/>
          </a:p>
        </p:txBody>
      </p:sp>
    </p:spTree>
    <p:extLst>
      <p:ext uri="{BB962C8B-B14F-4D97-AF65-F5344CB8AC3E}">
        <p14:creationId xmlns:p14="http://schemas.microsoft.com/office/powerpoint/2010/main" val="3441817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5DCD1BD8-4348-435F-A32F-5452BE94F0E3}" type="datetimeFigureOut">
              <a:rPr lang="en-IN"/>
              <a:pPr>
                <a:defRPr/>
              </a:pPr>
              <a:t>07-01-2022</a:t>
            </a:fld>
            <a:endParaRPr lang="en-IN" dirty="0"/>
          </a:p>
        </p:txBody>
      </p:sp>
      <p:sp>
        <p:nvSpPr>
          <p:cNvPr id="8" name="Footer Placeholder 4"/>
          <p:cNvSpPr>
            <a:spLocks noGrp="1"/>
          </p:cNvSpPr>
          <p:nvPr>
            <p:ph type="ftr" sz="quarter" idx="11"/>
          </p:nvPr>
        </p:nvSpPr>
        <p:spPr/>
        <p:txBody>
          <a:bodyPr/>
          <a:lstStyle>
            <a:lvl1pPr>
              <a:defRPr/>
            </a:lvl1pPr>
          </a:lstStyle>
          <a:p>
            <a:pPr>
              <a:defRPr/>
            </a:pPr>
            <a:endParaRPr lang="en-IN"/>
          </a:p>
        </p:txBody>
      </p:sp>
      <p:sp>
        <p:nvSpPr>
          <p:cNvPr id="9" name="Slide Number Placeholder 5"/>
          <p:cNvSpPr>
            <a:spLocks noGrp="1"/>
          </p:cNvSpPr>
          <p:nvPr>
            <p:ph type="sldNum" sz="quarter" idx="12"/>
          </p:nvPr>
        </p:nvSpPr>
        <p:spPr/>
        <p:txBody>
          <a:bodyPr/>
          <a:lstStyle>
            <a:lvl1pPr>
              <a:defRPr/>
            </a:lvl1pPr>
          </a:lstStyle>
          <a:p>
            <a:pPr>
              <a:defRPr/>
            </a:pPr>
            <a:fld id="{413B8C18-7AE1-4A7A-A674-94F9AFD9F1E8}" type="slidenum">
              <a:rPr lang="en-IN"/>
              <a:pPr>
                <a:defRPr/>
              </a:pPr>
              <a:t>‹#›</a:t>
            </a:fld>
            <a:endParaRPr lang="en-IN" dirty="0"/>
          </a:p>
        </p:txBody>
      </p:sp>
    </p:spTree>
    <p:extLst>
      <p:ext uri="{BB962C8B-B14F-4D97-AF65-F5344CB8AC3E}">
        <p14:creationId xmlns:p14="http://schemas.microsoft.com/office/powerpoint/2010/main" val="2352078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A5E2703D-95EC-4884-99EB-282D68222E1B}" type="datetimeFigureOut">
              <a:rPr lang="en-IN"/>
              <a:pPr>
                <a:defRPr/>
              </a:pPr>
              <a:t>07-01-2022</a:t>
            </a:fld>
            <a:endParaRPr lang="en-IN" dirty="0"/>
          </a:p>
        </p:txBody>
      </p:sp>
      <p:sp>
        <p:nvSpPr>
          <p:cNvPr id="4" name="Footer Placeholder 4"/>
          <p:cNvSpPr>
            <a:spLocks noGrp="1"/>
          </p:cNvSpPr>
          <p:nvPr>
            <p:ph type="ftr" sz="quarter" idx="11"/>
          </p:nvPr>
        </p:nvSpPr>
        <p:spPr/>
        <p:txBody>
          <a:bodyPr/>
          <a:lstStyle>
            <a:lvl1pPr>
              <a:defRPr/>
            </a:lvl1pPr>
          </a:lstStyle>
          <a:p>
            <a:pPr>
              <a:defRPr/>
            </a:pPr>
            <a:endParaRPr lang="en-IN"/>
          </a:p>
        </p:txBody>
      </p:sp>
      <p:sp>
        <p:nvSpPr>
          <p:cNvPr id="5" name="Slide Number Placeholder 5"/>
          <p:cNvSpPr>
            <a:spLocks noGrp="1"/>
          </p:cNvSpPr>
          <p:nvPr>
            <p:ph type="sldNum" sz="quarter" idx="12"/>
          </p:nvPr>
        </p:nvSpPr>
        <p:spPr/>
        <p:txBody>
          <a:bodyPr/>
          <a:lstStyle>
            <a:lvl1pPr>
              <a:defRPr/>
            </a:lvl1pPr>
          </a:lstStyle>
          <a:p>
            <a:pPr>
              <a:defRPr/>
            </a:pPr>
            <a:fld id="{EE7F0BAC-0830-4AF1-9F0F-02D5C87145A2}" type="slidenum">
              <a:rPr lang="en-IN"/>
              <a:pPr>
                <a:defRPr/>
              </a:pPr>
              <a:t>‹#›</a:t>
            </a:fld>
            <a:endParaRPr lang="en-IN" dirty="0"/>
          </a:p>
        </p:txBody>
      </p:sp>
    </p:spTree>
    <p:extLst>
      <p:ext uri="{BB962C8B-B14F-4D97-AF65-F5344CB8AC3E}">
        <p14:creationId xmlns:p14="http://schemas.microsoft.com/office/powerpoint/2010/main" val="96438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52C13D3-A14C-469D-97D0-F14FEC513EF6}" type="datetimeFigureOut">
              <a:rPr lang="en-IN"/>
              <a:pPr>
                <a:defRPr/>
              </a:pPr>
              <a:t>07-01-2022</a:t>
            </a:fld>
            <a:endParaRPr lang="en-IN" dirty="0"/>
          </a:p>
        </p:txBody>
      </p:sp>
      <p:sp>
        <p:nvSpPr>
          <p:cNvPr id="3" name="Footer Placeholder 4"/>
          <p:cNvSpPr>
            <a:spLocks noGrp="1"/>
          </p:cNvSpPr>
          <p:nvPr>
            <p:ph type="ftr" sz="quarter" idx="11"/>
          </p:nvPr>
        </p:nvSpPr>
        <p:spPr/>
        <p:txBody>
          <a:bodyPr/>
          <a:lstStyle>
            <a:lvl1pPr>
              <a:defRPr/>
            </a:lvl1pPr>
          </a:lstStyle>
          <a:p>
            <a:pPr>
              <a:defRPr/>
            </a:pPr>
            <a:endParaRPr lang="en-IN"/>
          </a:p>
        </p:txBody>
      </p:sp>
      <p:sp>
        <p:nvSpPr>
          <p:cNvPr id="4" name="Slide Number Placeholder 5"/>
          <p:cNvSpPr>
            <a:spLocks noGrp="1"/>
          </p:cNvSpPr>
          <p:nvPr>
            <p:ph type="sldNum" sz="quarter" idx="12"/>
          </p:nvPr>
        </p:nvSpPr>
        <p:spPr/>
        <p:txBody>
          <a:bodyPr/>
          <a:lstStyle>
            <a:lvl1pPr>
              <a:defRPr/>
            </a:lvl1pPr>
          </a:lstStyle>
          <a:p>
            <a:pPr>
              <a:defRPr/>
            </a:pPr>
            <a:fld id="{92F61E0D-5D52-410A-BF94-C93BE48F96C3}" type="slidenum">
              <a:rPr lang="en-IN"/>
              <a:pPr>
                <a:defRPr/>
              </a:pPr>
              <a:t>‹#›</a:t>
            </a:fld>
            <a:endParaRPr lang="en-IN" dirty="0"/>
          </a:p>
        </p:txBody>
      </p:sp>
    </p:spTree>
    <p:extLst>
      <p:ext uri="{BB962C8B-B14F-4D97-AF65-F5344CB8AC3E}">
        <p14:creationId xmlns:p14="http://schemas.microsoft.com/office/powerpoint/2010/main" val="233561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8B42FDC-85F4-4A70-94EE-DDA0ED78CDE6}" type="datetimeFigureOut">
              <a:rPr lang="en-IN"/>
              <a:pPr>
                <a:defRPr/>
              </a:pPr>
              <a:t>07-01-2022</a:t>
            </a:fld>
            <a:endParaRPr lang="en-IN" dirty="0"/>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a:defRPr/>
            </a:pPr>
            <a:fld id="{D7487C55-E4A7-45AB-AB0E-3BE729330146}" type="slidenum">
              <a:rPr lang="en-IN"/>
              <a:pPr>
                <a:defRPr/>
              </a:pPr>
              <a:t>‹#›</a:t>
            </a:fld>
            <a:endParaRPr lang="en-IN" dirty="0"/>
          </a:p>
        </p:txBody>
      </p:sp>
    </p:spTree>
    <p:extLst>
      <p:ext uri="{BB962C8B-B14F-4D97-AF65-F5344CB8AC3E}">
        <p14:creationId xmlns:p14="http://schemas.microsoft.com/office/powerpoint/2010/main" val="1483710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3162C8-BA41-4DB2-8CB7-606BD8C7B158}" type="datetimeFigureOut">
              <a:rPr lang="en-IN"/>
              <a:pPr>
                <a:defRPr/>
              </a:pPr>
              <a:t>07-01-2022</a:t>
            </a:fld>
            <a:endParaRPr lang="en-IN" dirty="0"/>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a:defRPr/>
            </a:pPr>
            <a:fld id="{999A73AF-9D38-4024-9E67-BB75CEFBA5E3}" type="slidenum">
              <a:rPr lang="en-IN"/>
              <a:pPr>
                <a:defRPr/>
              </a:pPr>
              <a:t>‹#›</a:t>
            </a:fld>
            <a:endParaRPr lang="en-IN" dirty="0"/>
          </a:p>
        </p:txBody>
      </p:sp>
    </p:spTree>
    <p:extLst>
      <p:ext uri="{BB962C8B-B14F-4D97-AF65-F5344CB8AC3E}">
        <p14:creationId xmlns:p14="http://schemas.microsoft.com/office/powerpoint/2010/main" val="168645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43"/>
          <p:cNvGrpSpPr>
            <a:grpSpLocks/>
          </p:cNvGrpSpPr>
          <p:nvPr/>
        </p:nvGrpSpPr>
        <p:grpSpPr bwMode="auto">
          <a:xfrm>
            <a:off x="0" y="-7938"/>
            <a:ext cx="12192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2981"/>
              <a:ext cx="449263" cy="2845019"/>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77863" y="609600"/>
            <a:ext cx="85963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677863" y="2160588"/>
            <a:ext cx="85963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mn-lt"/>
                <a:cs typeface="+mn-cs"/>
              </a:defRPr>
            </a:lvl1pPr>
          </a:lstStyle>
          <a:p>
            <a:pPr>
              <a:defRPr/>
            </a:pPr>
            <a:fld id="{EE134A35-752F-4154-95BC-2A37A7B37D75}" type="datetimeFigureOut">
              <a:rPr lang="en-IN"/>
              <a:pPr>
                <a:defRPr/>
              </a:pPr>
              <a:t>07-01-2022</a:t>
            </a:fld>
            <a:endParaRPr lang="en-IN" dirty="0"/>
          </a:p>
        </p:txBody>
      </p:sp>
      <p:sp>
        <p:nvSpPr>
          <p:cNvPr id="5" name="Footer Placeholder 4"/>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endParaRPr lang="en-IN"/>
          </a:p>
        </p:txBody>
      </p:sp>
      <p:sp>
        <p:nvSpPr>
          <p:cNvPr id="6" name="Slide Number Placeholder 5"/>
          <p:cNvSpPr>
            <a:spLocks noGrp="1"/>
          </p:cNvSpPr>
          <p:nvPr>
            <p:ph type="sldNum" sz="quarter" idx="4"/>
          </p:nvPr>
        </p:nvSpPr>
        <p:spPr>
          <a:xfrm>
            <a:off x="8589963" y="6042025"/>
            <a:ext cx="684212" cy="365125"/>
          </a:xfrm>
          <a:prstGeom prst="rect">
            <a:avLst/>
          </a:prstGeom>
        </p:spPr>
        <p:txBody>
          <a:bodyPr vert="horz" lIns="91440" tIns="45720" rIns="91440" bIns="45720" rtlCol="0" anchor="ctr"/>
          <a:lstStyle>
            <a:lvl1pPr algn="r" fontAlgn="auto">
              <a:spcBef>
                <a:spcPts val="0"/>
              </a:spcBef>
              <a:spcAft>
                <a:spcPts val="0"/>
              </a:spcAft>
              <a:defRPr sz="900">
                <a:solidFill>
                  <a:schemeClr val="accent1"/>
                </a:solidFill>
                <a:latin typeface="+mn-lt"/>
                <a:cs typeface="+mn-cs"/>
              </a:defRPr>
            </a:lvl1pPr>
          </a:lstStyle>
          <a:p>
            <a:pPr>
              <a:defRPr/>
            </a:pPr>
            <a:fld id="{35D90C6C-DE19-4B47-8A83-B69B41285E07}" type="slidenum">
              <a:rPr lang="en-IN"/>
              <a:pPr>
                <a:defRPr/>
              </a:pPr>
              <a:t>‹#›</a:t>
            </a:fld>
            <a:endParaRPr lang="en-IN" dirty="0"/>
          </a:p>
        </p:txBody>
      </p:sp>
    </p:spTree>
  </p:cSld>
  <p:clrMap bg1="lt1" tx1="dk1" bg2="lt2" tx2="dk2" accent1="accent1" accent2="accent2" accent3="accent3" accent4="accent4" accent5="accent5" accent6="accent6" hlink="hlink" folHlink="folHlink"/>
  <p:sldLayoutIdLst>
    <p:sldLayoutId id="2147484019"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20" r:id="rId11"/>
    <p:sldLayoutId id="2147484015" r:id="rId12"/>
    <p:sldLayoutId id="2147484021" r:id="rId13"/>
    <p:sldLayoutId id="2147484016" r:id="rId14"/>
    <p:sldLayoutId id="2147484017" r:id="rId15"/>
    <p:sldLayoutId id="2147484018" r:id="rId16"/>
    <p:sldLayoutId id="2147484022" r:id="rId17"/>
    <p:sldLayoutId id="2147484023" r:id="rId18"/>
    <p:sldLayoutId id="2147484024" r:id="rId19"/>
    <p:sldLayoutId id="2147484025" r:id="rId20"/>
    <p:sldLayoutId id="2147484026" r:id="rId21"/>
    <p:sldLayoutId id="2147484027" r:id="rId22"/>
    <p:sldLayoutId id="2147484028" r:id="rId23"/>
    <p:sldLayoutId id="2147484029" r:id="rId24"/>
  </p:sldLayoutIdLst>
  <p:txStyles>
    <p:titleStyle>
      <a:lvl1pPr algn="l" defTabSz="457200" rtl="0" eaLnBrk="1" fontAlgn="base" hangingPunct="1">
        <a:spcBef>
          <a:spcPct val="0"/>
        </a:spcBef>
        <a:spcAft>
          <a:spcPct val="0"/>
        </a:spcAft>
        <a:defRPr sz="3600" kern="1200">
          <a:solidFill>
            <a:schemeClr val="accent1"/>
          </a:solidFill>
          <a:latin typeface="+mj-lt"/>
          <a:ea typeface="+mj-ea"/>
          <a:cs typeface="+mj-cs"/>
        </a:defRPr>
      </a:lvl1pPr>
      <a:lvl2pPr algn="l" defTabSz="457200" rtl="0" eaLnBrk="1" fontAlgn="base" hangingPunct="1">
        <a:spcBef>
          <a:spcPct val="0"/>
        </a:spcBef>
        <a:spcAft>
          <a:spcPct val="0"/>
        </a:spcAft>
        <a:defRPr sz="3600">
          <a:solidFill>
            <a:schemeClr val="accent1"/>
          </a:solidFill>
          <a:latin typeface="Trebuchet MS" pitchFamily="34" charset="0"/>
        </a:defRPr>
      </a:lvl2pPr>
      <a:lvl3pPr algn="l" defTabSz="457200" rtl="0" eaLnBrk="1" fontAlgn="base" hangingPunct="1">
        <a:spcBef>
          <a:spcPct val="0"/>
        </a:spcBef>
        <a:spcAft>
          <a:spcPct val="0"/>
        </a:spcAft>
        <a:defRPr sz="3600">
          <a:solidFill>
            <a:schemeClr val="accent1"/>
          </a:solidFill>
          <a:latin typeface="Trebuchet MS" pitchFamily="34" charset="0"/>
        </a:defRPr>
      </a:lvl3pPr>
      <a:lvl4pPr algn="l" defTabSz="457200" rtl="0" eaLnBrk="1" fontAlgn="base" hangingPunct="1">
        <a:spcBef>
          <a:spcPct val="0"/>
        </a:spcBef>
        <a:spcAft>
          <a:spcPct val="0"/>
        </a:spcAft>
        <a:defRPr sz="3600">
          <a:solidFill>
            <a:schemeClr val="accent1"/>
          </a:solidFill>
          <a:latin typeface="Trebuchet MS" pitchFamily="34" charset="0"/>
        </a:defRPr>
      </a:lvl4pPr>
      <a:lvl5pPr algn="l" defTabSz="457200" rtl="0" eaLnBrk="1" fontAlgn="base" hangingPunct="1">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fontAlgn="base" hangingPunct="1">
        <a:spcBef>
          <a:spcPts val="1000"/>
        </a:spcBef>
        <a:spcAft>
          <a:spcPct val="0"/>
        </a:spcAft>
        <a:buClr>
          <a:schemeClr val="accent1"/>
        </a:buClr>
        <a:buSzPct val="80000"/>
        <a:buFont typeface="Wingdings 3" pitchFamily="18" charset="2"/>
        <a:buChar char=""/>
        <a:defRPr sz="3200" kern="1200">
          <a:solidFill>
            <a:srgbClr val="404040"/>
          </a:solidFill>
          <a:latin typeface="+mn-lt"/>
          <a:ea typeface="+mn-ea"/>
          <a:cs typeface="+mn-cs"/>
        </a:defRPr>
      </a:lvl1pPr>
      <a:lvl2pPr marL="742950" indent="-285750" algn="l" defTabSz="457200" rtl="0" eaLnBrk="1" fontAlgn="base" hangingPunct="1">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eaLnBrk="1" fontAlgn="base" hangingPunct="1">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eaLnBrk="1" fontAlgn="base" hangingPunct="1">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eaLnBrk="1" fontAlgn="base" hangingPunct="1">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udyamregistration.gov.i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s://eprocure.gov.in/"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oleObject" Target="../embeddings/Microsoft_Excel_97-2003_Worksheet1.xls"/></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hyperlink" Target="https://www.m1xchange.com/" TargetMode="External"/><Relationship Id="rId2" Type="http://schemas.openxmlformats.org/officeDocument/2006/relationships/hyperlink" Target="https://www.rxil.in/" TargetMode="External"/><Relationship Id="rId1" Type="http://schemas.openxmlformats.org/officeDocument/2006/relationships/slideLayout" Target="../slideLayouts/slideLayout2.xml"/><Relationship Id="rId4" Type="http://schemas.openxmlformats.org/officeDocument/2006/relationships/hyperlink" Target="https://www.invoicemart.com/"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msmedithrissur.gov.in/" TargetMode="External"/><Relationship Id="rId2" Type="http://schemas.openxmlformats.org/officeDocument/2006/relationships/hyperlink" Target="mailto:dcdi-thrissur@dcmsme.gov.in"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extLst>
          </p:cNvPr>
          <p:cNvSpPr txBox="1"/>
          <p:nvPr/>
        </p:nvSpPr>
        <p:spPr>
          <a:xfrm>
            <a:off x="727075" y="3068638"/>
            <a:ext cx="8856663" cy="1570037"/>
          </a:xfrm>
          <a:prstGeom prst="rect">
            <a:avLst/>
          </a:prstGeom>
          <a:noFill/>
        </p:spPr>
        <p:txBody>
          <a:bodyPr anchor="ctr">
            <a:spAutoFit/>
          </a:bodyPr>
          <a:lstStyle/>
          <a:p>
            <a:pPr>
              <a:defRPr/>
            </a:pPr>
            <a:r>
              <a:rPr lang="en-US" sz="4800" b="1" dirty="0">
                <a:solidFill>
                  <a:srgbClr val="002060"/>
                </a:solidFill>
                <a:latin typeface="Gabriola" pitchFamily="82" charset="0"/>
                <a:cs typeface="Gisha" pitchFamily="34" charset="-79"/>
              </a:rPr>
              <a:t>Programmes and Policies of Ministry of MSME,</a:t>
            </a:r>
            <a:br>
              <a:rPr lang="en-US" sz="4800" b="1" dirty="0">
                <a:solidFill>
                  <a:srgbClr val="002060"/>
                </a:solidFill>
                <a:latin typeface="Gabriola" pitchFamily="82" charset="0"/>
                <a:cs typeface="Gisha" pitchFamily="34" charset="-79"/>
              </a:rPr>
            </a:br>
            <a:r>
              <a:rPr lang="en-US" sz="4800" b="1" dirty="0">
                <a:solidFill>
                  <a:srgbClr val="002060"/>
                </a:solidFill>
                <a:latin typeface="Gabriola" pitchFamily="82" charset="0"/>
                <a:cs typeface="Gisha" pitchFamily="34" charset="-79"/>
              </a:rPr>
              <a:t>Government of India </a:t>
            </a:r>
            <a:endParaRPr lang="ko-KR" altLang="en-US" sz="4800" dirty="0">
              <a:solidFill>
                <a:srgbClr val="002060"/>
              </a:solidFill>
              <a:effectLst>
                <a:outerShdw blurRad="63500" sx="102000" sy="102000" algn="ctr" rotWithShape="0">
                  <a:prstClr val="black">
                    <a:alpha val="40000"/>
                  </a:prstClr>
                </a:outerShdw>
              </a:effectLst>
              <a:latin typeface="Franklin Gothic Heavy" panose="020B0903020102020204" pitchFamily="34" charset="0"/>
              <a:cs typeface="Aharoni" panose="02010803020104030203" pitchFamily="2" charset="-79"/>
            </a:endParaRPr>
          </a:p>
        </p:txBody>
      </p:sp>
      <p:sp>
        <p:nvSpPr>
          <p:cNvPr id="13315" name="Rectangle 1"/>
          <p:cNvSpPr>
            <a:spLocks noChangeArrowheads="1"/>
          </p:cNvSpPr>
          <p:nvPr/>
        </p:nvSpPr>
        <p:spPr bwMode="auto">
          <a:xfrm>
            <a:off x="5475288" y="4508500"/>
            <a:ext cx="6096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dirty="0">
                <a:solidFill>
                  <a:srgbClr val="002060"/>
                </a:solidFill>
                <a:latin typeface="Gabriola" pitchFamily="82" charset="0"/>
                <a:cs typeface="Gisha" pitchFamily="34" charset="-79"/>
              </a:rPr>
              <a:t>Presented by</a:t>
            </a:r>
          </a:p>
          <a:p>
            <a:r>
              <a:rPr lang="en-US" sz="2400" b="1" dirty="0" err="1">
                <a:solidFill>
                  <a:srgbClr val="002060"/>
                </a:solidFill>
                <a:latin typeface="Gabriola" pitchFamily="82" charset="0"/>
                <a:cs typeface="Gisha" pitchFamily="34" charset="-79"/>
              </a:rPr>
              <a:t>Shri</a:t>
            </a:r>
            <a:r>
              <a:rPr lang="en-US" sz="2400" b="1" dirty="0">
                <a:solidFill>
                  <a:srgbClr val="002060"/>
                </a:solidFill>
                <a:latin typeface="Gabriola" pitchFamily="82" charset="0"/>
                <a:cs typeface="Gisha" pitchFamily="34" charset="-79"/>
              </a:rPr>
              <a:t>. </a:t>
            </a:r>
            <a:r>
              <a:rPr lang="en-US" sz="2400" b="1" dirty="0" err="1" smtClean="0">
                <a:solidFill>
                  <a:srgbClr val="002060"/>
                </a:solidFill>
                <a:latin typeface="Gabriola" pitchFamily="82" charset="0"/>
                <a:cs typeface="Gisha" pitchFamily="34" charset="-79"/>
              </a:rPr>
              <a:t>G.S.Prakash</a:t>
            </a:r>
            <a:r>
              <a:rPr lang="en-US" sz="2400" b="1" dirty="0" smtClean="0">
                <a:solidFill>
                  <a:srgbClr val="002060"/>
                </a:solidFill>
                <a:latin typeface="Gabriola" pitchFamily="82" charset="0"/>
                <a:cs typeface="Gisha" pitchFamily="34" charset="-79"/>
              </a:rPr>
              <a:t>, IEDS</a:t>
            </a:r>
          </a:p>
          <a:p>
            <a:r>
              <a:rPr lang="en-US" sz="2400" b="1" dirty="0" smtClean="0">
                <a:solidFill>
                  <a:srgbClr val="002060"/>
                </a:solidFill>
                <a:latin typeface="Gabriola" pitchFamily="82" charset="0"/>
                <a:cs typeface="Gisha" pitchFamily="34" charset="-79"/>
              </a:rPr>
              <a:t>Joint Director &amp; Head</a:t>
            </a:r>
            <a:endParaRPr lang="en-US" sz="2400" b="1" dirty="0">
              <a:solidFill>
                <a:srgbClr val="002060"/>
              </a:solidFill>
              <a:latin typeface="Gabriola" pitchFamily="82" charset="0"/>
              <a:cs typeface="Gisha" pitchFamily="34" charset="-79"/>
            </a:endParaRPr>
          </a:p>
          <a:p>
            <a:r>
              <a:rPr lang="en-US" sz="2400" b="1" dirty="0">
                <a:solidFill>
                  <a:srgbClr val="002060"/>
                </a:solidFill>
                <a:latin typeface="Gabriola" pitchFamily="82" charset="0"/>
                <a:cs typeface="Gisha" pitchFamily="34" charset="-79"/>
              </a:rPr>
              <a:t>MSME-Development Institute, </a:t>
            </a:r>
            <a:r>
              <a:rPr lang="en-US" sz="2400" b="1" dirty="0" err="1">
                <a:solidFill>
                  <a:srgbClr val="002060"/>
                </a:solidFill>
                <a:latin typeface="Gabriola" pitchFamily="82" charset="0"/>
                <a:cs typeface="Gisha" pitchFamily="34" charset="-79"/>
              </a:rPr>
              <a:t>Thrissur</a:t>
            </a:r>
            <a:r>
              <a:rPr lang="en-US" sz="2400" b="1" dirty="0">
                <a:solidFill>
                  <a:srgbClr val="002060"/>
                </a:solidFill>
                <a:latin typeface="Gabriola" pitchFamily="82" charset="0"/>
                <a:cs typeface="Gisha" pitchFamily="34" charset="-79"/>
              </a:rPr>
              <a:t> </a:t>
            </a:r>
          </a:p>
          <a:p>
            <a:r>
              <a:rPr lang="en-US" sz="2400" b="1" dirty="0" err="1">
                <a:solidFill>
                  <a:srgbClr val="002060"/>
                </a:solidFill>
                <a:latin typeface="Gabriola" pitchFamily="82" charset="0"/>
                <a:cs typeface="Gisha" pitchFamily="34" charset="-79"/>
              </a:rPr>
              <a:t>Govt</a:t>
            </a:r>
            <a:r>
              <a:rPr lang="en-US" sz="2400" b="1" dirty="0">
                <a:solidFill>
                  <a:srgbClr val="002060"/>
                </a:solidFill>
                <a:latin typeface="Gabriola" pitchFamily="82" charset="0"/>
                <a:cs typeface="Gisha" pitchFamily="34" charset="-79"/>
              </a:rPr>
              <a:t> .of . India , Ministry of MSME</a:t>
            </a:r>
            <a:endParaRPr lang="en-IN" sz="2400" dirty="0">
              <a:solidFill>
                <a:srgbClr val="002060"/>
              </a:solidFill>
              <a:latin typeface="Gabriola" pitchFamily="82" charset="0"/>
            </a:endParaRPr>
          </a:p>
        </p:txBody>
      </p:sp>
      <p:pic>
        <p:nvPicPr>
          <p:cNvPr id="13316" name="Picture 15" descr="Coat of arms of India PNG images free downlo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3725" y="692150"/>
            <a:ext cx="208915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2438" y="500063"/>
            <a:ext cx="11287125" cy="642937"/>
          </a:xfrm>
        </p:spPr>
        <p:txBody>
          <a:bodyPr/>
          <a:lstStyle/>
          <a:p>
            <a:pPr algn="ctr" eaLnBrk="1" hangingPunct="1"/>
            <a:r>
              <a:rPr lang="en-US" altLang="en-US" b="1" u="sng" smtClean="0">
                <a:solidFill>
                  <a:srgbClr val="002060"/>
                </a:solidFill>
                <a:latin typeface="Gabriola" pitchFamily="82" charset="0"/>
                <a:ea typeface="Gisha" pitchFamily="34" charset="0"/>
                <a:cs typeface="Gisha" pitchFamily="34" charset="0"/>
              </a:rPr>
              <a:t>MSME Field Institutes in Kerala</a:t>
            </a:r>
            <a:br>
              <a:rPr lang="en-US" altLang="en-US" b="1" u="sng" smtClean="0">
                <a:solidFill>
                  <a:srgbClr val="002060"/>
                </a:solidFill>
                <a:latin typeface="Gabriola" pitchFamily="82" charset="0"/>
                <a:ea typeface="Gisha" pitchFamily="34" charset="0"/>
                <a:cs typeface="Gisha" pitchFamily="34" charset="0"/>
              </a:rPr>
            </a:br>
            <a:endParaRPr lang="en-IN" altLang="en-US" sz="2800" b="1" u="sng" smtClean="0">
              <a:solidFill>
                <a:srgbClr val="002060"/>
              </a:solidFill>
              <a:latin typeface="Gabriola" pitchFamily="82" charset="0"/>
            </a:endParaRPr>
          </a:p>
        </p:txBody>
      </p:sp>
      <p:sp>
        <p:nvSpPr>
          <p:cNvPr id="14339" name="Rectangle 4"/>
          <p:cNvSpPr>
            <a:spLocks noChangeArrowheads="1"/>
          </p:cNvSpPr>
          <p:nvPr/>
        </p:nvSpPr>
        <p:spPr bwMode="auto">
          <a:xfrm>
            <a:off x="809625" y="2857500"/>
            <a:ext cx="108585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buFont typeface="Arial" pitchFamily="34" charset="0"/>
              <a:buChar char="•"/>
            </a:pPr>
            <a:r>
              <a:rPr lang="en-US" altLang="en-US" sz="2800" i="1" dirty="0">
                <a:latin typeface="Arial Narrow" pitchFamily="34" charset="0"/>
                <a:ea typeface="Cambria" pitchFamily="18" charset="0"/>
                <a:cs typeface="Calibri" pitchFamily="34" charset="0"/>
              </a:rPr>
              <a:t>Engineering facilities with precision machine tools and allied equipment, </a:t>
            </a:r>
          </a:p>
          <a:p>
            <a:pPr algn="just" eaLnBrk="1" hangingPunct="1">
              <a:buFont typeface="Arial" pitchFamily="34" charset="0"/>
              <a:buChar char="•"/>
            </a:pPr>
            <a:r>
              <a:rPr lang="en-US" altLang="en-US" sz="2800" i="1" dirty="0">
                <a:latin typeface="Arial Narrow" pitchFamily="34" charset="0"/>
                <a:ea typeface="Cambria" pitchFamily="18" charset="0"/>
                <a:cs typeface="Calibri" pitchFamily="34" charset="0"/>
              </a:rPr>
              <a:t>To designs and manufacture </a:t>
            </a:r>
            <a:r>
              <a:rPr lang="en-US" altLang="en-US" sz="2800" i="1" dirty="0" err="1">
                <a:latin typeface="Arial Narrow" pitchFamily="34" charset="0"/>
                <a:ea typeface="Cambria" pitchFamily="18" charset="0"/>
                <a:cs typeface="Calibri" pitchFamily="34" charset="0"/>
              </a:rPr>
              <a:t>moulds</a:t>
            </a:r>
            <a:r>
              <a:rPr lang="en-US" altLang="en-US" sz="2800" i="1" dirty="0">
                <a:latin typeface="Arial Narrow" pitchFamily="34" charset="0"/>
                <a:ea typeface="Cambria" pitchFamily="18" charset="0"/>
                <a:cs typeface="Calibri" pitchFamily="34" charset="0"/>
              </a:rPr>
              <a:t>, dies, jigs, fixtures, precision parts and components etc. , </a:t>
            </a:r>
          </a:p>
          <a:p>
            <a:pPr algn="just" eaLnBrk="1" hangingPunct="1">
              <a:buFont typeface="Arial" pitchFamily="34" charset="0"/>
              <a:buChar char="•"/>
            </a:pPr>
            <a:r>
              <a:rPr lang="en-US" altLang="en-US" sz="2800" i="1" dirty="0">
                <a:latin typeface="Arial Narrow" pitchFamily="34" charset="0"/>
                <a:ea typeface="Cambria" pitchFamily="18" charset="0"/>
                <a:cs typeface="Calibri" pitchFamily="34" charset="0"/>
              </a:rPr>
              <a:t>Training </a:t>
            </a:r>
            <a:r>
              <a:rPr lang="en-US" altLang="en-US" sz="2800" i="1" dirty="0" err="1">
                <a:latin typeface="Arial Narrow" pitchFamily="34" charset="0"/>
                <a:ea typeface="Cambria" pitchFamily="18" charset="0"/>
                <a:cs typeface="Calibri" pitchFamily="34" charset="0"/>
              </a:rPr>
              <a:t>programmes</a:t>
            </a:r>
            <a:r>
              <a:rPr lang="en-US" altLang="en-US" sz="2800" i="1" dirty="0">
                <a:latin typeface="Arial Narrow" pitchFamily="34" charset="0"/>
                <a:ea typeface="Cambria" pitchFamily="18" charset="0"/>
                <a:cs typeface="Calibri" pitchFamily="34" charset="0"/>
              </a:rPr>
              <a:t>  up to M Tech level</a:t>
            </a:r>
          </a:p>
          <a:p>
            <a:pPr eaLnBrk="1" hangingPunct="1"/>
            <a:endParaRPr lang="en-US" altLang="en-US" sz="2000" dirty="0">
              <a:solidFill>
                <a:srgbClr val="002060"/>
              </a:solidFill>
              <a:latin typeface="Arial Narrow" pitchFamily="34" charset="0"/>
              <a:ea typeface="Cambria" pitchFamily="18" charset="0"/>
              <a:cs typeface="Calibri" pitchFamily="34" charset="0"/>
            </a:endParaRPr>
          </a:p>
        </p:txBody>
      </p:sp>
      <p:sp>
        <p:nvSpPr>
          <p:cNvPr id="14340" name="Rectangle 5"/>
          <p:cNvSpPr>
            <a:spLocks noChangeArrowheads="1"/>
          </p:cNvSpPr>
          <p:nvPr/>
        </p:nvSpPr>
        <p:spPr bwMode="auto">
          <a:xfrm>
            <a:off x="407368" y="1285875"/>
            <a:ext cx="10945216"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514350" indent="-514350">
              <a:buFontTx/>
              <a:buAutoNum type="arabicParenR"/>
            </a:pPr>
            <a:r>
              <a:rPr lang="en-US" altLang="en-US" sz="3200" b="1" dirty="0">
                <a:solidFill>
                  <a:srgbClr val="002060"/>
                </a:solidFill>
                <a:latin typeface="Gabriola" pitchFamily="82" charset="0"/>
              </a:rPr>
              <a:t>MSME-Development Institute, </a:t>
            </a:r>
            <a:r>
              <a:rPr lang="en-US" altLang="en-US" sz="3200" b="1" dirty="0" err="1">
                <a:solidFill>
                  <a:srgbClr val="002060"/>
                </a:solidFill>
                <a:latin typeface="Gabriola" pitchFamily="82" charset="0"/>
              </a:rPr>
              <a:t>Thrissur</a:t>
            </a:r>
            <a:r>
              <a:rPr lang="en-US" altLang="en-US" sz="3200" b="1" dirty="0">
                <a:solidFill>
                  <a:srgbClr val="002060"/>
                </a:solidFill>
                <a:latin typeface="Gabriola" pitchFamily="82" charset="0"/>
              </a:rPr>
              <a:t> - is  the  Field  Office for Kerala under the Ministry of MSME , </a:t>
            </a:r>
            <a:r>
              <a:rPr lang="en-US" altLang="en-US" sz="3200" b="1" dirty="0" err="1">
                <a:solidFill>
                  <a:srgbClr val="002060"/>
                </a:solidFill>
                <a:latin typeface="Gabriola" pitchFamily="82" charset="0"/>
              </a:rPr>
              <a:t>Govt</a:t>
            </a:r>
            <a:r>
              <a:rPr lang="en-US" altLang="en-US" sz="3200" b="1" dirty="0">
                <a:solidFill>
                  <a:srgbClr val="002060"/>
                </a:solidFill>
                <a:latin typeface="Gabriola" pitchFamily="82" charset="0"/>
              </a:rPr>
              <a:t> of  India</a:t>
            </a:r>
          </a:p>
          <a:p>
            <a:pPr marL="514350" indent="-514350">
              <a:buFontTx/>
              <a:buAutoNum type="arabicParenR"/>
            </a:pPr>
            <a:r>
              <a:rPr lang="en-US" altLang="en-US" sz="3200" b="1" dirty="0">
                <a:solidFill>
                  <a:srgbClr val="002060"/>
                </a:solidFill>
                <a:latin typeface="Gabriola" pitchFamily="82" charset="0"/>
              </a:rPr>
              <a:t>NEW  TECHNOLOGY  CENTRE  ANGAMALY ,KOCHI</a:t>
            </a:r>
            <a:endParaRPr lang="en-IN" altLang="en-US" sz="3200" b="1" dirty="0">
              <a:solidFill>
                <a:schemeClr val="bg1"/>
              </a:solidFill>
              <a:latin typeface="Gabriola" pitchFamily="82" charset="0"/>
            </a:endParaRPr>
          </a:p>
        </p:txBody>
      </p:sp>
      <p:sp>
        <p:nvSpPr>
          <p:cNvPr id="14341" name="TextBox 6"/>
          <p:cNvSpPr txBox="1">
            <a:spLocks noChangeArrowheads="1"/>
          </p:cNvSpPr>
          <p:nvPr/>
        </p:nvSpPr>
        <p:spPr bwMode="auto">
          <a:xfrm>
            <a:off x="595313" y="4643438"/>
            <a:ext cx="6429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3600" b="1">
                <a:solidFill>
                  <a:srgbClr val="002060"/>
                </a:solidFill>
                <a:latin typeface="Gabriola" pitchFamily="82" charset="0"/>
              </a:rPr>
              <a:t>3) Other Offices in Kerala under M/o MSME</a:t>
            </a:r>
          </a:p>
        </p:txBody>
      </p:sp>
      <p:sp>
        <p:nvSpPr>
          <p:cNvPr id="8" name="TextBox 7"/>
          <p:cNvSpPr txBox="1"/>
          <p:nvPr/>
        </p:nvSpPr>
        <p:spPr>
          <a:xfrm>
            <a:off x="809625" y="5143500"/>
            <a:ext cx="9858375" cy="1384300"/>
          </a:xfrm>
          <a:prstGeom prst="rect">
            <a:avLst/>
          </a:prstGeom>
          <a:noFill/>
        </p:spPr>
        <p:txBody>
          <a:bodyPr>
            <a:spAutoFit/>
          </a:bodyPr>
          <a:lstStyle/>
          <a:p>
            <a:pPr>
              <a:buFont typeface="Wingdings" pitchFamily="2" charset="2"/>
              <a:buChar char="Ø"/>
              <a:defRPr/>
            </a:pPr>
            <a:r>
              <a:rPr lang="en-US" sz="2800" i="1" dirty="0">
                <a:solidFill>
                  <a:schemeClr val="accent6">
                    <a:lumMod val="50000"/>
                  </a:schemeClr>
                </a:solidFill>
                <a:latin typeface="Calibri" pitchFamily="34" charset="0"/>
                <a:cs typeface="Calibri" pitchFamily="34" charset="0"/>
              </a:rPr>
              <a:t>Small Industries Bank of India (SIDBI) at Kochi, </a:t>
            </a:r>
          </a:p>
          <a:p>
            <a:pPr>
              <a:buFont typeface="Wingdings" pitchFamily="2" charset="2"/>
              <a:buChar char="Ø"/>
              <a:defRPr/>
            </a:pPr>
            <a:r>
              <a:rPr lang="en-US" sz="2800" i="1" dirty="0" err="1">
                <a:solidFill>
                  <a:schemeClr val="accent5">
                    <a:lumMod val="50000"/>
                  </a:schemeClr>
                </a:solidFill>
                <a:latin typeface="Calibri" pitchFamily="34" charset="0"/>
                <a:cs typeface="Calibri" pitchFamily="34" charset="0"/>
              </a:rPr>
              <a:t>Khadi</a:t>
            </a:r>
            <a:r>
              <a:rPr lang="en-US" sz="2800" i="1" dirty="0">
                <a:solidFill>
                  <a:schemeClr val="accent5">
                    <a:lumMod val="50000"/>
                  </a:schemeClr>
                </a:solidFill>
                <a:latin typeface="Calibri" pitchFamily="34" charset="0"/>
                <a:cs typeface="Calibri" pitchFamily="34" charset="0"/>
              </a:rPr>
              <a:t> Village industries Commission (KVIC) </a:t>
            </a:r>
          </a:p>
          <a:p>
            <a:pPr>
              <a:buFont typeface="Wingdings" pitchFamily="2" charset="2"/>
              <a:buChar char="Ø"/>
              <a:defRPr/>
            </a:pPr>
            <a:r>
              <a:rPr lang="en-US" sz="2800" i="1" dirty="0">
                <a:solidFill>
                  <a:schemeClr val="accent4">
                    <a:lumMod val="50000"/>
                  </a:schemeClr>
                </a:solidFill>
                <a:latin typeface="Calibri" pitchFamily="34" charset="0"/>
                <a:cs typeface="Calibri" pitchFamily="34" charset="0"/>
              </a:rPr>
              <a:t>National Small Industries Corporation (NSIC) at Kochi</a:t>
            </a:r>
          </a:p>
        </p:txBody>
      </p:sp>
    </p:spTree>
    <p:extLst>
      <p:ext uri="{BB962C8B-B14F-4D97-AF65-F5344CB8AC3E}">
        <p14:creationId xmlns:p14="http://schemas.microsoft.com/office/powerpoint/2010/main" val="3272463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135188" y="2636838"/>
            <a:ext cx="7521575" cy="1196975"/>
          </a:xfrm>
        </p:spPr>
        <p:txBody>
          <a:bodyPr/>
          <a:lstStyle/>
          <a:p>
            <a:pPr algn="ctr" eaLnBrk="1" hangingPunct="1"/>
            <a:r>
              <a:rPr lang="en-IN" sz="6600" b="1" smtClean="0">
                <a:solidFill>
                  <a:srgbClr val="002060"/>
                </a:solidFill>
                <a:latin typeface="Gabriola" pitchFamily="82" charset="0"/>
              </a:rPr>
              <a:t>POLICY FRAME WORK</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Google Shape;583;p42"/>
          <p:cNvSpPr>
            <a:spLocks noGrp="1"/>
          </p:cNvSpPr>
          <p:nvPr>
            <p:ph type="title"/>
          </p:nvPr>
        </p:nvSpPr>
        <p:spPr>
          <a:xfrm>
            <a:off x="1238250" y="357188"/>
            <a:ext cx="9920288" cy="528637"/>
          </a:xfrm>
        </p:spPr>
        <p:txBody>
          <a:bodyPr lIns="0" tIns="0" rIns="0" bIns="0" anchor="b"/>
          <a:lstStyle/>
          <a:p>
            <a:pPr eaLnBrk="1" hangingPunct="1"/>
            <a:r>
              <a:rPr lang="en-IN" b="1" u="sng" smtClean="0">
                <a:solidFill>
                  <a:srgbClr val="002060"/>
                </a:solidFill>
                <a:latin typeface="Gabriola" pitchFamily="82" charset="0"/>
              </a:rPr>
              <a:t>MSMED ACT 2006</a:t>
            </a:r>
            <a:endParaRPr lang="en-US" smtClean="0"/>
          </a:p>
        </p:txBody>
      </p:sp>
      <p:sp>
        <p:nvSpPr>
          <p:cNvPr id="584" name="Google Shape;584;p42"/>
          <p:cNvSpPr>
            <a:spLocks noGrp="1"/>
          </p:cNvSpPr>
          <p:nvPr>
            <p:ph type="sldNum" sz="quarter" idx="12"/>
          </p:nvPr>
        </p:nvSpPr>
        <p:spPr>
          <a:xfrm>
            <a:off x="11206163" y="6230938"/>
            <a:ext cx="731837" cy="525462"/>
          </a:xfrm>
        </p:spPr>
        <p:txBody>
          <a:bodyPr spcFirstLastPara="1" wrap="square" lIns="0" tIns="0" rIns="0" bIns="0" anchorCtr="0">
            <a:noAutofit/>
          </a:bodyPr>
          <a:lstStyle/>
          <a:p>
            <a:pPr>
              <a:defRPr/>
            </a:pPr>
            <a:fld id="{31504ACA-C91C-4879-8C0E-976735733AF1}" type="slidenum">
              <a:rPr lang="en"/>
              <a:pPr>
                <a:defRPr/>
              </a:pPr>
              <a:t>12</a:t>
            </a:fld>
            <a:endParaRPr/>
          </a:p>
        </p:txBody>
      </p:sp>
      <p:grpSp>
        <p:nvGrpSpPr>
          <p:cNvPr id="26628" name="Google Shape;585;p42"/>
          <p:cNvGrpSpPr>
            <a:grpSpLocks/>
          </p:cNvGrpSpPr>
          <p:nvPr/>
        </p:nvGrpSpPr>
        <p:grpSpPr bwMode="auto">
          <a:xfrm>
            <a:off x="452438" y="3000375"/>
            <a:ext cx="4403725" cy="3378200"/>
            <a:chOff x="3778727" y="4460423"/>
            <a:chExt cx="720160" cy="552426"/>
          </a:xfrm>
        </p:grpSpPr>
        <p:sp>
          <p:nvSpPr>
            <p:cNvPr id="586" name="Google Shape;586;p42"/>
            <p:cNvSpPr/>
            <p:nvPr/>
          </p:nvSpPr>
          <p:spPr>
            <a:xfrm>
              <a:off x="3957079" y="4902260"/>
              <a:ext cx="364753" cy="110589"/>
            </a:xfrm>
            <a:custGeom>
              <a:avLst/>
              <a:gdLst/>
              <a:ahLst/>
              <a:cxnLst/>
              <a:rect l="l" t="t" r="r" b="b"/>
              <a:pathLst>
                <a:path w="640" h="194" extrusionOk="0">
                  <a:moveTo>
                    <a:pt x="0" y="0"/>
                  </a:moveTo>
                  <a:cubicBezTo>
                    <a:pt x="63" y="130"/>
                    <a:pt x="63" y="130"/>
                    <a:pt x="63" y="130"/>
                  </a:cubicBezTo>
                  <a:cubicBezTo>
                    <a:pt x="64" y="130"/>
                    <a:pt x="64" y="130"/>
                    <a:pt x="64" y="130"/>
                  </a:cubicBezTo>
                  <a:cubicBezTo>
                    <a:pt x="64" y="130"/>
                    <a:pt x="64" y="130"/>
                    <a:pt x="64" y="131"/>
                  </a:cubicBezTo>
                  <a:cubicBezTo>
                    <a:pt x="70" y="143"/>
                    <a:pt x="70" y="143"/>
                    <a:pt x="70" y="143"/>
                  </a:cubicBezTo>
                  <a:cubicBezTo>
                    <a:pt x="93" y="170"/>
                    <a:pt x="188" y="194"/>
                    <a:pt x="320" y="194"/>
                  </a:cubicBezTo>
                  <a:cubicBezTo>
                    <a:pt x="452" y="194"/>
                    <a:pt x="547" y="170"/>
                    <a:pt x="571" y="143"/>
                  </a:cubicBezTo>
                  <a:cubicBezTo>
                    <a:pt x="577" y="131"/>
                    <a:pt x="577" y="131"/>
                    <a:pt x="577" y="131"/>
                  </a:cubicBezTo>
                  <a:cubicBezTo>
                    <a:pt x="577" y="130"/>
                    <a:pt x="577" y="130"/>
                    <a:pt x="577" y="130"/>
                  </a:cubicBezTo>
                  <a:cubicBezTo>
                    <a:pt x="577" y="130"/>
                    <a:pt x="577" y="130"/>
                    <a:pt x="577" y="130"/>
                  </a:cubicBezTo>
                  <a:cubicBezTo>
                    <a:pt x="640" y="0"/>
                    <a:pt x="640" y="0"/>
                    <a:pt x="640" y="0"/>
                  </a:cubicBezTo>
                  <a:cubicBezTo>
                    <a:pt x="587" y="29"/>
                    <a:pt x="452" y="46"/>
                    <a:pt x="320" y="46"/>
                  </a:cubicBezTo>
                  <a:cubicBezTo>
                    <a:pt x="189" y="46"/>
                    <a:pt x="53" y="29"/>
                    <a:pt x="0" y="0"/>
                  </a:cubicBezTo>
                  <a:close/>
                </a:path>
              </a:pathLst>
            </a:custGeom>
            <a:solidFill>
              <a:schemeClr val="accent5"/>
            </a:solidFill>
            <a:ln>
              <a:noFill/>
            </a:ln>
          </p:spPr>
          <p:txBody>
            <a:bodyPr spcFirstLastPara="1" lIns="68575" tIns="34275" rIns="68575" bIns="34275" anchor="ctr"/>
            <a:lstStyle/>
            <a:p>
              <a:pPr algn="ctr">
                <a:spcBef>
                  <a:spcPts val="0"/>
                </a:spcBef>
                <a:spcAft>
                  <a:spcPts val="0"/>
                </a:spcAft>
                <a:buClr>
                  <a:schemeClr val="dk1"/>
                </a:buClr>
                <a:buSzPts val="1400"/>
                <a:defRPr/>
              </a:pPr>
              <a:r>
                <a:rPr lang="en" sz="1600" b="1" dirty="0">
                  <a:solidFill>
                    <a:schemeClr val="lt1"/>
                  </a:solidFill>
                  <a:latin typeface="Barlow"/>
                  <a:ea typeface="Barlow"/>
                  <a:cs typeface="Barlow"/>
                  <a:sym typeface="Barlow"/>
                </a:rPr>
                <a:t>5</a:t>
              </a:r>
              <a:endParaRPr sz="1600" b="1">
                <a:solidFill>
                  <a:schemeClr val="lt1"/>
                </a:solidFill>
                <a:latin typeface="Barlow"/>
                <a:ea typeface="Barlow"/>
                <a:cs typeface="Barlow"/>
                <a:sym typeface="Barlow"/>
              </a:endParaRPr>
            </a:p>
          </p:txBody>
        </p:sp>
        <p:sp>
          <p:nvSpPr>
            <p:cNvPr id="26642" name="Google Shape;588;p42"/>
            <p:cNvSpPr>
              <a:spLocks noChangeArrowheads="1"/>
            </p:cNvSpPr>
            <p:nvPr/>
          </p:nvSpPr>
          <p:spPr bwMode="auto">
            <a:xfrm>
              <a:off x="3780312" y="4519014"/>
              <a:ext cx="718575" cy="115145"/>
            </a:xfrm>
            <a:custGeom>
              <a:avLst/>
              <a:gdLst>
                <a:gd name="T0" fmla="*/ 0 w 1261"/>
                <a:gd name="T1" fmla="*/ 0 h 202"/>
                <a:gd name="T2" fmla="*/ 1261 w 1261"/>
                <a:gd name="T3" fmla="*/ 202 h 202"/>
              </a:gdLst>
              <a:ahLst/>
              <a:cxnLst/>
              <a:rect l="T0" t="T1" r="T2" b="T3"/>
              <a:pathLst>
                <a:path w="1261" h="202" extrusionOk="0">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nchor="ctr"/>
            <a:lstStyle/>
            <a:p>
              <a:pPr algn="ctr">
                <a:buClr>
                  <a:srgbClr val="000000"/>
                </a:buClr>
                <a:buSzPts val="1400"/>
              </a:pPr>
              <a:r>
                <a:rPr lang="en-US" sz="1600" b="1">
                  <a:solidFill>
                    <a:srgbClr val="FFFFFF"/>
                  </a:solidFill>
                  <a:latin typeface="Barlow" charset="0"/>
                  <a:sym typeface="Barlow" charset="0"/>
                </a:rPr>
                <a:t>1</a:t>
              </a:r>
            </a:p>
          </p:txBody>
        </p:sp>
        <p:sp>
          <p:nvSpPr>
            <p:cNvPr id="589" name="Google Shape;589;p42"/>
            <p:cNvSpPr/>
            <p:nvPr/>
          </p:nvSpPr>
          <p:spPr>
            <a:xfrm>
              <a:off x="3868552" y="4710417"/>
              <a:ext cx="542067" cy="112666"/>
            </a:xfrm>
            <a:custGeom>
              <a:avLst/>
              <a:gdLst/>
              <a:ahLst/>
              <a:cxnLst/>
              <a:rect l="l" t="t" r="r" b="b"/>
              <a:pathLst>
                <a:path w="951" h="198" extrusionOk="0">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chemeClr val="accent3"/>
            </a:solidFill>
            <a:ln>
              <a:noFill/>
            </a:ln>
          </p:spPr>
          <p:txBody>
            <a:bodyPr spcFirstLastPara="1" lIns="68575" tIns="34275" rIns="68575" bIns="34275" anchor="ctr"/>
            <a:lstStyle/>
            <a:p>
              <a:pPr algn="ctr">
                <a:spcBef>
                  <a:spcPts val="0"/>
                </a:spcBef>
                <a:spcAft>
                  <a:spcPts val="0"/>
                </a:spcAft>
                <a:buClr>
                  <a:schemeClr val="dk1"/>
                </a:buClr>
                <a:buSzPts val="1400"/>
                <a:defRPr/>
              </a:pPr>
              <a:r>
                <a:rPr lang="en" sz="1600" b="1" dirty="0">
                  <a:solidFill>
                    <a:schemeClr val="lt1"/>
                  </a:solidFill>
                  <a:latin typeface="Barlow"/>
                  <a:ea typeface="Barlow"/>
                  <a:cs typeface="Barlow"/>
                  <a:sym typeface="Barlow"/>
                </a:rPr>
                <a:t>3</a:t>
              </a:r>
              <a:endParaRPr sz="1600" b="1">
                <a:solidFill>
                  <a:schemeClr val="lt1"/>
                </a:solidFill>
                <a:latin typeface="Barlow"/>
                <a:ea typeface="Barlow"/>
                <a:cs typeface="Barlow"/>
                <a:sym typeface="Barlow"/>
              </a:endParaRPr>
            </a:p>
          </p:txBody>
        </p:sp>
        <p:sp>
          <p:nvSpPr>
            <p:cNvPr id="26644" name="Google Shape;590;p42"/>
            <p:cNvSpPr>
              <a:spLocks noChangeArrowheads="1"/>
            </p:cNvSpPr>
            <p:nvPr/>
          </p:nvSpPr>
          <p:spPr bwMode="auto">
            <a:xfrm>
              <a:off x="3824940" y="4614704"/>
              <a:ext cx="629543" cy="114014"/>
            </a:xfrm>
            <a:custGeom>
              <a:avLst/>
              <a:gdLst>
                <a:gd name="T0" fmla="*/ 0 w 1105"/>
                <a:gd name="T1" fmla="*/ 0 h 200"/>
                <a:gd name="T2" fmla="*/ 1105 w 1105"/>
                <a:gd name="T3" fmla="*/ 200 h 200"/>
              </a:gdLst>
              <a:ahLst/>
              <a:cxnLst/>
              <a:rect l="T0" t="T1" r="T2" b="T3"/>
              <a:pathLst>
                <a:path w="1105" h="200" extrusionOk="0">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nchor="ctr"/>
            <a:lstStyle/>
            <a:p>
              <a:pPr algn="ctr">
                <a:buClr>
                  <a:srgbClr val="000000"/>
                </a:buClr>
                <a:buSzPts val="1400"/>
              </a:pPr>
              <a:r>
                <a:rPr lang="en-US" sz="1600" b="1">
                  <a:solidFill>
                    <a:srgbClr val="FFFFFF"/>
                  </a:solidFill>
                  <a:latin typeface="Barlow" charset="0"/>
                  <a:sym typeface="Barlow" charset="0"/>
                </a:rPr>
                <a:t>2</a:t>
              </a:r>
            </a:p>
          </p:txBody>
        </p:sp>
        <p:sp>
          <p:nvSpPr>
            <p:cNvPr id="591" name="Google Shape;591;p42"/>
            <p:cNvSpPr/>
            <p:nvPr/>
          </p:nvSpPr>
          <p:spPr>
            <a:xfrm>
              <a:off x="3912686" y="4806208"/>
              <a:ext cx="453540" cy="112147"/>
            </a:xfrm>
            <a:custGeom>
              <a:avLst/>
              <a:gdLst/>
              <a:ahLst/>
              <a:cxnLst/>
              <a:rect l="l" t="t" r="r" b="b"/>
              <a:pathLst>
                <a:path w="796" h="197" extrusionOk="0">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chemeClr val="accent4"/>
            </a:solidFill>
            <a:ln>
              <a:noFill/>
            </a:ln>
          </p:spPr>
          <p:txBody>
            <a:bodyPr spcFirstLastPara="1" lIns="68575" tIns="34275" rIns="68575" bIns="34275" anchor="ctr"/>
            <a:lstStyle/>
            <a:p>
              <a:pPr algn="ctr">
                <a:spcBef>
                  <a:spcPts val="0"/>
                </a:spcBef>
                <a:spcAft>
                  <a:spcPts val="0"/>
                </a:spcAft>
                <a:buClr>
                  <a:schemeClr val="dk1"/>
                </a:buClr>
                <a:buSzPts val="1400"/>
                <a:defRPr/>
              </a:pPr>
              <a:r>
                <a:rPr lang="en" sz="1600" b="1" dirty="0">
                  <a:solidFill>
                    <a:schemeClr val="lt1"/>
                  </a:solidFill>
                  <a:latin typeface="Barlow"/>
                  <a:ea typeface="Barlow"/>
                  <a:cs typeface="Barlow"/>
                  <a:sym typeface="Barlow"/>
                </a:rPr>
                <a:t>4</a:t>
              </a:r>
              <a:endParaRPr sz="1600" b="1">
                <a:solidFill>
                  <a:schemeClr val="lt1"/>
                </a:solidFill>
                <a:latin typeface="Barlow"/>
                <a:ea typeface="Barlow"/>
                <a:cs typeface="Barlow"/>
                <a:sym typeface="Barlow"/>
              </a:endParaRPr>
            </a:p>
          </p:txBody>
        </p:sp>
        <p:sp>
          <p:nvSpPr>
            <p:cNvPr id="26646" name="Google Shape;592;p42"/>
            <p:cNvSpPr>
              <a:spLocks noChangeArrowheads="1"/>
            </p:cNvSpPr>
            <p:nvPr/>
          </p:nvSpPr>
          <p:spPr bwMode="auto">
            <a:xfrm>
              <a:off x="3778727" y="4460423"/>
              <a:ext cx="719100" cy="79200"/>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75" tIns="34275" rIns="68575" bIns="34275" anchor="ctr"/>
            <a:lstStyle/>
            <a:p>
              <a:pPr algn="ctr">
                <a:buClr>
                  <a:srgbClr val="000000"/>
                </a:buClr>
                <a:buSzPts val="1400"/>
              </a:pPr>
              <a:endParaRPr lang="en-US" sz="1600" b="1">
                <a:solidFill>
                  <a:srgbClr val="FFFFFF"/>
                </a:solidFill>
                <a:latin typeface="Barlow" charset="0"/>
                <a:sym typeface="Barlow" charset="0"/>
              </a:endParaRPr>
            </a:p>
          </p:txBody>
        </p:sp>
      </p:grpSp>
      <p:cxnSp>
        <p:nvCxnSpPr>
          <p:cNvPr id="26629" name="Google Shape;593;p42"/>
          <p:cNvCxnSpPr>
            <a:cxnSpLocks noChangeShapeType="1"/>
          </p:cNvCxnSpPr>
          <p:nvPr/>
        </p:nvCxnSpPr>
        <p:spPr bwMode="auto">
          <a:xfrm>
            <a:off x="4810125" y="3571875"/>
            <a:ext cx="1289050" cy="0"/>
          </a:xfrm>
          <a:prstGeom prst="straightConnector1">
            <a:avLst/>
          </a:prstGeom>
          <a:noFill/>
          <a:ln w="9525">
            <a:solidFill>
              <a:schemeClr val="accent1"/>
            </a:solidFill>
            <a:round/>
            <a:headEnd type="oval" w="med" len="med"/>
            <a:tailEnd type="oval" w="med" len="med"/>
          </a:ln>
          <a:extLst>
            <a:ext uri="{909E8E84-426E-40DD-AFC4-6F175D3DCCD1}">
              <a14:hiddenFill xmlns:a14="http://schemas.microsoft.com/office/drawing/2010/main">
                <a:noFill/>
              </a14:hiddenFill>
            </a:ext>
          </a:extLst>
        </p:spPr>
      </p:cxnSp>
      <p:sp>
        <p:nvSpPr>
          <p:cNvPr id="594" name="Google Shape;594;p42"/>
          <p:cNvSpPr txBox="1"/>
          <p:nvPr/>
        </p:nvSpPr>
        <p:spPr>
          <a:xfrm>
            <a:off x="6381750" y="3357563"/>
            <a:ext cx="4071938" cy="420687"/>
          </a:xfrm>
          <a:prstGeom prst="rect">
            <a:avLst/>
          </a:prstGeom>
          <a:noFill/>
          <a:ln>
            <a:noFill/>
          </a:ln>
        </p:spPr>
        <p:txBody>
          <a:bodyPr spcFirstLastPara="1" lIns="0" tIns="0" rIns="0" bIns="0" anchor="ctr"/>
          <a:lstStyle/>
          <a:p>
            <a:pPr>
              <a:spcBef>
                <a:spcPts val="0"/>
              </a:spcBef>
              <a:spcAft>
                <a:spcPts val="0"/>
              </a:spcAft>
              <a:defRPr/>
            </a:pPr>
            <a:r>
              <a:rPr lang="en-IN" sz="2000" b="1" dirty="0">
                <a:solidFill>
                  <a:schemeClr val="accent1">
                    <a:lumMod val="75000"/>
                  </a:schemeClr>
                </a:solidFill>
                <a:latin typeface="Arial Narrow" panose="020B0606020202030204" pitchFamily="34" charset="0"/>
                <a:cs typeface="Gisha" pitchFamily="34" charset="-79"/>
              </a:rPr>
              <a:t>Simplification of registration procedure</a:t>
            </a:r>
            <a:endParaRPr sz="2000">
              <a:solidFill>
                <a:schemeClr val="dk2"/>
              </a:solidFill>
              <a:latin typeface="Barlow"/>
              <a:ea typeface="Barlow"/>
              <a:cs typeface="Barlow"/>
              <a:sym typeface="Barlow"/>
            </a:endParaRPr>
          </a:p>
        </p:txBody>
      </p:sp>
      <p:cxnSp>
        <p:nvCxnSpPr>
          <p:cNvPr id="26631" name="Google Shape;595;p42"/>
          <p:cNvCxnSpPr>
            <a:cxnSpLocks noChangeShapeType="1"/>
          </p:cNvCxnSpPr>
          <p:nvPr/>
        </p:nvCxnSpPr>
        <p:spPr bwMode="auto">
          <a:xfrm>
            <a:off x="4524375" y="4214813"/>
            <a:ext cx="1479550" cy="0"/>
          </a:xfrm>
          <a:prstGeom prst="straightConnector1">
            <a:avLst/>
          </a:prstGeom>
          <a:noFill/>
          <a:ln w="9525">
            <a:solidFill>
              <a:schemeClr val="accent2"/>
            </a:solidFill>
            <a:round/>
            <a:headEnd type="oval" w="med" len="med"/>
            <a:tailEnd type="oval" w="med" len="med"/>
          </a:ln>
          <a:extLst>
            <a:ext uri="{909E8E84-426E-40DD-AFC4-6F175D3DCCD1}">
              <a14:hiddenFill xmlns:a14="http://schemas.microsoft.com/office/drawing/2010/main">
                <a:noFill/>
              </a14:hiddenFill>
            </a:ext>
          </a:extLst>
        </p:spPr>
      </p:cxnSp>
      <p:sp>
        <p:nvSpPr>
          <p:cNvPr id="596" name="Google Shape;596;p42"/>
          <p:cNvSpPr txBox="1"/>
          <p:nvPr/>
        </p:nvSpPr>
        <p:spPr>
          <a:xfrm>
            <a:off x="6310313" y="4071938"/>
            <a:ext cx="3400425" cy="420687"/>
          </a:xfrm>
          <a:prstGeom prst="rect">
            <a:avLst/>
          </a:prstGeom>
          <a:noFill/>
          <a:ln>
            <a:noFill/>
          </a:ln>
        </p:spPr>
        <p:txBody>
          <a:bodyPr spcFirstLastPara="1" lIns="0" tIns="0" rIns="0" bIns="0" anchor="ctr"/>
          <a:lstStyle/>
          <a:p>
            <a:pPr>
              <a:spcBef>
                <a:spcPts val="0"/>
              </a:spcBef>
              <a:spcAft>
                <a:spcPts val="0"/>
              </a:spcAft>
              <a:defRPr/>
            </a:pPr>
            <a:r>
              <a:rPr lang="en-IN" b="1" dirty="0">
                <a:solidFill>
                  <a:schemeClr val="accent2">
                    <a:lumMod val="75000"/>
                  </a:schemeClr>
                </a:solidFill>
                <a:latin typeface="Arial Narrow" panose="020B0606020202030204" pitchFamily="34" charset="0"/>
                <a:cs typeface="Gisha" pitchFamily="34" charset="-79"/>
              </a:rPr>
              <a:t>Constitution of MSME board</a:t>
            </a:r>
            <a:endParaRPr>
              <a:solidFill>
                <a:schemeClr val="dk2"/>
              </a:solidFill>
              <a:latin typeface="Barlow"/>
              <a:ea typeface="Barlow"/>
              <a:cs typeface="Barlow"/>
              <a:sym typeface="Barlow"/>
            </a:endParaRPr>
          </a:p>
        </p:txBody>
      </p:sp>
      <p:cxnSp>
        <p:nvCxnSpPr>
          <p:cNvPr id="597" name="Google Shape;597;p42"/>
          <p:cNvCxnSpPr/>
          <p:nvPr/>
        </p:nvCxnSpPr>
        <p:spPr>
          <a:xfrm>
            <a:off x="4238625" y="4857750"/>
            <a:ext cx="1749425" cy="0"/>
          </a:xfrm>
          <a:prstGeom prst="straightConnector1">
            <a:avLst/>
          </a:prstGeom>
          <a:noFill/>
          <a:ln w="9525" cap="flat" cmpd="sng">
            <a:solidFill>
              <a:schemeClr val="accent3"/>
            </a:solidFill>
            <a:prstDash val="solid"/>
            <a:round/>
            <a:headEnd type="oval" w="med" len="med"/>
            <a:tailEnd type="oval" w="med" len="med"/>
          </a:ln>
        </p:spPr>
      </p:cxnSp>
      <p:sp>
        <p:nvSpPr>
          <p:cNvPr id="598" name="Google Shape;598;p42"/>
          <p:cNvSpPr txBox="1"/>
          <p:nvPr/>
        </p:nvSpPr>
        <p:spPr>
          <a:xfrm>
            <a:off x="6167438" y="4714875"/>
            <a:ext cx="3400425" cy="420688"/>
          </a:xfrm>
          <a:prstGeom prst="rect">
            <a:avLst/>
          </a:prstGeom>
          <a:noFill/>
          <a:ln>
            <a:noFill/>
          </a:ln>
        </p:spPr>
        <p:txBody>
          <a:bodyPr spcFirstLastPara="1" lIns="0" tIns="0" rIns="0" bIns="0" anchor="ctr"/>
          <a:lstStyle/>
          <a:p>
            <a:pPr>
              <a:spcBef>
                <a:spcPts val="0"/>
              </a:spcBef>
              <a:spcAft>
                <a:spcPts val="0"/>
              </a:spcAft>
              <a:defRPr/>
            </a:pPr>
            <a:r>
              <a:rPr lang="en-IN" b="1" dirty="0">
                <a:solidFill>
                  <a:schemeClr val="accent2">
                    <a:lumMod val="75000"/>
                  </a:schemeClr>
                </a:solidFill>
                <a:latin typeface="Arial Narrow" panose="020B0606020202030204" pitchFamily="34" charset="0"/>
                <a:cs typeface="Gisha" pitchFamily="34" charset="-79"/>
              </a:rPr>
              <a:t>Industries replaced by enterprises</a:t>
            </a:r>
            <a:endParaRPr>
              <a:solidFill>
                <a:schemeClr val="dk2"/>
              </a:solidFill>
              <a:latin typeface="Barlow"/>
              <a:ea typeface="Barlow"/>
              <a:cs typeface="Barlow"/>
              <a:sym typeface="Barlow"/>
            </a:endParaRPr>
          </a:p>
        </p:txBody>
      </p:sp>
      <p:cxnSp>
        <p:nvCxnSpPr>
          <p:cNvPr id="599" name="Google Shape;599;p42"/>
          <p:cNvCxnSpPr/>
          <p:nvPr/>
        </p:nvCxnSpPr>
        <p:spPr>
          <a:xfrm>
            <a:off x="3881438" y="5429250"/>
            <a:ext cx="1979612" cy="0"/>
          </a:xfrm>
          <a:prstGeom prst="straightConnector1">
            <a:avLst/>
          </a:prstGeom>
          <a:noFill/>
          <a:ln w="9525" cap="flat" cmpd="sng">
            <a:solidFill>
              <a:schemeClr val="accent4"/>
            </a:solidFill>
            <a:prstDash val="solid"/>
            <a:round/>
            <a:headEnd type="oval" w="med" len="med"/>
            <a:tailEnd type="oval" w="med" len="med"/>
          </a:ln>
        </p:spPr>
      </p:cxnSp>
      <p:sp>
        <p:nvSpPr>
          <p:cNvPr id="600" name="Google Shape;600;p42"/>
          <p:cNvSpPr txBox="1"/>
          <p:nvPr/>
        </p:nvSpPr>
        <p:spPr>
          <a:xfrm>
            <a:off x="6167438" y="5286375"/>
            <a:ext cx="3400425" cy="420688"/>
          </a:xfrm>
          <a:prstGeom prst="rect">
            <a:avLst/>
          </a:prstGeom>
          <a:noFill/>
          <a:ln>
            <a:noFill/>
          </a:ln>
        </p:spPr>
        <p:txBody>
          <a:bodyPr spcFirstLastPara="1" lIns="0" tIns="0" rIns="0" bIns="0" anchor="ctr"/>
          <a:lstStyle/>
          <a:p>
            <a:pPr fontAlgn="auto">
              <a:spcBef>
                <a:spcPts val="0"/>
              </a:spcBef>
              <a:spcAft>
                <a:spcPts val="0"/>
              </a:spcAft>
              <a:defRPr/>
            </a:pPr>
            <a:r>
              <a:rPr lang="en-IN" b="1" dirty="0">
                <a:solidFill>
                  <a:schemeClr val="accent3">
                    <a:lumMod val="75000"/>
                  </a:schemeClr>
                </a:solidFill>
                <a:latin typeface="Arial Narrow" panose="020B0606020202030204" pitchFamily="34" charset="0"/>
                <a:cs typeface="Gisha" pitchFamily="34" charset="-79"/>
              </a:rPr>
              <a:t>Credit support</a:t>
            </a:r>
            <a:endParaRPr lang="en-IN" dirty="0">
              <a:solidFill>
                <a:schemeClr val="accent3">
                  <a:lumMod val="75000"/>
                </a:schemeClr>
              </a:solidFill>
              <a:latin typeface="Arial Narrow" panose="020B0606020202030204" pitchFamily="34" charset="0"/>
            </a:endParaRPr>
          </a:p>
        </p:txBody>
      </p:sp>
      <p:cxnSp>
        <p:nvCxnSpPr>
          <p:cNvPr id="601" name="Google Shape;601;p42"/>
          <p:cNvCxnSpPr/>
          <p:nvPr/>
        </p:nvCxnSpPr>
        <p:spPr>
          <a:xfrm>
            <a:off x="3595688" y="6000750"/>
            <a:ext cx="2228850" cy="0"/>
          </a:xfrm>
          <a:prstGeom prst="straightConnector1">
            <a:avLst/>
          </a:prstGeom>
          <a:noFill/>
          <a:ln w="9525" cap="flat" cmpd="sng">
            <a:solidFill>
              <a:schemeClr val="accent5"/>
            </a:solidFill>
            <a:prstDash val="solid"/>
            <a:round/>
            <a:headEnd type="oval" w="med" len="med"/>
            <a:tailEnd type="oval" w="med" len="med"/>
          </a:ln>
        </p:spPr>
      </p:cxnSp>
      <p:sp>
        <p:nvSpPr>
          <p:cNvPr id="26638" name="Google Shape;602;p42"/>
          <p:cNvSpPr txBox="1">
            <a:spLocks noChangeArrowheads="1"/>
          </p:cNvSpPr>
          <p:nvPr/>
        </p:nvSpPr>
        <p:spPr bwMode="auto">
          <a:xfrm>
            <a:off x="6096000" y="5786438"/>
            <a:ext cx="340042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IN" b="1">
                <a:solidFill>
                  <a:srgbClr val="002060"/>
                </a:solidFill>
                <a:latin typeface="Arial Narrow" pitchFamily="34" charset="0"/>
                <a:cs typeface="Gisha" pitchFamily="34" charset="-79"/>
              </a:rPr>
              <a:t>Penalty for delayed payments.</a:t>
            </a:r>
            <a:endParaRPr lang="en-IN">
              <a:solidFill>
                <a:srgbClr val="002060"/>
              </a:solidFill>
              <a:latin typeface="Arial Narrow" pitchFamily="34" charset="0"/>
            </a:endParaRPr>
          </a:p>
        </p:txBody>
      </p:sp>
      <p:sp>
        <p:nvSpPr>
          <p:cNvPr id="605" name="Google Shape;605;p42"/>
          <p:cNvSpPr/>
          <p:nvPr/>
        </p:nvSpPr>
        <p:spPr>
          <a:xfrm>
            <a:off x="314325" y="839788"/>
            <a:ext cx="663575" cy="665162"/>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lIns="121897" tIns="121897" rIns="121897" bIns="121897" anchor="ctr"/>
          <a:lstStyle/>
          <a:p>
            <a:pPr>
              <a:spcBef>
                <a:spcPts val="0"/>
              </a:spcBef>
              <a:spcAft>
                <a:spcPts val="0"/>
              </a:spcAft>
              <a:defRPr/>
            </a:pPr>
            <a:endParaRPr>
              <a:solidFill>
                <a:schemeClr val="dk1"/>
              </a:solidFill>
            </a:endParaRPr>
          </a:p>
        </p:txBody>
      </p:sp>
      <p:sp>
        <p:nvSpPr>
          <p:cNvPr id="26640" name="Rectangle 44"/>
          <p:cNvSpPr>
            <a:spLocks noChangeArrowheads="1"/>
          </p:cNvSpPr>
          <p:nvPr/>
        </p:nvSpPr>
        <p:spPr bwMode="auto">
          <a:xfrm>
            <a:off x="1595438" y="1285875"/>
            <a:ext cx="7572375"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nSpc>
                <a:spcPct val="150000"/>
              </a:lnSpc>
              <a:buFont typeface="Wingdings" pitchFamily="2" charset="2"/>
              <a:buChar char="v"/>
            </a:pPr>
            <a:r>
              <a:rPr lang="en-IN" b="1">
                <a:solidFill>
                  <a:srgbClr val="002060"/>
                </a:solidFill>
                <a:latin typeface="Arial Narrow" pitchFamily="34" charset="0"/>
                <a:cs typeface="Gisha" pitchFamily="34" charset="-79"/>
              </a:rPr>
              <a:t>Became operational on 2nd October 2006</a:t>
            </a:r>
            <a:endParaRPr lang="en-IN" b="1">
              <a:solidFill>
                <a:srgbClr val="002060"/>
              </a:solidFill>
              <a:latin typeface="Arial Narrow" pitchFamily="34" charset="0"/>
            </a:endParaRPr>
          </a:p>
          <a:p>
            <a:pPr marL="285750" indent="-285750">
              <a:lnSpc>
                <a:spcPct val="150000"/>
              </a:lnSpc>
              <a:buFont typeface="Wingdings" pitchFamily="2" charset="2"/>
              <a:buChar char="v"/>
            </a:pPr>
            <a:r>
              <a:rPr lang="en-IN" b="1">
                <a:solidFill>
                  <a:srgbClr val="002060"/>
                </a:solidFill>
                <a:latin typeface="Arial Narrow" pitchFamily="34" charset="0"/>
              </a:rPr>
              <a:t>Prior to 2006- Small scale  Industries&amp; Businesses </a:t>
            </a:r>
          </a:p>
          <a:p>
            <a:pPr marL="285750" indent="-285750">
              <a:lnSpc>
                <a:spcPct val="150000"/>
              </a:lnSpc>
              <a:buFont typeface="Wingdings" pitchFamily="2" charset="2"/>
              <a:buChar char="v"/>
            </a:pPr>
            <a:r>
              <a:rPr lang="en-IN" b="1">
                <a:solidFill>
                  <a:srgbClr val="002060"/>
                </a:solidFill>
                <a:latin typeface="Arial Narrow" pitchFamily="34" charset="0"/>
              </a:rPr>
              <a:t>After 2006- Micro and Small Enterprises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Google Shape;191;p22"/>
          <p:cNvSpPr>
            <a:spLocks noGrp="1"/>
          </p:cNvSpPr>
          <p:nvPr>
            <p:ph type="title"/>
          </p:nvPr>
        </p:nvSpPr>
        <p:spPr>
          <a:xfrm>
            <a:off x="2271713" y="214313"/>
            <a:ext cx="9920287" cy="528637"/>
          </a:xfrm>
        </p:spPr>
        <p:txBody>
          <a:bodyPr lIns="0" tIns="0" rIns="0" bIns="0" anchor="b"/>
          <a:lstStyle/>
          <a:p>
            <a:pPr eaLnBrk="1" hangingPunct="1"/>
            <a:r>
              <a:rPr lang="en-US" b="1" smtClean="0">
                <a:latin typeface="Gabriola" pitchFamily="82" charset="0"/>
                <a:cs typeface="Nirmala UI" pitchFamily="34" charset="0"/>
              </a:rPr>
              <a:t>Revised MSME Classification- </a:t>
            </a:r>
          </a:p>
        </p:txBody>
      </p:sp>
      <p:sp>
        <p:nvSpPr>
          <p:cNvPr id="192" name="Google Shape;192;p22"/>
          <p:cNvSpPr>
            <a:spLocks noGrp="1"/>
          </p:cNvSpPr>
          <p:nvPr>
            <p:ph type="sldNum" sz="quarter" idx="12"/>
          </p:nvPr>
        </p:nvSpPr>
        <p:spPr>
          <a:xfrm>
            <a:off x="11206163" y="6230938"/>
            <a:ext cx="731837" cy="525462"/>
          </a:xfrm>
        </p:spPr>
        <p:txBody>
          <a:bodyPr spcFirstLastPara="1" wrap="square" lIns="0" tIns="0" rIns="0" bIns="0" anchorCtr="0">
            <a:noAutofit/>
          </a:bodyPr>
          <a:lstStyle/>
          <a:p>
            <a:pPr>
              <a:defRPr/>
            </a:pPr>
            <a:fld id="{9A0A7E51-31C9-4B96-9A89-14D92B733626}" type="slidenum">
              <a:rPr lang="en"/>
              <a:pPr>
                <a:defRPr/>
              </a:pPr>
              <a:t>13</a:t>
            </a:fld>
            <a:endParaRPr/>
          </a:p>
        </p:txBody>
      </p:sp>
      <p:grpSp>
        <p:nvGrpSpPr>
          <p:cNvPr id="27652" name="Google Shape;193;p22"/>
          <p:cNvGrpSpPr>
            <a:grpSpLocks/>
          </p:cNvGrpSpPr>
          <p:nvPr/>
        </p:nvGrpSpPr>
        <p:grpSpPr bwMode="auto">
          <a:xfrm>
            <a:off x="8310563" y="3929063"/>
            <a:ext cx="3648075" cy="1846262"/>
            <a:chOff x="6038025" y="2598925"/>
            <a:chExt cx="2469661" cy="1384500"/>
          </a:xfrm>
        </p:grpSpPr>
        <p:cxnSp>
          <p:nvCxnSpPr>
            <p:cNvPr id="194" name="Google Shape;194;p22"/>
            <p:cNvCxnSpPr/>
            <p:nvPr/>
          </p:nvCxnSpPr>
          <p:spPr>
            <a:xfrm>
              <a:off x="6038025" y="3312008"/>
              <a:ext cx="582487" cy="0"/>
            </a:xfrm>
            <a:prstGeom prst="straightConnector1">
              <a:avLst/>
            </a:prstGeom>
            <a:noFill/>
            <a:ln w="9525" cap="flat" cmpd="sng">
              <a:solidFill>
                <a:schemeClr val="accent3"/>
              </a:solidFill>
              <a:prstDash val="solid"/>
              <a:round/>
              <a:headEnd type="none" w="sm" len="sm"/>
              <a:tailEnd type="none" w="sm" len="sm"/>
            </a:ln>
          </p:spPr>
        </p:cxnSp>
        <p:sp>
          <p:nvSpPr>
            <p:cNvPr id="27680" name="Google Shape;195;p22"/>
            <p:cNvSpPr txBox="1">
              <a:spLocks noChangeArrowheads="1"/>
            </p:cNvSpPr>
            <p:nvPr/>
          </p:nvSpPr>
          <p:spPr bwMode="auto">
            <a:xfrm>
              <a:off x="6640486" y="2598925"/>
              <a:ext cx="1867200" cy="13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IN" sz="2000" b="1">
                  <a:solidFill>
                    <a:srgbClr val="002060"/>
                  </a:solidFill>
                  <a:latin typeface="Gabriola" pitchFamily="82" charset="0"/>
                  <a:sym typeface="Barlow" charset="0"/>
                </a:rPr>
                <a:t>MEDIUM ENTERPRISES</a:t>
              </a:r>
              <a:endParaRPr lang="en-US" sz="2000" b="1">
                <a:solidFill>
                  <a:srgbClr val="002060"/>
                </a:solidFill>
                <a:latin typeface="Gabriola" pitchFamily="82" charset="0"/>
                <a:sym typeface="Barlow" charset="0"/>
              </a:endParaRPr>
            </a:p>
            <a:p>
              <a:pPr eaLnBrk="1" hangingPunct="1"/>
              <a:endParaRPr lang="en-US" sz="1600" b="1">
                <a:solidFill>
                  <a:srgbClr val="04617B"/>
                </a:solidFill>
                <a:latin typeface="Barlow" charset="0"/>
                <a:sym typeface="Barlow" charset="0"/>
              </a:endParaRPr>
            </a:p>
            <a:p>
              <a:pPr algn="ctr" eaLnBrk="1" hangingPunct="1"/>
              <a:r>
                <a:rPr lang="en-US" altLang="ko-KR" sz="2000" b="1">
                  <a:solidFill>
                    <a:srgbClr val="002060"/>
                  </a:solidFill>
                  <a:latin typeface="Arial Narrow" pitchFamily="34" charset="0"/>
                  <a:ea typeface="Gulim" pitchFamily="34" charset="-127"/>
                </a:rPr>
                <a:t>Investment &lt; 50 Cr &amp; Turnover &lt; 250 Cr </a:t>
              </a:r>
              <a:endParaRPr lang="ko-KR" altLang="en-US" sz="2000" b="1">
                <a:solidFill>
                  <a:srgbClr val="002060"/>
                </a:solidFill>
                <a:latin typeface="Arial Narrow" pitchFamily="34" charset="0"/>
                <a:cs typeface="Nirmala UI" pitchFamily="34" charset="0"/>
              </a:endParaRPr>
            </a:p>
          </p:txBody>
        </p:sp>
        <p:sp>
          <p:nvSpPr>
            <p:cNvPr id="196" name="Google Shape;196;p22"/>
            <p:cNvSpPr/>
            <p:nvPr/>
          </p:nvSpPr>
          <p:spPr>
            <a:xfrm>
              <a:off x="6423842" y="3212009"/>
              <a:ext cx="198820" cy="198807"/>
            </a:xfrm>
            <a:prstGeom prst="ellipse">
              <a:avLst/>
            </a:prstGeom>
            <a:solidFill>
              <a:schemeClr val="accent3"/>
            </a:solidFill>
            <a:ln>
              <a:noFill/>
            </a:ln>
          </p:spPr>
          <p:txBody>
            <a:bodyPr spcFirstLastPara="1" lIns="91425" tIns="91425" rIns="91425" bIns="91425" anchor="ctr"/>
            <a:lstStyle/>
            <a:p>
              <a:pPr>
                <a:spcBef>
                  <a:spcPts val="0"/>
                </a:spcBef>
                <a:spcAft>
                  <a:spcPts val="0"/>
                </a:spcAft>
                <a:defRPr/>
              </a:pPr>
              <a:endParaRPr/>
            </a:p>
          </p:txBody>
        </p:sp>
        <p:sp>
          <p:nvSpPr>
            <p:cNvPr id="27682" name="Google Shape;197;p22"/>
            <p:cNvSpPr txBox="1">
              <a:spLocks noChangeArrowheads="1"/>
            </p:cNvSpPr>
            <p:nvPr/>
          </p:nvSpPr>
          <p:spPr bwMode="auto">
            <a:xfrm>
              <a:off x="6399017" y="3156109"/>
              <a:ext cx="247500" cy="3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Aft>
                  <a:spcPts val="2138"/>
                </a:spcAft>
              </a:pPr>
              <a:r>
                <a:rPr lang="en-US" sz="1100">
                  <a:solidFill>
                    <a:srgbClr val="FFFFFF"/>
                  </a:solidFill>
                  <a:latin typeface="Bebas Neue" charset="0"/>
                  <a:sym typeface="Bebas Neue" charset="0"/>
                </a:rPr>
                <a:t>3</a:t>
              </a:r>
            </a:p>
          </p:txBody>
        </p:sp>
      </p:grpSp>
      <p:grpSp>
        <p:nvGrpSpPr>
          <p:cNvPr id="27653" name="Google Shape;198;p22"/>
          <p:cNvGrpSpPr>
            <a:grpSpLocks/>
          </p:cNvGrpSpPr>
          <p:nvPr/>
        </p:nvGrpSpPr>
        <p:grpSpPr bwMode="auto">
          <a:xfrm>
            <a:off x="2238375" y="2786063"/>
            <a:ext cx="3278188" cy="1846262"/>
            <a:chOff x="1172106" y="1844098"/>
            <a:chExt cx="2458944" cy="1384500"/>
          </a:xfrm>
        </p:grpSpPr>
        <p:sp>
          <p:nvSpPr>
            <p:cNvPr id="27675" name="Google Shape;199;p22"/>
            <p:cNvSpPr txBox="1">
              <a:spLocks noChangeArrowheads="1"/>
            </p:cNvSpPr>
            <p:nvPr/>
          </p:nvSpPr>
          <p:spPr bwMode="auto">
            <a:xfrm>
              <a:off x="1172106" y="1844098"/>
              <a:ext cx="1331415" cy="13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IN" sz="2000" b="1">
                  <a:solidFill>
                    <a:srgbClr val="04617B"/>
                  </a:solidFill>
                  <a:latin typeface="Gabriola" pitchFamily="82" charset="0"/>
                  <a:sym typeface="Barlow" charset="0"/>
                </a:rPr>
                <a:t>SMALL ENTERPRISES</a:t>
              </a:r>
              <a:endParaRPr lang="en-US" sz="2000" b="1">
                <a:solidFill>
                  <a:srgbClr val="04617B"/>
                </a:solidFill>
                <a:latin typeface="Gabriola" pitchFamily="82" charset="0"/>
                <a:sym typeface="Barlow" charset="0"/>
              </a:endParaRPr>
            </a:p>
            <a:p>
              <a:pPr algn="ctr" eaLnBrk="1" hangingPunct="1"/>
              <a:endParaRPr lang="en-US" sz="2000" b="1">
                <a:solidFill>
                  <a:srgbClr val="002060"/>
                </a:solidFill>
                <a:latin typeface="Barlow" charset="0"/>
                <a:sym typeface="Barlow" charset="0"/>
              </a:endParaRPr>
            </a:p>
            <a:p>
              <a:pPr algn="ctr" eaLnBrk="1" hangingPunct="1"/>
              <a:r>
                <a:rPr lang="en-US" altLang="ko-KR" sz="2000" b="1">
                  <a:solidFill>
                    <a:srgbClr val="002060"/>
                  </a:solidFill>
                  <a:latin typeface="Arial Narrow" pitchFamily="34" charset="0"/>
                  <a:ea typeface="Gulim" pitchFamily="34" charset="-127"/>
                </a:rPr>
                <a:t>Investment </a:t>
              </a:r>
            </a:p>
            <a:p>
              <a:pPr algn="ctr" eaLnBrk="1" hangingPunct="1"/>
              <a:r>
                <a:rPr lang="en-US" altLang="ko-KR" sz="2000" b="1">
                  <a:solidFill>
                    <a:srgbClr val="002060"/>
                  </a:solidFill>
                  <a:latin typeface="Arial Narrow" pitchFamily="34" charset="0"/>
                  <a:ea typeface="Gulim" pitchFamily="34" charset="-127"/>
                </a:rPr>
                <a:t>&lt; 10 Cr </a:t>
              </a:r>
            </a:p>
            <a:p>
              <a:pPr algn="ctr" eaLnBrk="1" hangingPunct="1"/>
              <a:r>
                <a:rPr lang="en-US" altLang="ko-KR" sz="2000" b="1">
                  <a:solidFill>
                    <a:srgbClr val="002060"/>
                  </a:solidFill>
                  <a:latin typeface="Arial Narrow" pitchFamily="34" charset="0"/>
                  <a:ea typeface="Gulim" pitchFamily="34" charset="-127"/>
                </a:rPr>
                <a:t>&amp; Turnover </a:t>
              </a:r>
            </a:p>
            <a:p>
              <a:pPr algn="ctr" eaLnBrk="1" hangingPunct="1"/>
              <a:r>
                <a:rPr lang="en-US" altLang="ko-KR" sz="2000" b="1">
                  <a:solidFill>
                    <a:srgbClr val="002060"/>
                  </a:solidFill>
                  <a:latin typeface="Arial Narrow" pitchFamily="34" charset="0"/>
                  <a:ea typeface="Gulim" pitchFamily="34" charset="-127"/>
                </a:rPr>
                <a:t>&lt; 50 Cr </a:t>
              </a:r>
              <a:endParaRPr lang="ko-KR" altLang="en-US" sz="2000" b="1">
                <a:solidFill>
                  <a:srgbClr val="002060"/>
                </a:solidFill>
                <a:latin typeface="Arial Narrow" pitchFamily="34" charset="0"/>
                <a:cs typeface="Nirmala UI" pitchFamily="34" charset="0"/>
              </a:endParaRPr>
            </a:p>
          </p:txBody>
        </p:sp>
        <p:cxnSp>
          <p:nvCxnSpPr>
            <p:cNvPr id="27676" name="Google Shape;200;p22"/>
            <p:cNvCxnSpPr>
              <a:cxnSpLocks noChangeShapeType="1"/>
            </p:cNvCxnSpPr>
            <p:nvPr/>
          </p:nvCxnSpPr>
          <p:spPr bwMode="auto">
            <a:xfrm rot="10800000">
              <a:off x="2587350" y="2536350"/>
              <a:ext cx="1043700" cy="0"/>
            </a:xfrm>
            <a:prstGeom prst="straightConnector1">
              <a:avLst/>
            </a:prstGeom>
            <a:noFill/>
            <a:ln w="9525">
              <a:solidFill>
                <a:schemeClr val="accent2"/>
              </a:solidFill>
              <a:round/>
              <a:headEnd type="none" w="sm" len="sm"/>
              <a:tailEnd type="none" w="sm" len="sm"/>
            </a:ln>
            <a:extLst>
              <a:ext uri="{909E8E84-426E-40DD-AFC4-6F175D3DCCD1}">
                <a14:hiddenFill xmlns:a14="http://schemas.microsoft.com/office/drawing/2010/main">
                  <a:noFill/>
                </a14:hiddenFill>
              </a:ext>
            </a:extLst>
          </p:spPr>
        </p:cxnSp>
        <p:sp>
          <p:nvSpPr>
            <p:cNvPr id="27677" name="Google Shape;201;p22"/>
            <p:cNvSpPr>
              <a:spLocks noChangeArrowheads="1"/>
            </p:cNvSpPr>
            <p:nvPr/>
          </p:nvSpPr>
          <p:spPr bwMode="auto">
            <a:xfrm>
              <a:off x="2523501" y="2431050"/>
              <a:ext cx="198600" cy="19830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678" name="Google Shape;202;p22"/>
            <p:cNvSpPr txBox="1">
              <a:spLocks noChangeArrowheads="1"/>
            </p:cNvSpPr>
            <p:nvPr/>
          </p:nvSpPr>
          <p:spPr bwMode="auto">
            <a:xfrm>
              <a:off x="2498491" y="2373759"/>
              <a:ext cx="247500" cy="3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Aft>
                  <a:spcPts val="2138"/>
                </a:spcAft>
              </a:pPr>
              <a:r>
                <a:rPr lang="en-US" sz="1100">
                  <a:solidFill>
                    <a:srgbClr val="FFFFFF"/>
                  </a:solidFill>
                  <a:latin typeface="Bebas Neue" charset="0"/>
                  <a:sym typeface="Bebas Neue" charset="0"/>
                </a:rPr>
                <a:t>2</a:t>
              </a:r>
            </a:p>
          </p:txBody>
        </p:sp>
      </p:grpSp>
      <p:grpSp>
        <p:nvGrpSpPr>
          <p:cNvPr id="27654" name="Google Shape;203;p22"/>
          <p:cNvGrpSpPr>
            <a:grpSpLocks/>
          </p:cNvGrpSpPr>
          <p:nvPr/>
        </p:nvGrpSpPr>
        <p:grpSpPr bwMode="auto">
          <a:xfrm>
            <a:off x="6453188" y="1714500"/>
            <a:ext cx="4799012" cy="1846263"/>
            <a:chOff x="4908100" y="889950"/>
            <a:chExt cx="3599586" cy="1384500"/>
          </a:xfrm>
        </p:grpSpPr>
        <p:cxnSp>
          <p:nvCxnSpPr>
            <p:cNvPr id="27671" name="Google Shape;204;p22"/>
            <p:cNvCxnSpPr>
              <a:cxnSpLocks noChangeShapeType="1"/>
            </p:cNvCxnSpPr>
            <p:nvPr/>
          </p:nvCxnSpPr>
          <p:spPr bwMode="auto">
            <a:xfrm>
              <a:off x="4908100" y="1593250"/>
              <a:ext cx="1715100" cy="0"/>
            </a:xfrm>
            <a:prstGeom prst="straightConnector1">
              <a:avLst/>
            </a:prstGeom>
            <a:noFill/>
            <a:ln w="9525">
              <a:solidFill>
                <a:schemeClr val="accent1"/>
              </a:solidFill>
              <a:round/>
              <a:headEnd type="none" w="sm" len="sm"/>
              <a:tailEnd type="none" w="sm" len="sm"/>
            </a:ln>
            <a:extLst>
              <a:ext uri="{909E8E84-426E-40DD-AFC4-6F175D3DCCD1}">
                <a14:hiddenFill xmlns:a14="http://schemas.microsoft.com/office/drawing/2010/main">
                  <a:noFill/>
                </a14:hiddenFill>
              </a:ext>
            </a:extLst>
          </p:spPr>
        </p:cxnSp>
        <p:sp>
          <p:nvSpPr>
            <p:cNvPr id="27672" name="Google Shape;205;p22"/>
            <p:cNvSpPr txBox="1">
              <a:spLocks noChangeArrowheads="1"/>
            </p:cNvSpPr>
            <p:nvPr/>
          </p:nvSpPr>
          <p:spPr bwMode="auto">
            <a:xfrm>
              <a:off x="6640486" y="889950"/>
              <a:ext cx="1867200" cy="13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IN" sz="2400" b="1">
                  <a:solidFill>
                    <a:srgbClr val="04617B"/>
                  </a:solidFill>
                  <a:latin typeface="Gabriola" pitchFamily="82" charset="0"/>
                  <a:sym typeface="Barlow" charset="0"/>
                </a:rPr>
                <a:t>MICRO ENTERPRISES</a:t>
              </a:r>
              <a:endParaRPr lang="en-US" sz="2400" b="1">
                <a:solidFill>
                  <a:srgbClr val="04617B"/>
                </a:solidFill>
                <a:latin typeface="Gabriola" pitchFamily="82" charset="0"/>
                <a:sym typeface="Barlow" charset="0"/>
              </a:endParaRPr>
            </a:p>
            <a:p>
              <a:pPr eaLnBrk="1" hangingPunct="1"/>
              <a:endParaRPr lang="en-US" sz="1600" b="1">
                <a:solidFill>
                  <a:srgbClr val="04617B"/>
                </a:solidFill>
                <a:latin typeface="Barlow" charset="0"/>
                <a:sym typeface="Barlow" charset="0"/>
              </a:endParaRPr>
            </a:p>
            <a:p>
              <a:pPr algn="ctr" eaLnBrk="1" hangingPunct="1"/>
              <a:r>
                <a:rPr lang="en-US" altLang="ko-KR" sz="2000" b="1">
                  <a:solidFill>
                    <a:srgbClr val="002060"/>
                  </a:solidFill>
                  <a:latin typeface="Arial Narrow" pitchFamily="34" charset="0"/>
                  <a:ea typeface="Gulim" pitchFamily="34" charset="-127"/>
                </a:rPr>
                <a:t>Investment &lt; 1 Cr &amp; Turnover &lt; 5 Cr </a:t>
              </a:r>
              <a:endParaRPr lang="ko-KR" altLang="en-US" sz="2000" b="1">
                <a:solidFill>
                  <a:srgbClr val="002060"/>
                </a:solidFill>
                <a:latin typeface="Arial Narrow" pitchFamily="34" charset="0"/>
                <a:cs typeface="Nirmala UI" pitchFamily="34" charset="0"/>
              </a:endParaRPr>
            </a:p>
          </p:txBody>
        </p:sp>
        <p:sp>
          <p:nvSpPr>
            <p:cNvPr id="27673" name="Google Shape;206;p22"/>
            <p:cNvSpPr>
              <a:spLocks noChangeArrowheads="1"/>
            </p:cNvSpPr>
            <p:nvPr/>
          </p:nvSpPr>
          <p:spPr bwMode="auto">
            <a:xfrm>
              <a:off x="6427830" y="1493307"/>
              <a:ext cx="198600" cy="1983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674" name="Google Shape;207;p22"/>
            <p:cNvSpPr txBox="1">
              <a:spLocks noChangeArrowheads="1"/>
            </p:cNvSpPr>
            <p:nvPr/>
          </p:nvSpPr>
          <p:spPr bwMode="auto">
            <a:xfrm>
              <a:off x="6402820" y="1436790"/>
              <a:ext cx="247500" cy="3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Aft>
                  <a:spcPts val="2138"/>
                </a:spcAft>
              </a:pPr>
              <a:r>
                <a:rPr lang="en-US" sz="1100">
                  <a:solidFill>
                    <a:srgbClr val="000000"/>
                  </a:solidFill>
                  <a:latin typeface="Bebas Neue" charset="0"/>
                  <a:sym typeface="Bebas Neue" charset="0"/>
                </a:rPr>
                <a:t>1</a:t>
              </a:r>
            </a:p>
          </p:txBody>
        </p:sp>
      </p:grpSp>
      <p:grpSp>
        <p:nvGrpSpPr>
          <p:cNvPr id="27655" name="Google Shape;208;p22"/>
          <p:cNvGrpSpPr>
            <a:grpSpLocks/>
          </p:cNvGrpSpPr>
          <p:nvPr/>
        </p:nvGrpSpPr>
        <p:grpSpPr bwMode="auto">
          <a:xfrm>
            <a:off x="4024313" y="1714500"/>
            <a:ext cx="4686300" cy="4335463"/>
            <a:chOff x="2991269" y="1153325"/>
            <a:chExt cx="3514811" cy="3252003"/>
          </a:xfrm>
        </p:grpSpPr>
        <p:sp>
          <p:nvSpPr>
            <p:cNvPr id="27663" name="Google Shape;209;p22"/>
            <p:cNvSpPr>
              <a:spLocks noChangeArrowheads="1"/>
            </p:cNvSpPr>
            <p:nvPr/>
          </p:nvSpPr>
          <p:spPr bwMode="auto">
            <a:xfrm>
              <a:off x="3477586" y="2585458"/>
              <a:ext cx="2541910" cy="950456"/>
            </a:xfrm>
            <a:custGeom>
              <a:avLst/>
              <a:gdLst>
                <a:gd name="T0" fmla="*/ 0 w 126826"/>
                <a:gd name="T1" fmla="*/ 436744 h 43529"/>
                <a:gd name="T2" fmla="*/ 1270474 w 126826"/>
                <a:gd name="T3" fmla="*/ 950456 h 43529"/>
                <a:gd name="T4" fmla="*/ 2541910 w 126826"/>
                <a:gd name="T5" fmla="*/ 434669 h 43529"/>
                <a:gd name="T6" fmla="*/ 1274302 w 126826"/>
                <a:gd name="T7" fmla="*/ 0 h 43529"/>
                <a:gd name="T8" fmla="*/ 0 w 126826"/>
                <a:gd name="T9" fmla="*/ 436744 h 43529"/>
                <a:gd name="T10" fmla="*/ 0 60000 65536"/>
                <a:gd name="T11" fmla="*/ 0 60000 65536"/>
                <a:gd name="T12" fmla="*/ 0 60000 65536"/>
                <a:gd name="T13" fmla="*/ 0 60000 65536"/>
                <a:gd name="T14" fmla="*/ 0 60000 65536"/>
                <a:gd name="T15" fmla="*/ 0 w 126826"/>
                <a:gd name="T16" fmla="*/ 0 h 43529"/>
                <a:gd name="T17" fmla="*/ 126826 w 126826"/>
                <a:gd name="T18" fmla="*/ 43529 h 43529"/>
              </a:gdLst>
              <a:ahLst/>
              <a:cxnLst>
                <a:cxn ang="T10">
                  <a:pos x="T0" y="T1"/>
                </a:cxn>
                <a:cxn ang="T11">
                  <a:pos x="T2" y="T3"/>
                </a:cxn>
                <a:cxn ang="T12">
                  <a:pos x="T4" y="T5"/>
                </a:cxn>
                <a:cxn ang="T13">
                  <a:pos x="T6" y="T7"/>
                </a:cxn>
                <a:cxn ang="T14">
                  <a:pos x="T8" y="T9"/>
                </a:cxn>
              </a:cxnLst>
              <a:rect l="T15" t="T16" r="T17" b="T18"/>
              <a:pathLst>
                <a:path w="126826" h="43529" extrusionOk="0">
                  <a:moveTo>
                    <a:pt x="0" y="20002"/>
                  </a:moveTo>
                  <a:lnTo>
                    <a:pt x="63389" y="43529"/>
                  </a:lnTo>
                  <a:lnTo>
                    <a:pt x="126826" y="19907"/>
                  </a:lnTo>
                  <a:lnTo>
                    <a:pt x="63580" y="0"/>
                  </a:lnTo>
                  <a:lnTo>
                    <a:pt x="0" y="20002"/>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210" name="Google Shape;210;p22"/>
            <p:cNvSpPr/>
            <p:nvPr/>
          </p:nvSpPr>
          <p:spPr>
            <a:xfrm>
              <a:off x="2991269" y="3020458"/>
              <a:ext cx="1758596" cy="138487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chemeClr val="accent3"/>
            </a:solidFill>
            <a:ln>
              <a:noFill/>
            </a:ln>
          </p:spPr>
        </p:sp>
        <p:sp>
          <p:nvSpPr>
            <p:cNvPr id="211" name="Google Shape;211;p22"/>
            <p:cNvSpPr/>
            <p:nvPr/>
          </p:nvSpPr>
          <p:spPr>
            <a:xfrm flipH="1">
              <a:off x="4747483" y="3020458"/>
              <a:ext cx="1758597" cy="138487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chemeClr val="accent3"/>
            </a:solidFill>
            <a:ln>
              <a:noFill/>
            </a:ln>
          </p:spPr>
        </p:sp>
        <p:sp>
          <p:nvSpPr>
            <p:cNvPr id="27666" name="Google Shape;212;p22"/>
            <p:cNvSpPr>
              <a:spLocks noChangeArrowheads="1"/>
            </p:cNvSpPr>
            <p:nvPr/>
          </p:nvSpPr>
          <p:spPr bwMode="auto">
            <a:xfrm>
              <a:off x="3969199" y="2001324"/>
              <a:ext cx="1565850" cy="585863"/>
            </a:xfrm>
            <a:custGeom>
              <a:avLst/>
              <a:gdLst>
                <a:gd name="T0" fmla="*/ 0 w 24053"/>
                <a:gd name="T1" fmla="*/ 275104 h 8150"/>
                <a:gd name="T2" fmla="*/ 779637 w 24053"/>
                <a:gd name="T3" fmla="*/ 585863 h 8150"/>
                <a:gd name="T4" fmla="*/ 1565850 w 24053"/>
                <a:gd name="T5" fmla="*/ 275104 h 8150"/>
                <a:gd name="T6" fmla="*/ 789402 w 24053"/>
                <a:gd name="T7" fmla="*/ 0 h 8150"/>
                <a:gd name="T8" fmla="*/ 0 w 24053"/>
                <a:gd name="T9" fmla="*/ 275104 h 8150"/>
                <a:gd name="T10" fmla="*/ 0 60000 65536"/>
                <a:gd name="T11" fmla="*/ 0 60000 65536"/>
                <a:gd name="T12" fmla="*/ 0 60000 65536"/>
                <a:gd name="T13" fmla="*/ 0 60000 65536"/>
                <a:gd name="T14" fmla="*/ 0 60000 65536"/>
                <a:gd name="T15" fmla="*/ 0 w 24053"/>
                <a:gd name="T16" fmla="*/ 0 h 8150"/>
                <a:gd name="T17" fmla="*/ 24053 w 24053"/>
                <a:gd name="T18" fmla="*/ 8150 h 8150"/>
              </a:gdLst>
              <a:ahLst/>
              <a:cxnLst>
                <a:cxn ang="T10">
                  <a:pos x="T0" y="T1"/>
                </a:cxn>
                <a:cxn ang="T11">
                  <a:pos x="T2" y="T3"/>
                </a:cxn>
                <a:cxn ang="T12">
                  <a:pos x="T4" y="T5"/>
                </a:cxn>
                <a:cxn ang="T13">
                  <a:pos x="T6" y="T7"/>
                </a:cxn>
                <a:cxn ang="T14">
                  <a:pos x="T8" y="T9"/>
                </a:cxn>
              </a:cxnLst>
              <a:rect l="T15" t="T16" r="T17" b="T18"/>
              <a:pathLst>
                <a:path w="24053" h="8150" extrusionOk="0">
                  <a:moveTo>
                    <a:pt x="0" y="3827"/>
                  </a:moveTo>
                  <a:lnTo>
                    <a:pt x="11976" y="8150"/>
                  </a:lnTo>
                  <a:lnTo>
                    <a:pt x="24053" y="3827"/>
                  </a:lnTo>
                  <a:lnTo>
                    <a:pt x="12126" y="0"/>
                  </a:lnTo>
                  <a:lnTo>
                    <a:pt x="0" y="3827"/>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27667" name="Google Shape;213;p22"/>
            <p:cNvSpPr>
              <a:spLocks noChangeArrowheads="1"/>
            </p:cNvSpPr>
            <p:nvPr/>
          </p:nvSpPr>
          <p:spPr bwMode="auto">
            <a:xfrm>
              <a:off x="3563255" y="2275837"/>
              <a:ext cx="1189300" cy="1015326"/>
            </a:xfrm>
            <a:custGeom>
              <a:avLst/>
              <a:gdLst>
                <a:gd name="T0" fmla="*/ 408345 w 18238"/>
                <a:gd name="T1" fmla="*/ 0 h 14114"/>
                <a:gd name="T2" fmla="*/ 1189300 w 18238"/>
                <a:gd name="T3" fmla="*/ 311058 h 14114"/>
                <a:gd name="T4" fmla="*/ 1189300 w 18238"/>
                <a:gd name="T5" fmla="*/ 1015326 h 14114"/>
                <a:gd name="T6" fmla="*/ 0 w 18238"/>
                <a:gd name="T7" fmla="*/ 543416 h 14114"/>
                <a:gd name="T8" fmla="*/ 408345 w 18238"/>
                <a:gd name="T9" fmla="*/ 0 h 14114"/>
                <a:gd name="T10" fmla="*/ 0 60000 65536"/>
                <a:gd name="T11" fmla="*/ 0 60000 65536"/>
                <a:gd name="T12" fmla="*/ 0 60000 65536"/>
                <a:gd name="T13" fmla="*/ 0 60000 65536"/>
                <a:gd name="T14" fmla="*/ 0 60000 65536"/>
                <a:gd name="T15" fmla="*/ 0 w 18238"/>
                <a:gd name="T16" fmla="*/ 0 h 14114"/>
                <a:gd name="T17" fmla="*/ 18238 w 18238"/>
                <a:gd name="T18" fmla="*/ 14114 h 14114"/>
              </a:gdLst>
              <a:ahLst/>
              <a:cxnLst>
                <a:cxn ang="T10">
                  <a:pos x="T0" y="T1"/>
                </a:cxn>
                <a:cxn ang="T11">
                  <a:pos x="T2" y="T3"/>
                </a:cxn>
                <a:cxn ang="T12">
                  <a:pos x="T4" y="T5"/>
                </a:cxn>
                <a:cxn ang="T13">
                  <a:pos x="T6" y="T7"/>
                </a:cxn>
                <a:cxn ang="T14">
                  <a:pos x="T8" y="T9"/>
                </a:cxn>
              </a:cxnLst>
              <a:rect l="T15" t="T16" r="T17" b="T18"/>
              <a:pathLst>
                <a:path w="18238" h="14114" extrusionOk="0">
                  <a:moveTo>
                    <a:pt x="6262" y="0"/>
                  </a:moveTo>
                  <a:lnTo>
                    <a:pt x="18238" y="4324"/>
                  </a:lnTo>
                  <a:lnTo>
                    <a:pt x="18238" y="14114"/>
                  </a:lnTo>
                  <a:lnTo>
                    <a:pt x="0" y="7554"/>
                  </a:lnTo>
                  <a:lnTo>
                    <a:pt x="6262"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27668" name="Google Shape;214;p22"/>
            <p:cNvSpPr>
              <a:spLocks noChangeArrowheads="1"/>
            </p:cNvSpPr>
            <p:nvPr/>
          </p:nvSpPr>
          <p:spPr bwMode="auto">
            <a:xfrm flipH="1">
              <a:off x="4749365" y="2275837"/>
              <a:ext cx="1189300" cy="1015326"/>
            </a:xfrm>
            <a:custGeom>
              <a:avLst/>
              <a:gdLst>
                <a:gd name="T0" fmla="*/ 408345 w 18238"/>
                <a:gd name="T1" fmla="*/ 0 h 14114"/>
                <a:gd name="T2" fmla="*/ 1189300 w 18238"/>
                <a:gd name="T3" fmla="*/ 311058 h 14114"/>
                <a:gd name="T4" fmla="*/ 1189300 w 18238"/>
                <a:gd name="T5" fmla="*/ 1015326 h 14114"/>
                <a:gd name="T6" fmla="*/ 0 w 18238"/>
                <a:gd name="T7" fmla="*/ 543416 h 14114"/>
                <a:gd name="T8" fmla="*/ 408345 w 18238"/>
                <a:gd name="T9" fmla="*/ 0 h 14114"/>
                <a:gd name="T10" fmla="*/ 0 60000 65536"/>
                <a:gd name="T11" fmla="*/ 0 60000 65536"/>
                <a:gd name="T12" fmla="*/ 0 60000 65536"/>
                <a:gd name="T13" fmla="*/ 0 60000 65536"/>
                <a:gd name="T14" fmla="*/ 0 60000 65536"/>
                <a:gd name="T15" fmla="*/ 0 w 18238"/>
                <a:gd name="T16" fmla="*/ 0 h 14114"/>
                <a:gd name="T17" fmla="*/ 18238 w 18238"/>
                <a:gd name="T18" fmla="*/ 14114 h 14114"/>
              </a:gdLst>
              <a:ahLst/>
              <a:cxnLst>
                <a:cxn ang="T10">
                  <a:pos x="T0" y="T1"/>
                </a:cxn>
                <a:cxn ang="T11">
                  <a:pos x="T2" y="T3"/>
                </a:cxn>
                <a:cxn ang="T12">
                  <a:pos x="T4" y="T5"/>
                </a:cxn>
                <a:cxn ang="T13">
                  <a:pos x="T6" y="T7"/>
                </a:cxn>
                <a:cxn ang="T14">
                  <a:pos x="T8" y="T9"/>
                </a:cxn>
              </a:cxnLst>
              <a:rect l="T15" t="T16" r="T17" b="T18"/>
              <a:pathLst>
                <a:path w="18238" h="14114" extrusionOk="0">
                  <a:moveTo>
                    <a:pt x="6262" y="0"/>
                  </a:moveTo>
                  <a:lnTo>
                    <a:pt x="18238" y="4324"/>
                  </a:lnTo>
                  <a:lnTo>
                    <a:pt x="18238" y="14114"/>
                  </a:lnTo>
                  <a:lnTo>
                    <a:pt x="0" y="7554"/>
                  </a:lnTo>
                  <a:lnTo>
                    <a:pt x="6262"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27669" name="Google Shape;215;p22"/>
            <p:cNvSpPr>
              <a:spLocks noChangeArrowheads="1"/>
            </p:cNvSpPr>
            <p:nvPr/>
          </p:nvSpPr>
          <p:spPr bwMode="auto">
            <a:xfrm>
              <a:off x="4059061" y="1153325"/>
              <a:ext cx="693508" cy="1201140"/>
            </a:xfrm>
            <a:custGeom>
              <a:avLst/>
              <a:gdLst>
                <a:gd name="T0" fmla="*/ 693508 w 10635"/>
                <a:gd name="T1" fmla="*/ 0 h 16697"/>
                <a:gd name="T2" fmla="*/ 0 w 10635"/>
                <a:gd name="T3" fmla="*/ 915189 h 16697"/>
                <a:gd name="T4" fmla="*/ 693508 w 10635"/>
                <a:gd name="T5" fmla="*/ 1201140 h 16697"/>
                <a:gd name="T6" fmla="*/ 693508 w 10635"/>
                <a:gd name="T7" fmla="*/ 0 h 16697"/>
                <a:gd name="T8" fmla="*/ 0 60000 65536"/>
                <a:gd name="T9" fmla="*/ 0 60000 65536"/>
                <a:gd name="T10" fmla="*/ 0 60000 65536"/>
                <a:gd name="T11" fmla="*/ 0 60000 65536"/>
                <a:gd name="T12" fmla="*/ 0 w 10635"/>
                <a:gd name="T13" fmla="*/ 0 h 16697"/>
                <a:gd name="T14" fmla="*/ 10635 w 10635"/>
                <a:gd name="T15" fmla="*/ 16697 h 16697"/>
              </a:gdLst>
              <a:ahLst/>
              <a:cxnLst>
                <a:cxn ang="T8">
                  <a:pos x="T0" y="T1"/>
                </a:cxn>
                <a:cxn ang="T9">
                  <a:pos x="T2" y="T3"/>
                </a:cxn>
                <a:cxn ang="T10">
                  <a:pos x="T4" y="T5"/>
                </a:cxn>
                <a:cxn ang="T11">
                  <a:pos x="T6" y="T7"/>
                </a:cxn>
              </a:cxnLst>
              <a:rect l="T12" t="T13" r="T14" b="T15"/>
              <a:pathLst>
                <a:path w="10635" h="16697" extrusionOk="0">
                  <a:moveTo>
                    <a:pt x="10635" y="0"/>
                  </a:moveTo>
                  <a:lnTo>
                    <a:pt x="0" y="12722"/>
                  </a:lnTo>
                  <a:lnTo>
                    <a:pt x="10635" y="16697"/>
                  </a:lnTo>
                  <a:lnTo>
                    <a:pt x="10635"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27670" name="Google Shape;216;p22"/>
            <p:cNvSpPr>
              <a:spLocks noChangeArrowheads="1"/>
            </p:cNvSpPr>
            <p:nvPr/>
          </p:nvSpPr>
          <p:spPr bwMode="auto">
            <a:xfrm flipH="1">
              <a:off x="4749350" y="1153325"/>
              <a:ext cx="693508" cy="1201140"/>
            </a:xfrm>
            <a:custGeom>
              <a:avLst/>
              <a:gdLst>
                <a:gd name="T0" fmla="*/ 693508 w 10635"/>
                <a:gd name="T1" fmla="*/ 0 h 16697"/>
                <a:gd name="T2" fmla="*/ 0 w 10635"/>
                <a:gd name="T3" fmla="*/ 915189 h 16697"/>
                <a:gd name="T4" fmla="*/ 693508 w 10635"/>
                <a:gd name="T5" fmla="*/ 1201140 h 16697"/>
                <a:gd name="T6" fmla="*/ 693508 w 10635"/>
                <a:gd name="T7" fmla="*/ 0 h 16697"/>
                <a:gd name="T8" fmla="*/ 0 60000 65536"/>
                <a:gd name="T9" fmla="*/ 0 60000 65536"/>
                <a:gd name="T10" fmla="*/ 0 60000 65536"/>
                <a:gd name="T11" fmla="*/ 0 60000 65536"/>
                <a:gd name="T12" fmla="*/ 0 w 10635"/>
                <a:gd name="T13" fmla="*/ 0 h 16697"/>
                <a:gd name="T14" fmla="*/ 10635 w 10635"/>
                <a:gd name="T15" fmla="*/ 16697 h 16697"/>
              </a:gdLst>
              <a:ahLst/>
              <a:cxnLst>
                <a:cxn ang="T8">
                  <a:pos x="T0" y="T1"/>
                </a:cxn>
                <a:cxn ang="T9">
                  <a:pos x="T2" y="T3"/>
                </a:cxn>
                <a:cxn ang="T10">
                  <a:pos x="T4" y="T5"/>
                </a:cxn>
                <a:cxn ang="T11">
                  <a:pos x="T6" y="T7"/>
                </a:cxn>
              </a:cxnLst>
              <a:rect l="T12" t="T13" r="T14" b="T15"/>
              <a:pathLst>
                <a:path w="10635" h="16697" extrusionOk="0">
                  <a:moveTo>
                    <a:pt x="10635" y="0"/>
                  </a:moveTo>
                  <a:lnTo>
                    <a:pt x="0" y="12722"/>
                  </a:lnTo>
                  <a:lnTo>
                    <a:pt x="10635" y="16697"/>
                  </a:lnTo>
                  <a:lnTo>
                    <a:pt x="10635"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grpSp>
      <p:grpSp>
        <p:nvGrpSpPr>
          <p:cNvPr id="27656" name="Google Shape;223;p22"/>
          <p:cNvGrpSpPr>
            <a:grpSpLocks/>
          </p:cNvGrpSpPr>
          <p:nvPr/>
        </p:nvGrpSpPr>
        <p:grpSpPr bwMode="auto">
          <a:xfrm>
            <a:off x="4024313" y="1714500"/>
            <a:ext cx="2347912" cy="4335463"/>
            <a:chOff x="2991269" y="1153325"/>
            <a:chExt cx="1761300" cy="3252003"/>
          </a:xfrm>
        </p:grpSpPr>
        <p:sp>
          <p:nvSpPr>
            <p:cNvPr id="27660" name="Google Shape;224;p22"/>
            <p:cNvSpPr>
              <a:spLocks noChangeArrowheads="1"/>
            </p:cNvSpPr>
            <p:nvPr/>
          </p:nvSpPr>
          <p:spPr bwMode="auto">
            <a:xfrm>
              <a:off x="2991269" y="3020977"/>
              <a:ext cx="1758228" cy="1384350"/>
            </a:xfrm>
            <a:custGeom>
              <a:avLst/>
              <a:gdLst>
                <a:gd name="T0" fmla="*/ 486792 w 87725"/>
                <a:gd name="T1" fmla="*/ 0 h 63817"/>
                <a:gd name="T2" fmla="*/ 0 w 87725"/>
                <a:gd name="T3" fmla="*/ 648779 h 63817"/>
                <a:gd name="T4" fmla="*/ 1758228 w 87725"/>
                <a:gd name="T5" fmla="*/ 1384350 h 63817"/>
                <a:gd name="T6" fmla="*/ 1758228 w 87725"/>
                <a:gd name="T7" fmla="*/ 917397 h 63817"/>
                <a:gd name="T8" fmla="*/ 1758228 w 87725"/>
                <a:gd name="T9" fmla="*/ 510338 h 63817"/>
                <a:gd name="T10" fmla="*/ 486792 w 87725"/>
                <a:gd name="T11" fmla="*/ 0 h 63817"/>
                <a:gd name="T12" fmla="*/ 0 60000 65536"/>
                <a:gd name="T13" fmla="*/ 0 60000 65536"/>
                <a:gd name="T14" fmla="*/ 0 60000 65536"/>
                <a:gd name="T15" fmla="*/ 0 60000 65536"/>
                <a:gd name="T16" fmla="*/ 0 60000 65536"/>
                <a:gd name="T17" fmla="*/ 0 60000 65536"/>
                <a:gd name="T18" fmla="*/ 0 w 87725"/>
                <a:gd name="T19" fmla="*/ 0 h 63817"/>
                <a:gd name="T20" fmla="*/ 87725 w 87725"/>
                <a:gd name="T21" fmla="*/ 63817 h 63817"/>
              </a:gdLst>
              <a:ahLst/>
              <a:cxnLst>
                <a:cxn ang="T12">
                  <a:pos x="T0" y="T1"/>
                </a:cxn>
                <a:cxn ang="T13">
                  <a:pos x="T2" y="T3"/>
                </a:cxn>
                <a:cxn ang="T14">
                  <a:pos x="T4" y="T5"/>
                </a:cxn>
                <a:cxn ang="T15">
                  <a:pos x="T6" y="T7"/>
                </a:cxn>
                <a:cxn ang="T16">
                  <a:pos x="T8" y="T9"/>
                </a:cxn>
                <a:cxn ang="T17">
                  <a:pos x="T10" y="T11"/>
                </a:cxn>
              </a:cxnLst>
              <a:rect l="T18" t="T19" r="T20" b="T21"/>
              <a:pathLst>
                <a:path w="87725" h="63817" extrusionOk="0">
                  <a:moveTo>
                    <a:pt x="24288" y="0"/>
                  </a:moveTo>
                  <a:lnTo>
                    <a:pt x="0" y="29908"/>
                  </a:lnTo>
                  <a:lnTo>
                    <a:pt x="87725" y="63817"/>
                  </a:lnTo>
                  <a:lnTo>
                    <a:pt x="87725" y="42291"/>
                  </a:lnTo>
                  <a:lnTo>
                    <a:pt x="87725" y="23526"/>
                  </a:lnTo>
                  <a:lnTo>
                    <a:pt x="24288" y="0"/>
                  </a:lnTo>
                  <a:close/>
                </a:path>
              </a:pathLst>
            </a:custGeom>
            <a:solidFill>
              <a:srgbClr val="1A2A30">
                <a:alpha val="1294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27661" name="Google Shape;225;p22"/>
            <p:cNvSpPr>
              <a:spLocks noChangeArrowheads="1"/>
            </p:cNvSpPr>
            <p:nvPr/>
          </p:nvSpPr>
          <p:spPr bwMode="auto">
            <a:xfrm>
              <a:off x="3563255" y="2275837"/>
              <a:ext cx="1189300" cy="1015326"/>
            </a:xfrm>
            <a:custGeom>
              <a:avLst/>
              <a:gdLst>
                <a:gd name="T0" fmla="*/ 408345 w 18238"/>
                <a:gd name="T1" fmla="*/ 0 h 14114"/>
                <a:gd name="T2" fmla="*/ 1189300 w 18238"/>
                <a:gd name="T3" fmla="*/ 311058 h 14114"/>
                <a:gd name="T4" fmla="*/ 1189300 w 18238"/>
                <a:gd name="T5" fmla="*/ 1015326 h 14114"/>
                <a:gd name="T6" fmla="*/ 0 w 18238"/>
                <a:gd name="T7" fmla="*/ 543416 h 14114"/>
                <a:gd name="T8" fmla="*/ 408345 w 18238"/>
                <a:gd name="T9" fmla="*/ 0 h 14114"/>
                <a:gd name="T10" fmla="*/ 0 60000 65536"/>
                <a:gd name="T11" fmla="*/ 0 60000 65536"/>
                <a:gd name="T12" fmla="*/ 0 60000 65536"/>
                <a:gd name="T13" fmla="*/ 0 60000 65536"/>
                <a:gd name="T14" fmla="*/ 0 60000 65536"/>
                <a:gd name="T15" fmla="*/ 0 w 18238"/>
                <a:gd name="T16" fmla="*/ 0 h 14114"/>
                <a:gd name="T17" fmla="*/ 18238 w 18238"/>
                <a:gd name="T18" fmla="*/ 14114 h 14114"/>
              </a:gdLst>
              <a:ahLst/>
              <a:cxnLst>
                <a:cxn ang="T10">
                  <a:pos x="T0" y="T1"/>
                </a:cxn>
                <a:cxn ang="T11">
                  <a:pos x="T2" y="T3"/>
                </a:cxn>
                <a:cxn ang="T12">
                  <a:pos x="T4" y="T5"/>
                </a:cxn>
                <a:cxn ang="T13">
                  <a:pos x="T6" y="T7"/>
                </a:cxn>
                <a:cxn ang="T14">
                  <a:pos x="T8" y="T9"/>
                </a:cxn>
              </a:cxnLst>
              <a:rect l="T15" t="T16" r="T17" b="T18"/>
              <a:pathLst>
                <a:path w="18238" h="14114" extrusionOk="0">
                  <a:moveTo>
                    <a:pt x="6262" y="0"/>
                  </a:moveTo>
                  <a:lnTo>
                    <a:pt x="18238" y="4324"/>
                  </a:lnTo>
                  <a:lnTo>
                    <a:pt x="18238" y="14114"/>
                  </a:lnTo>
                  <a:lnTo>
                    <a:pt x="0" y="7554"/>
                  </a:lnTo>
                  <a:lnTo>
                    <a:pt x="6262" y="0"/>
                  </a:lnTo>
                  <a:close/>
                </a:path>
              </a:pathLst>
            </a:custGeom>
            <a:solidFill>
              <a:srgbClr val="1A2A30">
                <a:alpha val="1294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27662" name="Google Shape;226;p22"/>
            <p:cNvSpPr>
              <a:spLocks noChangeArrowheads="1"/>
            </p:cNvSpPr>
            <p:nvPr/>
          </p:nvSpPr>
          <p:spPr bwMode="auto">
            <a:xfrm>
              <a:off x="4059061" y="1153325"/>
              <a:ext cx="693508" cy="1201140"/>
            </a:xfrm>
            <a:custGeom>
              <a:avLst/>
              <a:gdLst>
                <a:gd name="T0" fmla="*/ 693508 w 10635"/>
                <a:gd name="T1" fmla="*/ 0 h 16697"/>
                <a:gd name="T2" fmla="*/ 0 w 10635"/>
                <a:gd name="T3" fmla="*/ 915189 h 16697"/>
                <a:gd name="T4" fmla="*/ 693508 w 10635"/>
                <a:gd name="T5" fmla="*/ 1201140 h 16697"/>
                <a:gd name="T6" fmla="*/ 693508 w 10635"/>
                <a:gd name="T7" fmla="*/ 0 h 16697"/>
                <a:gd name="T8" fmla="*/ 0 60000 65536"/>
                <a:gd name="T9" fmla="*/ 0 60000 65536"/>
                <a:gd name="T10" fmla="*/ 0 60000 65536"/>
                <a:gd name="T11" fmla="*/ 0 60000 65536"/>
                <a:gd name="T12" fmla="*/ 0 w 10635"/>
                <a:gd name="T13" fmla="*/ 0 h 16697"/>
                <a:gd name="T14" fmla="*/ 10635 w 10635"/>
                <a:gd name="T15" fmla="*/ 16697 h 16697"/>
              </a:gdLst>
              <a:ahLst/>
              <a:cxnLst>
                <a:cxn ang="T8">
                  <a:pos x="T0" y="T1"/>
                </a:cxn>
                <a:cxn ang="T9">
                  <a:pos x="T2" y="T3"/>
                </a:cxn>
                <a:cxn ang="T10">
                  <a:pos x="T4" y="T5"/>
                </a:cxn>
                <a:cxn ang="T11">
                  <a:pos x="T6" y="T7"/>
                </a:cxn>
              </a:cxnLst>
              <a:rect l="T12" t="T13" r="T14" b="T15"/>
              <a:pathLst>
                <a:path w="10635" h="16697" extrusionOk="0">
                  <a:moveTo>
                    <a:pt x="10635" y="0"/>
                  </a:moveTo>
                  <a:lnTo>
                    <a:pt x="0" y="12722"/>
                  </a:lnTo>
                  <a:lnTo>
                    <a:pt x="10635" y="16697"/>
                  </a:lnTo>
                  <a:lnTo>
                    <a:pt x="10635" y="0"/>
                  </a:lnTo>
                  <a:close/>
                </a:path>
              </a:pathLst>
            </a:custGeom>
            <a:solidFill>
              <a:srgbClr val="1A2A30">
                <a:alpha val="1294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grpSp>
      <p:sp>
        <p:nvSpPr>
          <p:cNvPr id="27657" name="Rectangle 37"/>
          <p:cNvSpPr>
            <a:spLocks noChangeArrowheads="1"/>
          </p:cNvSpPr>
          <p:nvPr/>
        </p:nvSpPr>
        <p:spPr bwMode="auto">
          <a:xfrm>
            <a:off x="4238625" y="714375"/>
            <a:ext cx="4119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b="1">
                <a:latin typeface="Arial Narrow" pitchFamily="34" charset="0"/>
              </a:rPr>
              <a:t>Composite criteria- Investment &amp; Turnover  </a:t>
            </a:r>
            <a:endParaRPr lang="en-IN" b="1">
              <a:latin typeface="Arial Narrow" pitchFamily="34" charset="0"/>
            </a:endParaRPr>
          </a:p>
        </p:txBody>
      </p:sp>
      <p:sp>
        <p:nvSpPr>
          <p:cNvPr id="27658" name="Rectangle 38"/>
          <p:cNvSpPr>
            <a:spLocks noChangeArrowheads="1"/>
          </p:cNvSpPr>
          <p:nvPr/>
        </p:nvSpPr>
        <p:spPr bwMode="auto">
          <a:xfrm>
            <a:off x="381000" y="6488113"/>
            <a:ext cx="11096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IN">
                <a:solidFill>
                  <a:srgbClr val="002060"/>
                </a:solidFill>
                <a:latin typeface="Arial Rounded MT Bold" pitchFamily="34" charset="0"/>
              </a:rPr>
              <a:t>With effect from July 1,2020; Exports will not form part of the Annual Turnover</a:t>
            </a:r>
          </a:p>
        </p:txBody>
      </p:sp>
      <p:sp>
        <p:nvSpPr>
          <p:cNvPr id="27659" name="Rectangle 4"/>
          <p:cNvSpPr>
            <a:spLocks noChangeArrowheads="1"/>
          </p:cNvSpPr>
          <p:nvPr/>
        </p:nvSpPr>
        <p:spPr bwMode="auto">
          <a:xfrm>
            <a:off x="166688" y="1357313"/>
            <a:ext cx="200025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buFont typeface="Wingdings" pitchFamily="2" charset="2"/>
              <a:buChar char="Ø"/>
            </a:pPr>
            <a:r>
              <a:rPr lang="en-US" sz="2000" b="1">
                <a:solidFill>
                  <a:srgbClr val="002060"/>
                </a:solidFill>
                <a:latin typeface="Arial Narrow" pitchFamily="34" charset="0"/>
              </a:rPr>
              <a:t>In case enterprise cross  the criteria either of the category, it will be placed in higher category</a:t>
            </a:r>
          </a:p>
          <a:p>
            <a:pPr algn="just">
              <a:buFont typeface="Wingdings" pitchFamily="2" charset="2"/>
              <a:buChar char="Ø"/>
            </a:pPr>
            <a:endParaRPr lang="en-US" sz="2000" b="1">
              <a:solidFill>
                <a:srgbClr val="002060"/>
              </a:solidFill>
              <a:latin typeface="Arial Narrow" pitchFamily="34" charset="0"/>
            </a:endParaRPr>
          </a:p>
          <a:p>
            <a:pPr algn="just"/>
            <a:endParaRPr lang="en-US" sz="2000" b="1">
              <a:solidFill>
                <a:srgbClr val="002060"/>
              </a:solidFill>
              <a:latin typeface="Arial Narrow" pitchFamily="34" charset="0"/>
            </a:endParaRPr>
          </a:p>
          <a:p>
            <a:pPr algn="just">
              <a:buFont typeface="Wingdings" pitchFamily="2" charset="2"/>
              <a:buChar char="Ø"/>
            </a:pPr>
            <a:r>
              <a:rPr lang="en-US" sz="2000" b="1">
                <a:solidFill>
                  <a:srgbClr val="002060"/>
                </a:solidFill>
                <a:latin typeface="Arial Narrow" pitchFamily="34" charset="0"/>
              </a:rPr>
              <a:t>Will not be placed in lower category unless it goes below the limit in both investment and turnover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346200" y="933450"/>
            <a:ext cx="9366250" cy="646113"/>
          </a:xfrm>
        </p:spPr>
        <p:txBody>
          <a:bodyPr/>
          <a:lstStyle/>
          <a:p>
            <a:pPr eaLnBrk="1" hangingPunct="1"/>
            <a:r>
              <a:rPr lang="en-US" b="1" smtClean="0">
                <a:latin typeface="Gabriola" pitchFamily="82" charset="0"/>
              </a:rPr>
              <a:t>NEW MSME REGISTRATION</a:t>
            </a:r>
            <a:endParaRPr lang="en-IN" b="1" smtClean="0">
              <a:latin typeface="Gabriola" pitchFamily="82" charset="0"/>
            </a:endParaRPr>
          </a:p>
        </p:txBody>
      </p:sp>
      <p:sp>
        <p:nvSpPr>
          <p:cNvPr id="2867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B11DD1F6-F4F3-4F7E-9269-8B2ABF759B93}" type="slidenum">
              <a:rPr lang="en-US" altLang="en-US" b="1" smtClean="0">
                <a:solidFill>
                  <a:schemeClr val="accent1"/>
                </a:solidFill>
              </a:rPr>
              <a:pPr eaLnBrk="1" fontAlgn="base" hangingPunct="1">
                <a:spcBef>
                  <a:spcPct val="0"/>
                </a:spcBef>
                <a:spcAft>
                  <a:spcPct val="0"/>
                </a:spcAft>
              </a:pPr>
              <a:t>14</a:t>
            </a:fld>
            <a:endParaRPr lang="en-US" altLang="en-US" b="1" smtClean="0">
              <a:solidFill>
                <a:schemeClr val="accent1"/>
              </a:solidFill>
            </a:endParaRPr>
          </a:p>
        </p:txBody>
      </p:sp>
      <p:sp>
        <p:nvSpPr>
          <p:cNvPr id="5" name="Rectangle 4"/>
          <p:cNvSpPr/>
          <p:nvPr/>
        </p:nvSpPr>
        <p:spPr>
          <a:xfrm>
            <a:off x="551384" y="1628800"/>
            <a:ext cx="8422208" cy="3908425"/>
          </a:xfrm>
          <a:prstGeom prst="rect">
            <a:avLst/>
          </a:prstGeom>
        </p:spPr>
        <p:txBody>
          <a:bodyPr wrap="square">
            <a:spAutoFit/>
          </a:bodyPr>
          <a:lstStyle/>
          <a:p>
            <a:pPr marL="342900" indent="-342900">
              <a:buFont typeface="Wingdings" pitchFamily="2" charset="2"/>
              <a:buChar char="ü"/>
              <a:defRPr/>
            </a:pPr>
            <a:r>
              <a:rPr lang="en-US" sz="2400" b="1" dirty="0">
                <a:solidFill>
                  <a:schemeClr val="accent6">
                    <a:lumMod val="50000"/>
                  </a:schemeClr>
                </a:solidFill>
                <a:latin typeface="Gabriola" pitchFamily="82" charset="0"/>
              </a:rPr>
              <a:t>MSME Registration process is known As “UDYAM REGISTRATION”</a:t>
            </a:r>
          </a:p>
          <a:p>
            <a:pPr marL="342900" indent="-342900">
              <a:buFont typeface="Wingdings" pitchFamily="2" charset="2"/>
              <a:buChar char="ü"/>
              <a:defRPr/>
            </a:pPr>
            <a:r>
              <a:rPr lang="en-US" sz="2400" b="1" dirty="0">
                <a:solidFill>
                  <a:schemeClr val="accent6">
                    <a:lumMod val="50000"/>
                  </a:schemeClr>
                </a:solidFill>
                <a:latin typeface="Gabriola" pitchFamily="82" charset="0"/>
              </a:rPr>
              <a:t>Registration Portal: </a:t>
            </a:r>
            <a:r>
              <a:rPr lang="en-US" sz="2400" b="1" dirty="0">
                <a:solidFill>
                  <a:schemeClr val="accent6">
                    <a:lumMod val="50000"/>
                  </a:schemeClr>
                </a:solidFill>
                <a:latin typeface="Gabriola" pitchFamily="82" charset="0"/>
                <a:hlinkClick r:id="rId2"/>
              </a:rPr>
              <a:t>www.udyamregistration.gov.in</a:t>
            </a:r>
            <a:r>
              <a:rPr lang="en-US" sz="2400" b="1" dirty="0">
                <a:solidFill>
                  <a:schemeClr val="accent6">
                    <a:lumMod val="50000"/>
                  </a:schemeClr>
                </a:solidFill>
                <a:latin typeface="Gabriola" pitchFamily="82" charset="0"/>
              </a:rPr>
              <a:t> </a:t>
            </a:r>
          </a:p>
          <a:p>
            <a:pPr marL="342900" indent="-342900">
              <a:buFont typeface="Wingdings" pitchFamily="2" charset="2"/>
              <a:buChar char="ü"/>
              <a:defRPr/>
            </a:pPr>
            <a:r>
              <a:rPr lang="en-US" sz="2400" b="1" dirty="0">
                <a:solidFill>
                  <a:schemeClr val="accent6">
                    <a:lumMod val="50000"/>
                  </a:schemeClr>
                </a:solidFill>
                <a:latin typeface="Gabriola" pitchFamily="82" charset="0"/>
              </a:rPr>
              <a:t>This is in force </a:t>
            </a:r>
            <a:r>
              <a:rPr lang="en-US" sz="2400" b="1" dirty="0" err="1">
                <a:solidFill>
                  <a:srgbClr val="FF0000"/>
                </a:solidFill>
                <a:latin typeface="Gabriola" pitchFamily="82" charset="0"/>
              </a:rPr>
              <a:t>w.e.f</a:t>
            </a:r>
            <a:r>
              <a:rPr lang="en-US" sz="2400" b="1" dirty="0">
                <a:solidFill>
                  <a:srgbClr val="FF0000"/>
                </a:solidFill>
                <a:latin typeface="Gabriola" pitchFamily="82" charset="0"/>
              </a:rPr>
              <a:t>. 1</a:t>
            </a:r>
            <a:r>
              <a:rPr lang="en-US" sz="2400" b="1" baseline="30000" dirty="0">
                <a:solidFill>
                  <a:srgbClr val="FF0000"/>
                </a:solidFill>
                <a:latin typeface="Gabriola" pitchFamily="82" charset="0"/>
              </a:rPr>
              <a:t>st</a:t>
            </a:r>
            <a:r>
              <a:rPr lang="en-US" sz="2400" b="1" dirty="0">
                <a:solidFill>
                  <a:srgbClr val="FF0000"/>
                </a:solidFill>
                <a:latin typeface="Gabriola" pitchFamily="82" charset="0"/>
              </a:rPr>
              <a:t> July 2020</a:t>
            </a:r>
          </a:p>
          <a:p>
            <a:pPr>
              <a:defRPr/>
            </a:pPr>
            <a:endParaRPr lang="en-US" sz="2400" b="1" dirty="0">
              <a:solidFill>
                <a:srgbClr val="FF0000"/>
              </a:solidFill>
              <a:latin typeface="Gabriola" pitchFamily="82" charset="0"/>
            </a:endParaRPr>
          </a:p>
          <a:p>
            <a:pPr marL="457200" indent="-457200" algn="just">
              <a:buFont typeface="Arial" pitchFamily="34" charset="0"/>
              <a:buChar char="•"/>
              <a:defRPr/>
            </a:pPr>
            <a:r>
              <a:rPr lang="en-US" sz="2400" b="1" dirty="0">
                <a:solidFill>
                  <a:srgbClr val="FF0000"/>
                </a:solidFill>
                <a:latin typeface="Gabriola" pitchFamily="82" charset="0"/>
              </a:rPr>
              <a:t>Who can Register?</a:t>
            </a:r>
          </a:p>
          <a:p>
            <a:pPr algn="just">
              <a:defRPr/>
            </a:pPr>
            <a:r>
              <a:rPr lang="en-US" sz="2400" b="1" dirty="0">
                <a:solidFill>
                  <a:srgbClr val="FF0000"/>
                </a:solidFill>
                <a:latin typeface="Gabriola" pitchFamily="82" charset="0"/>
              </a:rPr>
              <a:t>(1)New Registration</a:t>
            </a:r>
            <a:r>
              <a:rPr lang="en-US" sz="2400" b="1" dirty="0">
                <a:solidFill>
                  <a:srgbClr val="FEA022">
                    <a:lumMod val="50000"/>
                  </a:srgbClr>
                </a:solidFill>
                <a:latin typeface="Gabriola" pitchFamily="82" charset="0"/>
              </a:rPr>
              <a:t>: Entrepreneurs who are not yet registered as MSME</a:t>
            </a:r>
          </a:p>
          <a:p>
            <a:pPr algn="just">
              <a:defRPr/>
            </a:pPr>
            <a:r>
              <a:rPr lang="en-US" sz="2400" b="1" dirty="0">
                <a:solidFill>
                  <a:srgbClr val="FF0000"/>
                </a:solidFill>
                <a:latin typeface="Gabriola" pitchFamily="82" charset="0"/>
              </a:rPr>
              <a:t>(2)Re-registration</a:t>
            </a:r>
            <a:r>
              <a:rPr lang="en-US" sz="2400" b="1" dirty="0">
                <a:solidFill>
                  <a:srgbClr val="FEA022">
                    <a:lumMod val="50000"/>
                  </a:srgbClr>
                </a:solidFill>
                <a:latin typeface="Gabriola" pitchFamily="82" charset="0"/>
              </a:rPr>
              <a:t>: Existing entrepreneurs already having registration as EM-II / </a:t>
            </a:r>
            <a:r>
              <a:rPr lang="en-US" sz="2400" b="1" dirty="0" smtClean="0">
                <a:solidFill>
                  <a:srgbClr val="FEA022">
                    <a:lumMod val="50000"/>
                  </a:srgbClr>
                </a:solidFill>
                <a:latin typeface="Gabriola" pitchFamily="82" charset="0"/>
              </a:rPr>
              <a:t>UAM (</a:t>
            </a:r>
            <a:r>
              <a:rPr lang="en-US" sz="2400" b="1" dirty="0">
                <a:solidFill>
                  <a:srgbClr val="FF0000"/>
                </a:solidFill>
                <a:latin typeface="Gabriola" pitchFamily="82" charset="0"/>
              </a:rPr>
              <a:t>Last </a:t>
            </a:r>
            <a:r>
              <a:rPr lang="en-US" sz="2400" b="1" dirty="0" smtClean="0">
                <a:solidFill>
                  <a:srgbClr val="FF0000"/>
                </a:solidFill>
                <a:latin typeface="Gabriola" pitchFamily="82" charset="0"/>
              </a:rPr>
              <a:t>date was </a:t>
            </a:r>
            <a:r>
              <a:rPr lang="en-US" sz="2400" b="1" dirty="0">
                <a:solidFill>
                  <a:srgbClr val="FF0000"/>
                </a:solidFill>
                <a:latin typeface="Gabriola" pitchFamily="82" charset="0"/>
              </a:rPr>
              <a:t>31.12.2021)</a:t>
            </a:r>
          </a:p>
          <a:p>
            <a:pPr algn="just">
              <a:defRPr/>
            </a:pPr>
            <a:endParaRPr lang="en-US" sz="2400" b="1" dirty="0">
              <a:solidFill>
                <a:schemeClr val="accent6">
                  <a:lumMod val="50000"/>
                </a:schemeClr>
              </a:solidFill>
              <a:latin typeface="Gabriola" pitchFamily="82" charset="0"/>
            </a:endParaRPr>
          </a:p>
          <a:p>
            <a:pPr marL="342900" indent="-342900">
              <a:buFont typeface="Wingdings" pitchFamily="2" charset="2"/>
              <a:buChar char="ü"/>
              <a:defRPr/>
            </a:pPr>
            <a:r>
              <a:rPr lang="en-US" sz="3200" b="1" dirty="0">
                <a:solidFill>
                  <a:srgbClr val="FF0000"/>
                </a:solidFill>
                <a:latin typeface="Gabriola" pitchFamily="82" charset="0"/>
              </a:rPr>
              <a:t>Beware of Fake Registration sites!!! Projecting as Govt. websites!!</a:t>
            </a:r>
          </a:p>
        </p:txBody>
      </p:sp>
      <p:pic>
        <p:nvPicPr>
          <p:cNvPr id="28677" name="Picture 2" descr="Development Commissioner Ministry of Micro, Small &amp;amp; Medium Enterpri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37950" y="0"/>
            <a:ext cx="65405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25"/>
          <p:cNvGrpSpPr>
            <a:grpSpLocks/>
          </p:cNvGrpSpPr>
          <p:nvPr/>
        </p:nvGrpSpPr>
        <p:grpSpPr bwMode="auto">
          <a:xfrm rot="10800000">
            <a:off x="6667500" y="1428750"/>
            <a:ext cx="2463800" cy="3943350"/>
            <a:chOff x="4722461" y="1907611"/>
            <a:chExt cx="2138040" cy="3421250"/>
          </a:xfrm>
        </p:grpSpPr>
        <p:grpSp>
          <p:nvGrpSpPr>
            <p:cNvPr id="30735" name="Group 23"/>
            <p:cNvGrpSpPr>
              <a:grpSpLocks/>
            </p:cNvGrpSpPr>
            <p:nvPr/>
          </p:nvGrpSpPr>
          <p:grpSpPr bwMode="auto">
            <a:xfrm>
              <a:off x="4722461" y="2154570"/>
              <a:ext cx="1410284" cy="2457710"/>
              <a:chOff x="4764849" y="1896442"/>
              <a:chExt cx="1630399" cy="2841304"/>
            </a:xfrm>
          </p:grpSpPr>
          <p:sp>
            <p:nvSpPr>
              <p:cNvPr id="13" name="Rectangle 15">
                <a:extLst>
                  <a:ext uri="{FF2B5EF4-FFF2-40B4-BE49-F238E27FC236}"/>
                </a:extLst>
              </p:cNvPr>
              <p:cNvSpPr/>
              <p:nvPr/>
            </p:nvSpPr>
            <p:spPr>
              <a:xfrm rot="2633242">
                <a:off x="5392340" y="3840135"/>
                <a:ext cx="930089" cy="898048"/>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grpSp>
            <p:nvGrpSpPr>
              <p:cNvPr id="30740" name="Group 88"/>
              <p:cNvGrpSpPr>
                <a:grpSpLocks/>
              </p:cNvGrpSpPr>
              <p:nvPr/>
            </p:nvGrpSpPr>
            <p:grpSpPr bwMode="auto">
              <a:xfrm rot="5400000">
                <a:off x="4707913" y="1953378"/>
                <a:ext cx="1744272" cy="1630399"/>
                <a:chOff x="2827731" y="1829193"/>
                <a:chExt cx="1744272" cy="1630399"/>
              </a:xfrm>
            </p:grpSpPr>
            <p:sp>
              <p:nvSpPr>
                <p:cNvPr id="15" name="Rectangle 15">
                  <a:extLst>
                    <a:ext uri="{FF2B5EF4-FFF2-40B4-BE49-F238E27FC236}"/>
                  </a:extLst>
                </p:cNvPr>
                <p:cNvSpPr/>
                <p:nvPr/>
              </p:nvSpPr>
              <p:spPr>
                <a:xfrm rot="16200000">
                  <a:off x="3658320" y="1844773"/>
                  <a:ext cx="930089" cy="898048"/>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6" name="Rectangle 15">
                  <a:extLst>
                    <a:ext uri="{FF2B5EF4-FFF2-40B4-BE49-F238E27FC236}"/>
                  </a:extLst>
                </p:cNvPr>
                <p:cNvSpPr/>
                <p:nvPr/>
              </p:nvSpPr>
              <p:spPr>
                <a:xfrm rot="13433242">
                  <a:off x="2827246" y="2561357"/>
                  <a:ext cx="929894" cy="898236"/>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grpSp>
        </p:grpSp>
        <p:sp>
          <p:nvSpPr>
            <p:cNvPr id="10" name="Oval 97">
              <a:extLst>
                <a:ext uri="{FF2B5EF4-FFF2-40B4-BE49-F238E27FC236}"/>
              </a:extLst>
            </p:cNvPr>
            <p:cNvSpPr/>
            <p:nvPr/>
          </p:nvSpPr>
          <p:spPr>
            <a:xfrm>
              <a:off x="5686783" y="4709069"/>
              <a:ext cx="619921" cy="6197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1" name="Oval 98">
              <a:extLst>
                <a:ext uri="{FF2B5EF4-FFF2-40B4-BE49-F238E27FC236}"/>
              </a:extLst>
            </p:cNvPr>
            <p:cNvSpPr/>
            <p:nvPr/>
          </p:nvSpPr>
          <p:spPr>
            <a:xfrm>
              <a:off x="6240580" y="3275284"/>
              <a:ext cx="619921" cy="6197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2" name="Oval 99">
              <a:extLst>
                <a:ext uri="{FF2B5EF4-FFF2-40B4-BE49-F238E27FC236}"/>
              </a:extLst>
            </p:cNvPr>
            <p:cNvSpPr/>
            <p:nvPr/>
          </p:nvSpPr>
          <p:spPr>
            <a:xfrm>
              <a:off x="5577952" y="1907611"/>
              <a:ext cx="619921" cy="6197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grpSp>
      <p:sp>
        <p:nvSpPr>
          <p:cNvPr id="17" name="Isosceles Triangle 8">
            <a:extLst>
              <a:ext uri="{FF2B5EF4-FFF2-40B4-BE49-F238E27FC236}"/>
            </a:extLst>
          </p:cNvPr>
          <p:cNvSpPr/>
          <p:nvPr/>
        </p:nvSpPr>
        <p:spPr>
          <a:xfrm rot="16200000">
            <a:off x="6869113" y="3675063"/>
            <a:ext cx="265112" cy="315912"/>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dirty="0">
              <a:solidFill>
                <a:schemeClr val="tx1"/>
              </a:solidFill>
            </a:endParaRPr>
          </a:p>
        </p:txBody>
      </p:sp>
      <p:sp>
        <p:nvSpPr>
          <p:cNvPr id="18" name="Oval 7">
            <a:extLst>
              <a:ext uri="{FF2B5EF4-FFF2-40B4-BE49-F238E27FC236}"/>
            </a:extLst>
          </p:cNvPr>
          <p:cNvSpPr/>
          <p:nvPr/>
        </p:nvSpPr>
        <p:spPr>
          <a:xfrm>
            <a:off x="6200775" y="5370513"/>
            <a:ext cx="282575" cy="28098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dirty="0"/>
          </a:p>
        </p:txBody>
      </p:sp>
      <p:sp>
        <p:nvSpPr>
          <p:cNvPr id="19" name="Rounded Rectangle 7">
            <a:extLst>
              <a:ext uri="{FF2B5EF4-FFF2-40B4-BE49-F238E27FC236}"/>
            </a:extLst>
          </p:cNvPr>
          <p:cNvSpPr>
            <a:spLocks noChangeAspect="1"/>
          </p:cNvSpPr>
          <p:nvPr/>
        </p:nvSpPr>
        <p:spPr>
          <a:xfrm>
            <a:off x="6099175" y="2098675"/>
            <a:ext cx="288925" cy="24923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dirty="0"/>
          </a:p>
        </p:txBody>
      </p:sp>
      <p:sp>
        <p:nvSpPr>
          <p:cNvPr id="30726" name="TextBox 21"/>
          <p:cNvSpPr txBox="1">
            <a:spLocks noChangeArrowheads="1"/>
          </p:cNvSpPr>
          <p:nvPr/>
        </p:nvSpPr>
        <p:spPr bwMode="auto">
          <a:xfrm>
            <a:off x="1666875" y="1214438"/>
            <a:ext cx="50720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u="sng">
                <a:solidFill>
                  <a:srgbClr val="0070C0"/>
                </a:solidFill>
                <a:latin typeface="Gabriola" pitchFamily="82" charset="0"/>
              </a:rPr>
              <a:t>Existing enterprise where ITR for the FY is filed</a:t>
            </a:r>
          </a:p>
          <a:p>
            <a:pPr eaLnBrk="1" hangingPunct="1"/>
            <a:r>
              <a:rPr lang="en-US" b="1">
                <a:solidFill>
                  <a:srgbClr val="002060"/>
                </a:solidFill>
                <a:latin typeface="Cambria" pitchFamily="18" charset="0"/>
                <a:ea typeface="Cambria" pitchFamily="18" charset="0"/>
                <a:cs typeface="Nirmala UI" pitchFamily="34" charset="0"/>
              </a:rPr>
              <a:t>The calculation of investment will be based on the ITR of the FY filed under the IT act 1961</a:t>
            </a:r>
            <a:endParaRPr lang="ko-KR" altLang="en-US">
              <a:solidFill>
                <a:srgbClr val="002060"/>
              </a:solidFill>
              <a:latin typeface="Cambria" pitchFamily="18" charset="0"/>
              <a:cs typeface="Nirmala UI" pitchFamily="34" charset="0"/>
            </a:endParaRPr>
          </a:p>
          <a:p>
            <a:pPr eaLnBrk="1" hangingPunct="1"/>
            <a:endParaRPr lang="en-IN" sz="2400" b="1" u="sng">
              <a:solidFill>
                <a:srgbClr val="002060"/>
              </a:solidFill>
              <a:latin typeface="Gabriola" pitchFamily="82" charset="0"/>
            </a:endParaRPr>
          </a:p>
        </p:txBody>
      </p:sp>
      <p:grpSp>
        <p:nvGrpSpPr>
          <p:cNvPr id="30727" name="Group 106"/>
          <p:cNvGrpSpPr>
            <a:grpSpLocks/>
          </p:cNvGrpSpPr>
          <p:nvPr/>
        </p:nvGrpSpPr>
        <p:grpSpPr bwMode="auto">
          <a:xfrm>
            <a:off x="1595438" y="2571750"/>
            <a:ext cx="4857750" cy="2032000"/>
            <a:chOff x="4965551" y="1783849"/>
            <a:chExt cx="1780587" cy="2819948"/>
          </a:xfrm>
        </p:grpSpPr>
        <p:sp>
          <p:nvSpPr>
            <p:cNvPr id="30733" name="TextBox 23"/>
            <p:cNvSpPr txBox="1">
              <a:spLocks noChangeArrowheads="1"/>
            </p:cNvSpPr>
            <p:nvPr/>
          </p:nvSpPr>
          <p:spPr bwMode="auto">
            <a:xfrm>
              <a:off x="4965551" y="1979530"/>
              <a:ext cx="178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endParaRPr lang="en-US" sz="1200" b="1">
                <a:solidFill>
                  <a:srgbClr val="002060"/>
                </a:solidFill>
                <a:latin typeface="Arial Narrow" pitchFamily="34" charset="0"/>
              </a:endParaRPr>
            </a:p>
          </p:txBody>
        </p:sp>
        <p:sp>
          <p:nvSpPr>
            <p:cNvPr id="25" name="TextBox 24">
              <a:extLst>
                <a:ext uri="{FF2B5EF4-FFF2-40B4-BE49-F238E27FC236}"/>
              </a:extLst>
            </p:cNvPr>
            <p:cNvSpPr txBox="1"/>
            <p:nvPr/>
          </p:nvSpPr>
          <p:spPr>
            <a:xfrm>
              <a:off x="4965551" y="1783849"/>
              <a:ext cx="1780587" cy="2819948"/>
            </a:xfrm>
            <a:prstGeom prst="rect">
              <a:avLst/>
            </a:prstGeom>
            <a:noFill/>
          </p:spPr>
          <p:txBody>
            <a:bodyPr>
              <a:spAutoFit/>
            </a:bodyPr>
            <a:lstStyle/>
            <a:p>
              <a:pPr>
                <a:defRPr/>
              </a:pPr>
              <a:r>
                <a:rPr lang="en-US" sz="2400" b="1" u="sng" dirty="0">
                  <a:solidFill>
                    <a:schemeClr val="accent2">
                      <a:lumMod val="75000"/>
                    </a:schemeClr>
                  </a:solidFill>
                  <a:latin typeface="Gabriola" pitchFamily="82" charset="0"/>
                </a:rPr>
                <a:t>New enterprise where no prior ITR is available</a:t>
              </a:r>
            </a:p>
            <a:p>
              <a:pPr algn="just">
                <a:defRPr/>
              </a:pPr>
              <a:r>
                <a:rPr lang="en-US" b="1" dirty="0">
                  <a:solidFill>
                    <a:srgbClr val="002060"/>
                  </a:solidFill>
                  <a:latin typeface="Cambria" pitchFamily="18" charset="0"/>
                  <a:ea typeface="Cambria" pitchFamily="18" charset="0"/>
                </a:rPr>
                <a:t>The calculation of investment will be based on the self-declaration of the promoter of the enterprise. Such relaxation shall end after the 31</a:t>
              </a:r>
              <a:r>
                <a:rPr lang="en-US" b="1" baseline="30000" dirty="0">
                  <a:solidFill>
                    <a:srgbClr val="002060"/>
                  </a:solidFill>
                  <a:latin typeface="Cambria" pitchFamily="18" charset="0"/>
                  <a:ea typeface="Cambria" pitchFamily="18" charset="0"/>
                </a:rPr>
                <a:t>st</a:t>
              </a:r>
              <a:r>
                <a:rPr lang="en-US" b="1" dirty="0">
                  <a:solidFill>
                    <a:srgbClr val="002060"/>
                  </a:solidFill>
                  <a:latin typeface="Cambria" pitchFamily="18" charset="0"/>
                  <a:ea typeface="Cambria" pitchFamily="18" charset="0"/>
                </a:rPr>
                <a:t> March of the FY in which files its first ITR</a:t>
              </a:r>
            </a:p>
            <a:p>
              <a:pPr>
                <a:defRPr/>
              </a:pPr>
              <a:endParaRPr lang="en-IN" sz="1200" b="1" u="sng" dirty="0">
                <a:solidFill>
                  <a:srgbClr val="002060"/>
                </a:solidFill>
                <a:latin typeface="Arial Narrow" pitchFamily="34" charset="0"/>
              </a:endParaRPr>
            </a:p>
          </p:txBody>
        </p:sp>
      </p:grpSp>
      <p:grpSp>
        <p:nvGrpSpPr>
          <p:cNvPr id="30728" name="Group 118"/>
          <p:cNvGrpSpPr>
            <a:grpSpLocks/>
          </p:cNvGrpSpPr>
          <p:nvPr/>
        </p:nvGrpSpPr>
        <p:grpSpPr bwMode="auto">
          <a:xfrm>
            <a:off x="1666875" y="4714875"/>
            <a:ext cx="5572125" cy="1916113"/>
            <a:chOff x="4894328" y="1979530"/>
            <a:chExt cx="1851810" cy="1915811"/>
          </a:xfrm>
        </p:grpSpPr>
        <p:sp>
          <p:nvSpPr>
            <p:cNvPr id="30731" name="TextBox 26"/>
            <p:cNvSpPr txBox="1">
              <a:spLocks noChangeArrowheads="1"/>
            </p:cNvSpPr>
            <p:nvPr/>
          </p:nvSpPr>
          <p:spPr bwMode="auto">
            <a:xfrm>
              <a:off x="4965551" y="1979530"/>
              <a:ext cx="178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endParaRPr lang="en-US" sz="1200" b="1">
                <a:solidFill>
                  <a:srgbClr val="002060"/>
                </a:solidFill>
                <a:latin typeface="Arial Narrow" pitchFamily="34" charset="0"/>
              </a:endParaRPr>
            </a:p>
          </p:txBody>
        </p:sp>
        <p:sp>
          <p:nvSpPr>
            <p:cNvPr id="28" name="TextBox 27">
              <a:extLst>
                <a:ext uri="{FF2B5EF4-FFF2-40B4-BE49-F238E27FC236}"/>
              </a:extLst>
            </p:cNvPr>
            <p:cNvSpPr txBox="1"/>
            <p:nvPr/>
          </p:nvSpPr>
          <p:spPr>
            <a:xfrm>
              <a:off x="4894328" y="2141429"/>
              <a:ext cx="1780587" cy="1753912"/>
            </a:xfrm>
            <a:prstGeom prst="rect">
              <a:avLst/>
            </a:prstGeom>
            <a:noFill/>
          </p:spPr>
          <p:txBody>
            <a:bodyPr>
              <a:spAutoFit/>
            </a:bodyPr>
            <a:lstStyle/>
            <a:p>
              <a:pPr>
                <a:defRPr/>
              </a:pPr>
              <a:r>
                <a:rPr lang="en-US" sz="2400" b="1" u="sng" dirty="0">
                  <a:solidFill>
                    <a:schemeClr val="accent3">
                      <a:lumMod val="50000"/>
                    </a:schemeClr>
                  </a:solidFill>
                  <a:latin typeface="Gabriola" pitchFamily="82" charset="0"/>
                  <a:ea typeface="Cambria" pitchFamily="18" charset="0"/>
                </a:rPr>
                <a:t>New enterprise where no prior ITR is available</a:t>
              </a:r>
            </a:p>
            <a:p>
              <a:pPr>
                <a:defRPr/>
              </a:pPr>
              <a:r>
                <a:rPr lang="en-US" b="1" dirty="0">
                  <a:solidFill>
                    <a:srgbClr val="002060"/>
                  </a:solidFill>
                  <a:latin typeface="Cambria" pitchFamily="18" charset="0"/>
                  <a:ea typeface="Cambria" pitchFamily="18" charset="0"/>
                </a:rPr>
                <a:t>Under self-declaration, the invoice value of P&amp;M or equipment, whether purchased first hand or second hand, shall be taken into account excluding GST.</a:t>
              </a:r>
            </a:p>
            <a:p>
              <a:pPr>
                <a:defRPr/>
              </a:pPr>
              <a:endParaRPr lang="en-IN" sz="1200" b="1" u="sng" dirty="0">
                <a:solidFill>
                  <a:srgbClr val="002060"/>
                </a:solidFill>
                <a:latin typeface="Arial Narrow" pitchFamily="34" charset="0"/>
              </a:endParaRPr>
            </a:p>
          </p:txBody>
        </p:sp>
      </p:grpSp>
      <p:sp>
        <p:nvSpPr>
          <p:cNvPr id="30729" name="TextBox 31"/>
          <p:cNvSpPr txBox="1">
            <a:spLocks noChangeArrowheads="1"/>
          </p:cNvSpPr>
          <p:nvPr/>
        </p:nvSpPr>
        <p:spPr bwMode="auto">
          <a:xfrm>
            <a:off x="738188" y="257175"/>
            <a:ext cx="97869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000" tIns="0" rIns="2400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600" b="1">
                <a:solidFill>
                  <a:srgbClr val="002060"/>
                </a:solidFill>
                <a:latin typeface="Gabriola" pitchFamily="82" charset="0"/>
              </a:rPr>
              <a:t>Calculation of investment in Plant &amp; Machinery  or equipment</a:t>
            </a:r>
            <a:endParaRPr lang="ko-KR" altLang="en-US" sz="3600" b="1">
              <a:solidFill>
                <a:srgbClr val="002060"/>
              </a:solidFill>
              <a:latin typeface="Gabriola" pitchFamily="82" charset="0"/>
              <a:cs typeface="Nirmala UI" pitchFamily="34" charset="0"/>
            </a:endParaRPr>
          </a:p>
        </p:txBody>
      </p:sp>
      <p:sp>
        <p:nvSpPr>
          <p:cNvPr id="26" name="Rounded Rectangle 10">
            <a:extLst>
              <a:ext uri="{FF2B5EF4-FFF2-40B4-BE49-F238E27FC236}"/>
            </a:extLst>
          </p:cNvPr>
          <p:cNvSpPr/>
          <p:nvPr/>
        </p:nvSpPr>
        <p:spPr>
          <a:xfrm>
            <a:off x="9405938" y="1357313"/>
            <a:ext cx="2786062" cy="4143375"/>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4">
            <a:extLst>
              <a:ext uri="{FF2B5EF4-FFF2-40B4-BE49-F238E27FC236}"/>
            </a:extLst>
          </p:cNvPr>
          <p:cNvSpPr/>
          <p:nvPr/>
        </p:nvSpPr>
        <p:spPr>
          <a:xfrm>
            <a:off x="5557838" y="1593850"/>
            <a:ext cx="5938837" cy="4183063"/>
          </a:xfrm>
          <a:prstGeom prst="roundRect">
            <a:avLst>
              <a:gd name="adj" fmla="val 10416"/>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1200"/>
          </a:p>
        </p:txBody>
      </p:sp>
      <p:sp>
        <p:nvSpPr>
          <p:cNvPr id="4" name="Rounded Rectangle 11">
            <a:extLst>
              <a:ext uri="{FF2B5EF4-FFF2-40B4-BE49-F238E27FC236}"/>
            </a:extLst>
          </p:cNvPr>
          <p:cNvSpPr/>
          <p:nvPr/>
        </p:nvSpPr>
        <p:spPr>
          <a:xfrm>
            <a:off x="5829300" y="1822880"/>
            <a:ext cx="5523283" cy="1103428"/>
          </a:xfrm>
          <a:custGeom>
            <a:avLst/>
            <a:gdLst/>
            <a:ahLst/>
            <a:cxnLst/>
            <a:rect l="l" t="t" r="r" b="b"/>
            <a:pathLst>
              <a:path w="4320480" h="1296000">
                <a:moveTo>
                  <a:pt x="291768" y="0"/>
                </a:moveTo>
                <a:lnTo>
                  <a:pt x="4028712" y="0"/>
                </a:lnTo>
                <a:cubicBezTo>
                  <a:pt x="4189851" y="0"/>
                  <a:pt x="4320480" y="130629"/>
                  <a:pt x="4320480" y="291768"/>
                </a:cubicBezTo>
                <a:lnTo>
                  <a:pt x="4320480" y="1004232"/>
                </a:lnTo>
                <a:cubicBezTo>
                  <a:pt x="4320480" y="1165371"/>
                  <a:pt x="4189851" y="1296000"/>
                  <a:pt x="4028712" y="1296000"/>
                </a:cubicBezTo>
                <a:lnTo>
                  <a:pt x="291768" y="1296000"/>
                </a:lnTo>
                <a:cubicBezTo>
                  <a:pt x="130629" y="1296000"/>
                  <a:pt x="0" y="1165371"/>
                  <a:pt x="0" y="1004232"/>
                </a:cubicBezTo>
                <a:lnTo>
                  <a:pt x="0" y="769158"/>
                </a:lnTo>
                <a:lnTo>
                  <a:pt x="401179" y="769158"/>
                </a:lnTo>
                <a:lnTo>
                  <a:pt x="401179" y="890316"/>
                </a:lnTo>
                <a:lnTo>
                  <a:pt x="643495" y="648000"/>
                </a:lnTo>
                <a:lnTo>
                  <a:pt x="401179" y="405684"/>
                </a:lnTo>
                <a:lnTo>
                  <a:pt x="401179" y="526842"/>
                </a:lnTo>
                <a:lnTo>
                  <a:pt x="0" y="526842"/>
                </a:lnTo>
                <a:lnTo>
                  <a:pt x="0" y="291768"/>
                </a:lnTo>
                <a:cubicBezTo>
                  <a:pt x="0" y="130629"/>
                  <a:pt x="130629" y="0"/>
                  <a:pt x="291768" y="0"/>
                </a:cubicBezTo>
                <a:close/>
              </a:path>
            </a:pathLst>
          </a:custGeom>
          <a:solidFill>
            <a:schemeClr val="accent1"/>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dirty="0">
              <a:cs typeface="Arial" pitchFamily="34" charset="0"/>
            </a:endParaRPr>
          </a:p>
        </p:txBody>
      </p:sp>
      <p:sp>
        <p:nvSpPr>
          <p:cNvPr id="5" name="Rounded Rectangle 13">
            <a:extLst>
              <a:ext uri="{FF2B5EF4-FFF2-40B4-BE49-F238E27FC236}"/>
            </a:extLst>
          </p:cNvPr>
          <p:cNvSpPr/>
          <p:nvPr/>
        </p:nvSpPr>
        <p:spPr>
          <a:xfrm>
            <a:off x="5829301" y="3985468"/>
            <a:ext cx="5523282" cy="1517694"/>
          </a:xfrm>
          <a:custGeom>
            <a:avLst/>
            <a:gdLst/>
            <a:ahLst/>
            <a:cxnLst/>
            <a:rect l="l" t="t" r="r" b="b"/>
            <a:pathLst>
              <a:path w="4320480" h="1296000">
                <a:moveTo>
                  <a:pt x="291768" y="0"/>
                </a:moveTo>
                <a:lnTo>
                  <a:pt x="4028712" y="0"/>
                </a:lnTo>
                <a:cubicBezTo>
                  <a:pt x="4189851" y="0"/>
                  <a:pt x="4320480" y="130629"/>
                  <a:pt x="4320480" y="291768"/>
                </a:cubicBezTo>
                <a:lnTo>
                  <a:pt x="4320480" y="1004232"/>
                </a:lnTo>
                <a:cubicBezTo>
                  <a:pt x="4320480" y="1165371"/>
                  <a:pt x="4189851" y="1296000"/>
                  <a:pt x="4028712" y="1296000"/>
                </a:cubicBezTo>
                <a:lnTo>
                  <a:pt x="291768" y="1296000"/>
                </a:lnTo>
                <a:cubicBezTo>
                  <a:pt x="130629" y="1296000"/>
                  <a:pt x="0" y="1165371"/>
                  <a:pt x="0" y="1004232"/>
                </a:cubicBezTo>
                <a:lnTo>
                  <a:pt x="0" y="769158"/>
                </a:lnTo>
                <a:lnTo>
                  <a:pt x="405756" y="769158"/>
                </a:lnTo>
                <a:lnTo>
                  <a:pt x="405756" y="890316"/>
                </a:lnTo>
                <a:lnTo>
                  <a:pt x="648072" y="648000"/>
                </a:lnTo>
                <a:lnTo>
                  <a:pt x="405756" y="405684"/>
                </a:lnTo>
                <a:lnTo>
                  <a:pt x="405756" y="526842"/>
                </a:lnTo>
                <a:lnTo>
                  <a:pt x="0" y="526842"/>
                </a:lnTo>
                <a:lnTo>
                  <a:pt x="0" y="291768"/>
                </a:lnTo>
                <a:cubicBezTo>
                  <a:pt x="0" y="130629"/>
                  <a:pt x="130629" y="0"/>
                  <a:pt x="291768" y="0"/>
                </a:cubicBezTo>
                <a:close/>
              </a:path>
            </a:pathLst>
          </a:custGeom>
          <a:solidFill>
            <a:schemeClr val="accent2"/>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dirty="0">
              <a:cs typeface="Arial" pitchFamily="34" charset="0"/>
            </a:endParaRPr>
          </a:p>
        </p:txBody>
      </p:sp>
      <p:grpSp>
        <p:nvGrpSpPr>
          <p:cNvPr id="31753" name="Group 6"/>
          <p:cNvGrpSpPr>
            <a:grpSpLocks/>
          </p:cNvGrpSpPr>
          <p:nvPr/>
        </p:nvGrpSpPr>
        <p:grpSpPr bwMode="auto">
          <a:xfrm>
            <a:off x="6792913" y="1912938"/>
            <a:ext cx="4559300" cy="923925"/>
            <a:chOff x="2551706" y="4283314"/>
            <a:chExt cx="1745851" cy="923330"/>
          </a:xfrm>
        </p:grpSpPr>
        <p:sp>
          <p:nvSpPr>
            <p:cNvPr id="31762" name="TextBox 7"/>
            <p:cNvSpPr txBox="1">
              <a:spLocks noChangeArrowheads="1"/>
            </p:cNvSpPr>
            <p:nvPr/>
          </p:nvSpPr>
          <p:spPr bwMode="auto">
            <a:xfrm>
              <a:off x="2551706" y="4560313"/>
              <a:ext cx="17458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b="1">
                  <a:solidFill>
                    <a:schemeClr val="bg1"/>
                  </a:solidFill>
                  <a:latin typeface="Arial Narrow" pitchFamily="34" charset="0"/>
                </a:rPr>
                <a:t>Information regarding Turnover shall be linked to the IT Act or the CGST Act and the GSTIN</a:t>
              </a:r>
              <a:endParaRPr lang="en-IN" b="1">
                <a:solidFill>
                  <a:schemeClr val="bg1"/>
                </a:solidFill>
                <a:latin typeface="Arial Narrow" pitchFamily="34" charset="0"/>
              </a:endParaRPr>
            </a:p>
          </p:txBody>
        </p:sp>
        <p:sp>
          <p:nvSpPr>
            <p:cNvPr id="31763" name="TextBox 8"/>
            <p:cNvSpPr txBox="1">
              <a:spLocks noChangeArrowheads="1"/>
            </p:cNvSpPr>
            <p:nvPr/>
          </p:nvSpPr>
          <p:spPr bwMode="auto">
            <a:xfrm>
              <a:off x="2551706" y="4283314"/>
              <a:ext cx="14800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a:solidFill>
                    <a:schemeClr val="bg1"/>
                  </a:solidFill>
                  <a:latin typeface="Arial Narrow" pitchFamily="34" charset="0"/>
                </a:rPr>
                <a:t>Enterprises which have PAN</a:t>
              </a:r>
              <a:endParaRPr lang="en-IN" b="1">
                <a:solidFill>
                  <a:schemeClr val="bg1"/>
                </a:solidFill>
                <a:latin typeface="Arial Narrow" pitchFamily="34" charset="0"/>
              </a:endParaRPr>
            </a:p>
          </p:txBody>
        </p:sp>
      </p:grpSp>
      <p:grpSp>
        <p:nvGrpSpPr>
          <p:cNvPr id="31754" name="Group 9"/>
          <p:cNvGrpSpPr>
            <a:grpSpLocks/>
          </p:cNvGrpSpPr>
          <p:nvPr/>
        </p:nvGrpSpPr>
        <p:grpSpPr bwMode="auto">
          <a:xfrm>
            <a:off x="6594475" y="4056063"/>
            <a:ext cx="4640263" cy="1165225"/>
            <a:chOff x="2551706" y="4190981"/>
            <a:chExt cx="1488636" cy="1164802"/>
          </a:xfrm>
        </p:grpSpPr>
        <p:sp>
          <p:nvSpPr>
            <p:cNvPr id="31760" name="TextBox 10"/>
            <p:cNvSpPr txBox="1">
              <a:spLocks noChangeArrowheads="1"/>
            </p:cNvSpPr>
            <p:nvPr/>
          </p:nvSpPr>
          <p:spPr bwMode="auto">
            <a:xfrm>
              <a:off x="2560251" y="4524786"/>
              <a:ext cx="14800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1600" b="1">
                  <a:solidFill>
                    <a:schemeClr val="bg1"/>
                  </a:solidFill>
                  <a:latin typeface="Arial Narrow" pitchFamily="34" charset="0"/>
                </a:rPr>
                <a:t>The turnover related figures will be considered on self-declaration basis for a period up to 31</a:t>
              </a:r>
              <a:r>
                <a:rPr lang="en-US" sz="1600" b="1" baseline="30000">
                  <a:solidFill>
                    <a:schemeClr val="bg1"/>
                  </a:solidFill>
                  <a:latin typeface="Arial Narrow" pitchFamily="34" charset="0"/>
                </a:rPr>
                <a:t>st</a:t>
              </a:r>
              <a:r>
                <a:rPr lang="en-US" sz="1600" b="1">
                  <a:solidFill>
                    <a:schemeClr val="bg1"/>
                  </a:solidFill>
                  <a:latin typeface="Arial Narrow" pitchFamily="34" charset="0"/>
                </a:rPr>
                <a:t> March, 2021. After 31</a:t>
              </a:r>
              <a:r>
                <a:rPr lang="en-US" sz="1600" b="1" baseline="30000">
                  <a:solidFill>
                    <a:schemeClr val="bg1"/>
                  </a:solidFill>
                  <a:latin typeface="Arial Narrow" pitchFamily="34" charset="0"/>
                </a:rPr>
                <a:t>st</a:t>
              </a:r>
              <a:r>
                <a:rPr lang="en-US" sz="1600" b="1">
                  <a:solidFill>
                    <a:schemeClr val="bg1"/>
                  </a:solidFill>
                  <a:latin typeface="Arial Narrow" pitchFamily="34" charset="0"/>
                </a:rPr>
                <a:t> March, 2021 PAN is made mandatory</a:t>
              </a:r>
              <a:endParaRPr lang="en-IN" sz="1600" b="1">
                <a:solidFill>
                  <a:schemeClr val="bg1"/>
                </a:solidFill>
                <a:latin typeface="Arial Narrow" pitchFamily="34" charset="0"/>
              </a:endParaRPr>
            </a:p>
          </p:txBody>
        </p:sp>
        <p:sp>
          <p:nvSpPr>
            <p:cNvPr id="31761" name="TextBox 11"/>
            <p:cNvSpPr txBox="1">
              <a:spLocks noChangeArrowheads="1"/>
            </p:cNvSpPr>
            <p:nvPr/>
          </p:nvSpPr>
          <p:spPr bwMode="auto">
            <a:xfrm>
              <a:off x="2551706" y="4190981"/>
              <a:ext cx="14800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a:solidFill>
                    <a:schemeClr val="bg1"/>
                  </a:solidFill>
                  <a:latin typeface="Arial Narrow" pitchFamily="34" charset="0"/>
                </a:rPr>
                <a:t>Enterprises which do not have PAN</a:t>
              </a:r>
              <a:endParaRPr lang="en-IN" b="1">
                <a:solidFill>
                  <a:schemeClr val="bg1"/>
                </a:solidFill>
                <a:latin typeface="Arial Narrow" pitchFamily="34" charset="0"/>
              </a:endParaRPr>
            </a:p>
          </p:txBody>
        </p:sp>
      </p:grpSp>
      <p:sp>
        <p:nvSpPr>
          <p:cNvPr id="16" name="Right Arrow 3">
            <a:extLst>
              <a:ext uri="{FF2B5EF4-FFF2-40B4-BE49-F238E27FC236}"/>
            </a:extLst>
          </p:cNvPr>
          <p:cNvSpPr/>
          <p:nvPr/>
        </p:nvSpPr>
        <p:spPr>
          <a:xfrm>
            <a:off x="1000392" y="2137234"/>
            <a:ext cx="4244266" cy="3096344"/>
          </a:xfrm>
          <a:prstGeom prst="rightArrow">
            <a:avLst>
              <a:gd name="adj1" fmla="val 73994"/>
              <a:gd name="adj2" fmla="val 38003"/>
            </a:avLst>
          </a:prstGeom>
          <a:solidFill>
            <a:schemeClr val="accent4"/>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a:cs typeface="Arial" pitchFamily="34" charset="0"/>
            </a:endParaRPr>
          </a:p>
        </p:txBody>
      </p:sp>
      <p:sp>
        <p:nvSpPr>
          <p:cNvPr id="31758" name="TextBox 62"/>
          <p:cNvSpPr txBox="1">
            <a:spLocks noChangeArrowheads="1"/>
          </p:cNvSpPr>
          <p:nvPr/>
        </p:nvSpPr>
        <p:spPr bwMode="auto">
          <a:xfrm>
            <a:off x="2841625" y="3317875"/>
            <a:ext cx="15398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ko-KR" sz="2400" b="1">
                <a:solidFill>
                  <a:schemeClr val="bg1"/>
                </a:solidFill>
                <a:latin typeface="Arial Narrow" pitchFamily="34" charset="0"/>
                <a:cs typeface="HY그래픽M"/>
              </a:rPr>
              <a:t>Calculation of Turnover</a:t>
            </a:r>
            <a:endParaRPr lang="ko-KR" altLang="en-US" sz="2400" b="1">
              <a:solidFill>
                <a:schemeClr val="bg1"/>
              </a:solidFill>
              <a:latin typeface="Arial Narrow" pitchFamily="34" charset="0"/>
              <a:cs typeface="HY그래픽M"/>
            </a:endParaRPr>
          </a:p>
        </p:txBody>
      </p:sp>
      <p:sp>
        <p:nvSpPr>
          <p:cNvPr id="64" name="Rounded Rectangle 10">
            <a:extLst>
              <a:ext uri="{FF2B5EF4-FFF2-40B4-BE49-F238E27FC236}"/>
            </a:extLst>
          </p:cNvPr>
          <p:cNvSpPr/>
          <p:nvPr/>
        </p:nvSpPr>
        <p:spPr>
          <a:xfrm>
            <a:off x="1416050" y="2925763"/>
            <a:ext cx="1079500" cy="1670050"/>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741363" y="1484313"/>
          <a:ext cx="8739188" cy="3536951"/>
        </p:xfrm>
        <a:graphic>
          <a:graphicData uri="http://schemas.openxmlformats.org/drawingml/2006/table">
            <a:tbl>
              <a:tblPr firstRow="1" bandRow="1">
                <a:tableStyleId>{5C22544A-7EE6-4342-B048-85BDC9FD1C3A}</a:tableStyleId>
              </a:tblPr>
              <a:tblGrid>
                <a:gridCol w="4369594"/>
                <a:gridCol w="4369594"/>
              </a:tblGrid>
              <a:tr h="1737629">
                <a:tc>
                  <a:txBody>
                    <a:bodyPr/>
                    <a:lstStyle/>
                    <a:p>
                      <a:r>
                        <a:rPr lang="en-US" sz="1800" dirty="0" smtClean="0"/>
                        <a:t>Financial Year of Registration in Udyam Portal</a:t>
                      </a:r>
                      <a:endParaRPr lang="en-IN" sz="1800" dirty="0"/>
                    </a:p>
                  </a:txBody>
                  <a:tcPr marL="91434" marR="91434" marT="45727" marB="45727"/>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Data (Investment, Turnover and Export) taken or to be and classification as MSMEs taken from IT Department and GSTN from the relevant Financial Year</a:t>
                      </a:r>
                      <a:endParaRPr lang="en-IN" sz="1800" dirty="0" smtClean="0"/>
                    </a:p>
                    <a:p>
                      <a:endParaRPr lang="en-IN" sz="1800" dirty="0"/>
                    </a:p>
                  </a:txBody>
                  <a:tcPr marL="91434" marR="91434" marT="45727" marB="45727"/>
                </a:tc>
              </a:tr>
              <a:tr h="599774">
                <a:tc>
                  <a:txBody>
                    <a:bodyPr/>
                    <a:lstStyle/>
                    <a:p>
                      <a:r>
                        <a:rPr lang="en-IN" sz="1800" dirty="0" smtClean="0"/>
                        <a:t>2020-21</a:t>
                      </a:r>
                      <a:endParaRPr lang="en-IN" sz="1800" dirty="0"/>
                    </a:p>
                  </a:txBody>
                  <a:tcPr marL="91434" marR="91434" marT="45727" marB="45727"/>
                </a:tc>
                <a:tc>
                  <a:txBody>
                    <a:bodyPr/>
                    <a:lstStyle/>
                    <a:p>
                      <a:r>
                        <a:rPr lang="en-IN" sz="1800" dirty="0" smtClean="0"/>
                        <a:t>2018-19</a:t>
                      </a:r>
                      <a:endParaRPr lang="en-IN" sz="1800" dirty="0"/>
                    </a:p>
                  </a:txBody>
                  <a:tcPr marL="91434" marR="91434" marT="45727" marB="45727"/>
                </a:tc>
              </a:tr>
              <a:tr h="599774">
                <a:tc>
                  <a:txBody>
                    <a:bodyPr/>
                    <a:lstStyle/>
                    <a:p>
                      <a:r>
                        <a:rPr lang="en-IN" sz="1800" dirty="0" smtClean="0"/>
                        <a:t>2021-22</a:t>
                      </a:r>
                      <a:endParaRPr lang="en-IN" sz="1800" dirty="0"/>
                    </a:p>
                  </a:txBody>
                  <a:tcPr marL="91434" marR="91434" marT="45727" marB="45727"/>
                </a:tc>
                <a:tc>
                  <a:txBody>
                    <a:bodyPr/>
                    <a:lstStyle/>
                    <a:p>
                      <a:r>
                        <a:rPr lang="en-IN" sz="1800" dirty="0" smtClean="0"/>
                        <a:t>2019-20</a:t>
                      </a:r>
                      <a:endParaRPr lang="en-IN" sz="1800" dirty="0"/>
                    </a:p>
                  </a:txBody>
                  <a:tcPr marL="91434" marR="91434" marT="45727" marB="45727"/>
                </a:tc>
              </a:tr>
              <a:tr h="599774">
                <a:tc>
                  <a:txBody>
                    <a:bodyPr/>
                    <a:lstStyle/>
                    <a:p>
                      <a:r>
                        <a:rPr lang="en-IN" sz="1800" dirty="0" smtClean="0"/>
                        <a:t>2022-23</a:t>
                      </a:r>
                      <a:endParaRPr lang="en-IN" sz="1800" dirty="0"/>
                    </a:p>
                  </a:txBody>
                  <a:tcPr marL="91434" marR="91434" marT="45727" marB="45727"/>
                </a:tc>
                <a:tc>
                  <a:txBody>
                    <a:bodyPr/>
                    <a:lstStyle/>
                    <a:p>
                      <a:r>
                        <a:rPr lang="en-IN" sz="1800" dirty="0" smtClean="0"/>
                        <a:t>2020-21</a:t>
                      </a:r>
                      <a:endParaRPr lang="en-IN" sz="1800" dirty="0"/>
                    </a:p>
                  </a:txBody>
                  <a:tcPr marL="91434" marR="91434" marT="45727" marB="45727"/>
                </a:tc>
              </a:tr>
            </a:tbl>
          </a:graphicData>
        </a:graphic>
      </p:graphicFrame>
      <p:sp>
        <p:nvSpPr>
          <p:cNvPr id="32787" name="Rectangle 3"/>
          <p:cNvSpPr>
            <a:spLocks noChangeArrowheads="1"/>
          </p:cNvSpPr>
          <p:nvPr/>
        </p:nvSpPr>
        <p:spPr bwMode="auto">
          <a:xfrm>
            <a:off x="766763" y="260350"/>
            <a:ext cx="105140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solidFill>
                  <a:srgbClr val="C00000"/>
                </a:solidFill>
                <a:latin typeface="Gabriola" pitchFamily="82" charset="0"/>
              </a:rPr>
              <a:t>Clarification regarding Financial Year in respect of the data of Investment, Turnover and Export from the IT Department and GSTN for effecting the Classification of MSMEs -reg.</a:t>
            </a:r>
            <a:endParaRPr lang="en-IN" sz="2800" b="1">
              <a:solidFill>
                <a:srgbClr val="C00000"/>
              </a:solidFill>
              <a:latin typeface="Gabriola" pitchFamily="8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5688" y="890588"/>
            <a:ext cx="9936162" cy="5478462"/>
          </a:xfrm>
          <a:prstGeom prst="rect">
            <a:avLst/>
          </a:prstGeom>
        </p:spPr>
        <p:txBody>
          <a:bodyPr>
            <a:spAutoFit/>
          </a:bodyPr>
          <a:lstStyle/>
          <a:p>
            <a:pPr>
              <a:defRPr/>
            </a:pPr>
            <a:r>
              <a:rPr lang="en-IN" sz="3200" b="1" dirty="0">
                <a:latin typeface="Gabriola" pitchFamily="82" charset="0"/>
              </a:rPr>
              <a:t>Benefits of Udyam Registration:</a:t>
            </a:r>
          </a:p>
          <a:p>
            <a:pPr>
              <a:defRPr/>
            </a:pPr>
            <a:r>
              <a:rPr lang="en-IN" dirty="0"/>
              <a:t> </a:t>
            </a:r>
          </a:p>
          <a:p>
            <a:pPr marL="342900" indent="-342900">
              <a:buFont typeface="Symbol" pitchFamily="18" charset="2"/>
              <a:buChar char="·"/>
              <a:defRPr/>
            </a:pPr>
            <a:r>
              <a:rPr lang="en-IN" sz="2000" b="1" dirty="0">
                <a:solidFill>
                  <a:srgbClr val="7030A0"/>
                </a:solidFill>
                <a:latin typeface="Bodoni MT" pitchFamily="18" charset="0"/>
                <a:ea typeface="Arial Unicode MS" pitchFamily="34" charset="-128"/>
                <a:cs typeface="Arial Unicode MS" pitchFamily="34" charset="-128"/>
              </a:rPr>
              <a:t>It will be a permanent registration and basic identification number for an enterprise. </a:t>
            </a:r>
          </a:p>
          <a:p>
            <a:pPr>
              <a:defRPr/>
            </a:pPr>
            <a:endParaRPr lang="en-IN" sz="2000" b="1" dirty="0">
              <a:latin typeface="Bodoni MT" pitchFamily="18" charset="0"/>
              <a:ea typeface="Arial Unicode MS" pitchFamily="34" charset="-128"/>
              <a:cs typeface="Arial Unicode MS" pitchFamily="34" charset="-128"/>
            </a:endParaRPr>
          </a:p>
          <a:p>
            <a:pPr marL="342900" indent="-342900" algn="just">
              <a:buFont typeface="Symbol" pitchFamily="18" charset="2"/>
              <a:buChar char="·"/>
              <a:defRPr/>
            </a:pPr>
            <a:r>
              <a:rPr lang="en-IN" sz="2000" b="1" dirty="0">
                <a:solidFill>
                  <a:schemeClr val="tx1">
                    <a:lumMod val="95000"/>
                    <a:lumOff val="5000"/>
                  </a:schemeClr>
                </a:solidFill>
                <a:latin typeface="Bodoni MT" pitchFamily="18" charset="0"/>
                <a:ea typeface="Arial Unicode MS" pitchFamily="34" charset="-128"/>
                <a:cs typeface="Arial Unicode MS" pitchFamily="34" charset="-128"/>
              </a:rPr>
              <a:t>Along with the Udyam Registration, Enterprises may register themselves on </a:t>
            </a:r>
            <a:r>
              <a:rPr lang="en-IN" sz="2000" b="1" dirty="0" err="1">
                <a:solidFill>
                  <a:schemeClr val="tx1">
                    <a:lumMod val="95000"/>
                    <a:lumOff val="5000"/>
                  </a:schemeClr>
                </a:solidFill>
                <a:latin typeface="Bodoni MT" pitchFamily="18" charset="0"/>
                <a:ea typeface="Arial Unicode MS" pitchFamily="34" charset="-128"/>
                <a:cs typeface="Arial Unicode MS" pitchFamily="34" charset="-128"/>
              </a:rPr>
              <a:t>GeM</a:t>
            </a:r>
            <a:r>
              <a:rPr lang="en-IN" sz="2000" b="1" dirty="0">
                <a:solidFill>
                  <a:schemeClr val="tx1">
                    <a:lumMod val="95000"/>
                    <a:lumOff val="5000"/>
                  </a:schemeClr>
                </a:solidFill>
                <a:latin typeface="Bodoni MT" pitchFamily="18" charset="0"/>
                <a:ea typeface="Arial Unicode MS" pitchFamily="34" charset="-128"/>
                <a:cs typeface="Arial Unicode MS" pitchFamily="34" charset="-128"/>
              </a:rPr>
              <a:t> (Government e-Market place, a portal for G to B) &amp; SAMADHAAN Portal (a portal to address issues relating to delay in payments)</a:t>
            </a:r>
          </a:p>
          <a:p>
            <a:pPr marL="342900" indent="-342900" algn="just">
              <a:buFont typeface="Symbol" pitchFamily="18" charset="2"/>
              <a:buChar char="·"/>
              <a:defRPr/>
            </a:pPr>
            <a:endParaRPr lang="en-IN" sz="2000" b="1" dirty="0">
              <a:solidFill>
                <a:schemeClr val="tx1">
                  <a:lumMod val="95000"/>
                  <a:lumOff val="5000"/>
                </a:schemeClr>
              </a:solidFill>
              <a:latin typeface="Bodoni MT" pitchFamily="18" charset="0"/>
              <a:ea typeface="Arial Unicode MS" pitchFamily="34" charset="-128"/>
              <a:cs typeface="Arial Unicode MS" pitchFamily="34" charset="-128"/>
            </a:endParaRPr>
          </a:p>
          <a:p>
            <a:pPr marL="342900" indent="-342900" algn="just">
              <a:buFont typeface="Symbol" pitchFamily="18" charset="2"/>
              <a:buChar char="·"/>
              <a:defRPr/>
            </a:pPr>
            <a:r>
              <a:rPr lang="en-IN" sz="2000" b="1" dirty="0">
                <a:solidFill>
                  <a:schemeClr val="accent4">
                    <a:lumMod val="50000"/>
                  </a:schemeClr>
                </a:solidFill>
                <a:latin typeface="Bodoni MT" pitchFamily="18" charset="0"/>
                <a:ea typeface="Arial Unicode MS" pitchFamily="34" charset="-128"/>
                <a:cs typeface="Arial Unicode MS" pitchFamily="34" charset="-128"/>
              </a:rPr>
              <a:t>MSMEs can also on board on </a:t>
            </a:r>
            <a:r>
              <a:rPr lang="en-IN" sz="2000" b="1" dirty="0" err="1">
                <a:solidFill>
                  <a:schemeClr val="accent4">
                    <a:lumMod val="50000"/>
                  </a:schemeClr>
                </a:solidFill>
                <a:latin typeface="Bodoni MT" pitchFamily="18" charset="0"/>
                <a:ea typeface="Arial Unicode MS" pitchFamily="34" charset="-128"/>
                <a:cs typeface="Arial Unicode MS" pitchFamily="34" charset="-128"/>
              </a:rPr>
              <a:t>TReDS</a:t>
            </a:r>
            <a:r>
              <a:rPr lang="en-IN" sz="2000" b="1" dirty="0">
                <a:solidFill>
                  <a:schemeClr val="accent4">
                    <a:lumMod val="50000"/>
                  </a:schemeClr>
                </a:solidFill>
                <a:latin typeface="Bodoni MT" pitchFamily="18" charset="0"/>
                <a:ea typeface="Arial Unicode MS" pitchFamily="34" charset="-128"/>
                <a:cs typeface="Arial Unicode MS" pitchFamily="34" charset="-128"/>
              </a:rPr>
              <a:t> Platform,(the invoices of receivables are traded on this platform)</a:t>
            </a:r>
          </a:p>
          <a:p>
            <a:pPr algn="just">
              <a:defRPr/>
            </a:pPr>
            <a:endParaRPr lang="en-IN" sz="2000" b="1" dirty="0">
              <a:latin typeface="Bodoni MT" pitchFamily="18" charset="0"/>
              <a:ea typeface="Arial Unicode MS" pitchFamily="34" charset="-128"/>
              <a:cs typeface="Arial Unicode MS" pitchFamily="34" charset="-128"/>
            </a:endParaRPr>
          </a:p>
          <a:p>
            <a:pPr marL="342900" indent="-342900" algn="just">
              <a:buFont typeface="Symbol" pitchFamily="18" charset="2"/>
              <a:buChar char="·"/>
              <a:defRPr/>
            </a:pPr>
            <a:r>
              <a:rPr lang="en-IN" sz="2000" b="1" dirty="0">
                <a:solidFill>
                  <a:srgbClr val="002060"/>
                </a:solidFill>
                <a:latin typeface="Bodoni MT" pitchFamily="18" charset="0"/>
                <a:ea typeface="Arial Unicode MS" pitchFamily="34" charset="-128"/>
                <a:cs typeface="Arial Unicode MS" pitchFamily="34" charset="-128"/>
              </a:rPr>
              <a:t>MSMEs can avail the benefits of Schemes of Ministry of MSME such as Credit Guarantee Scheme, Public Procurement Policy, additional edge in Government Tenders &amp; Protection against delayed payments etc. </a:t>
            </a:r>
          </a:p>
          <a:p>
            <a:pPr>
              <a:defRPr/>
            </a:pPr>
            <a:endParaRPr lang="en-IN" sz="2000" b="1" dirty="0">
              <a:latin typeface="Bodoni MT" pitchFamily="18" charset="0"/>
              <a:ea typeface="Arial Unicode MS" pitchFamily="34" charset="-128"/>
              <a:cs typeface="Arial Unicode MS" pitchFamily="34" charset="-128"/>
            </a:endParaRPr>
          </a:p>
          <a:p>
            <a:pPr marL="342900" indent="-342900">
              <a:buFont typeface="Symbol" pitchFamily="18" charset="2"/>
              <a:buChar char="·"/>
              <a:defRPr/>
            </a:pPr>
            <a:r>
              <a:rPr lang="en-IN" sz="2000" b="1" dirty="0">
                <a:solidFill>
                  <a:srgbClr val="C00000"/>
                </a:solidFill>
                <a:latin typeface="Bodoni MT" pitchFamily="18" charset="0"/>
                <a:ea typeface="Arial Unicode MS" pitchFamily="34" charset="-128"/>
                <a:cs typeface="Arial Unicode MS" pitchFamily="34" charset="-128"/>
              </a:rPr>
              <a:t>Becomes eligible for priority sector lending from Banks.</a:t>
            </a:r>
          </a:p>
          <a:p>
            <a:pPr>
              <a:defRPr/>
            </a:pPr>
            <a:endParaRPr lang="en-IN" sz="2000"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214313"/>
            <a:ext cx="11572875" cy="648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extLst>
          </p:cNvPr>
          <p:cNvSpPr>
            <a:spLocks noGrp="1"/>
          </p:cNvSpPr>
          <p:nvPr>
            <p:ph type="body" sz="quarter" idx="16"/>
          </p:nvPr>
        </p:nvSpPr>
        <p:spPr>
          <a:xfrm>
            <a:off x="7924800" y="5027613"/>
            <a:ext cx="3886200" cy="615950"/>
          </a:xfrm>
        </p:spPr>
        <p:txBody>
          <a:bodyPr/>
          <a:lstStyle/>
          <a:p>
            <a:pPr>
              <a:defRPr/>
            </a:pPr>
            <a:r>
              <a:rPr lang="en-IN" sz="3600" b="1" dirty="0" smtClean="0">
                <a:solidFill>
                  <a:srgbClr val="C00000"/>
                </a:solidFill>
                <a:latin typeface="Gabriola" pitchFamily="82" charset="0"/>
              </a:rPr>
              <a:t>M</a:t>
            </a:r>
            <a:r>
              <a:rPr lang="en-IN" sz="3600" b="1" dirty="0" smtClean="0">
                <a:latin typeface="Gabriola" pitchFamily="82" charset="0"/>
              </a:rPr>
              <a:t>edium </a:t>
            </a:r>
            <a:r>
              <a:rPr lang="en-IN" sz="3600" b="1" dirty="0" smtClean="0">
                <a:solidFill>
                  <a:srgbClr val="C00000"/>
                </a:solidFill>
                <a:latin typeface="Gabriola" pitchFamily="82" charset="0"/>
              </a:rPr>
              <a:t>E</a:t>
            </a:r>
            <a:r>
              <a:rPr lang="en-IN" sz="3600" b="1" dirty="0" smtClean="0">
                <a:latin typeface="Gabriola" pitchFamily="82" charset="0"/>
              </a:rPr>
              <a:t>nterprises</a:t>
            </a:r>
            <a:endParaRPr lang="en-US" sz="3600" b="1" dirty="0">
              <a:latin typeface="Gabriola" pitchFamily="82" charset="0"/>
            </a:endParaRPr>
          </a:p>
        </p:txBody>
      </p:sp>
      <p:sp>
        <p:nvSpPr>
          <p:cNvPr id="3" name="Text Placeholder 2">
            <a:extLst>
              <a:ext uri="{FF2B5EF4-FFF2-40B4-BE49-F238E27FC236}"/>
            </a:extLst>
          </p:cNvPr>
          <p:cNvSpPr>
            <a:spLocks noGrp="1"/>
          </p:cNvSpPr>
          <p:nvPr>
            <p:ph type="body" sz="quarter" idx="15"/>
          </p:nvPr>
        </p:nvSpPr>
        <p:spPr>
          <a:xfrm>
            <a:off x="4729163" y="5027613"/>
            <a:ext cx="2938462" cy="758825"/>
          </a:xfrm>
        </p:spPr>
        <p:txBody>
          <a:bodyPr/>
          <a:lstStyle/>
          <a:p>
            <a:pPr>
              <a:defRPr/>
            </a:pPr>
            <a:r>
              <a:rPr lang="en-IN" sz="3600" b="1" dirty="0" smtClean="0">
                <a:solidFill>
                  <a:srgbClr val="C00000"/>
                </a:solidFill>
                <a:latin typeface="Gabriola" pitchFamily="82" charset="0"/>
              </a:rPr>
              <a:t>S</a:t>
            </a:r>
            <a:r>
              <a:rPr lang="en-IN" sz="3600" b="1" dirty="0" smtClean="0">
                <a:latin typeface="Gabriola" pitchFamily="82" charset="0"/>
              </a:rPr>
              <a:t>mall Enterprises</a:t>
            </a:r>
            <a:endParaRPr lang="en-US" sz="3600" b="1" dirty="0">
              <a:latin typeface="Gabriola" pitchFamily="82" charset="0"/>
            </a:endParaRPr>
          </a:p>
        </p:txBody>
      </p:sp>
      <p:sp>
        <p:nvSpPr>
          <p:cNvPr id="2" name="Text Placeholder 1">
            <a:extLst>
              <a:ext uri="{FF2B5EF4-FFF2-40B4-BE49-F238E27FC236}"/>
            </a:extLst>
          </p:cNvPr>
          <p:cNvSpPr>
            <a:spLocks noGrp="1"/>
          </p:cNvSpPr>
          <p:nvPr>
            <p:ph type="body" sz="quarter" idx="14"/>
          </p:nvPr>
        </p:nvSpPr>
        <p:spPr>
          <a:xfrm>
            <a:off x="1524000" y="5027613"/>
            <a:ext cx="3000375" cy="830262"/>
          </a:xfrm>
        </p:spPr>
        <p:txBody>
          <a:bodyPr/>
          <a:lstStyle/>
          <a:p>
            <a:pPr>
              <a:defRPr/>
            </a:pPr>
            <a:r>
              <a:rPr lang="en-IN" sz="3600" b="1" dirty="0" smtClean="0">
                <a:solidFill>
                  <a:srgbClr val="C00000"/>
                </a:solidFill>
                <a:latin typeface="Gabriola" pitchFamily="82" charset="0"/>
              </a:rPr>
              <a:t>M</a:t>
            </a:r>
            <a:r>
              <a:rPr lang="en-IN" sz="3600" b="1" dirty="0" smtClean="0">
                <a:latin typeface="Gabriola" pitchFamily="82" charset="0"/>
              </a:rPr>
              <a:t>icro Enterprises</a:t>
            </a:r>
            <a:endParaRPr lang="en-US" sz="3600" b="1" dirty="0">
              <a:latin typeface="Gabriola" pitchFamily="82" charset="0"/>
            </a:endParaRPr>
          </a:p>
        </p:txBody>
      </p:sp>
      <p:sp>
        <p:nvSpPr>
          <p:cNvPr id="14341" name="Title 16"/>
          <p:cNvSpPr>
            <a:spLocks noGrp="1"/>
          </p:cNvSpPr>
          <p:nvPr>
            <p:ph type="title"/>
          </p:nvPr>
        </p:nvSpPr>
        <p:spPr>
          <a:xfrm>
            <a:off x="609600" y="381000"/>
            <a:ext cx="5791200" cy="457200"/>
          </a:xfrm>
        </p:spPr>
        <p:txBody>
          <a:bodyPr/>
          <a:lstStyle/>
          <a:p>
            <a:r>
              <a:rPr lang="en-US" sz="2800" b="1" smtClean="0">
                <a:latin typeface="Gabriola" pitchFamily="82" charset="0"/>
              </a:rPr>
              <a:t>MSMEs are Micro, Small and Medium Enterprises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766763" y="908050"/>
            <a:ext cx="878522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a:latin typeface="Times New Roman" pitchFamily="18" charset="0"/>
                <a:cs typeface="Times New Roman" pitchFamily="18" charset="0"/>
              </a:rPr>
              <a:t>The Ministry of Micro, Small &amp; Medium Enterprises (MSME) on August 9, 2021 has issued the Inclusion of urban street vendors in MSME category. It is clarified that the </a:t>
            </a:r>
            <a:r>
              <a:rPr lang="en-US" sz="2400" b="1">
                <a:solidFill>
                  <a:srgbClr val="FF0000"/>
                </a:solidFill>
                <a:latin typeface="Times New Roman" pitchFamily="18" charset="0"/>
                <a:cs typeface="Times New Roman" pitchFamily="18" charset="0"/>
              </a:rPr>
              <a:t>Street Vendors can register as retail trades on Udyam Registration (UR) portal</a:t>
            </a:r>
            <a:r>
              <a:rPr lang="en-US" sz="2400">
                <a:latin typeface="Times New Roman" pitchFamily="18" charset="0"/>
                <a:cs typeface="Times New Roman" pitchFamily="18" charset="0"/>
              </a:rPr>
              <a:t>.</a:t>
            </a:r>
          </a:p>
          <a:p>
            <a:pPr algn="just"/>
            <a:endParaRPr lang="en-US" sz="2400">
              <a:latin typeface="Times New Roman" pitchFamily="18" charset="0"/>
              <a:cs typeface="Times New Roman" pitchFamily="18" charset="0"/>
            </a:endParaRPr>
          </a:p>
          <a:p>
            <a:pPr algn="just"/>
            <a:r>
              <a:rPr lang="en-US" sz="2400">
                <a:latin typeface="Times New Roman" pitchFamily="18" charset="0"/>
                <a:cs typeface="Times New Roman" pitchFamily="18" charset="0"/>
              </a:rPr>
              <a:t>The benefits to Retail and Wholesale trade MSMEs are to be </a:t>
            </a:r>
            <a:r>
              <a:rPr lang="en-US" sz="2400" b="1" i="1">
                <a:solidFill>
                  <a:srgbClr val="7030A0"/>
                </a:solidFill>
                <a:latin typeface="Times New Roman" pitchFamily="18" charset="0"/>
                <a:cs typeface="Times New Roman" pitchFamily="18" charset="0"/>
              </a:rPr>
              <a:t>restricted to Priority Sector Lending only</a:t>
            </a:r>
            <a:r>
              <a:rPr lang="en-US" sz="2400">
                <a:latin typeface="Times New Roman" pitchFamily="18" charset="0"/>
                <a:cs typeface="Times New Roman" pitchFamily="18" charset="0"/>
              </a:rPr>
              <a:t>.</a:t>
            </a:r>
          </a:p>
          <a:p>
            <a:pPr algn="just"/>
            <a:endParaRPr lang="en-US" sz="2400">
              <a:latin typeface="Times New Roman" pitchFamily="18" charset="0"/>
              <a:cs typeface="Times New Roman" pitchFamily="18" charset="0"/>
            </a:endParaRPr>
          </a:p>
          <a:p>
            <a:pPr algn="just"/>
            <a:r>
              <a:rPr lang="en-US" sz="2400">
                <a:latin typeface="Times New Roman" pitchFamily="18" charset="0"/>
                <a:cs typeface="Times New Roman" pitchFamily="18" charset="0"/>
              </a:rPr>
              <a:t>The list of eligible additional activities under NIC Code 45,46 and 47 are as follows: -</a:t>
            </a:r>
          </a:p>
          <a:p>
            <a:pPr algn="just"/>
            <a:endParaRPr lang="en-US" sz="2400">
              <a:latin typeface="Times New Roman" pitchFamily="18" charset="0"/>
              <a:cs typeface="Times New Roman" pitchFamily="18" charset="0"/>
            </a:endParaRPr>
          </a:p>
          <a:p>
            <a:pPr algn="just"/>
            <a:r>
              <a:rPr lang="en-US" sz="2400">
                <a:latin typeface="Times New Roman" pitchFamily="18" charset="0"/>
                <a:cs typeface="Times New Roman" pitchFamily="18" charset="0"/>
              </a:rPr>
              <a:t>• 45 Wholesale and retail trade and repair of motor vehicle and motorcycles </a:t>
            </a:r>
          </a:p>
          <a:p>
            <a:pPr algn="just"/>
            <a:r>
              <a:rPr lang="en-US" sz="2400">
                <a:latin typeface="Times New Roman" pitchFamily="18" charset="0"/>
                <a:cs typeface="Times New Roman" pitchFamily="18" charset="0"/>
              </a:rPr>
              <a:t>• 46 Wholesale trade except of motor vehicles and motor cycles </a:t>
            </a:r>
          </a:p>
          <a:p>
            <a:pPr algn="just"/>
            <a:r>
              <a:rPr lang="en-US" sz="2400">
                <a:latin typeface="Times New Roman" pitchFamily="18" charset="0"/>
                <a:cs typeface="Times New Roman" pitchFamily="18" charset="0"/>
              </a:rPr>
              <a:t>• 47 Retail Trade Except of Motor Vehicles and motor cycles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0"/>
          </p:nvPr>
        </p:nvSpPr>
        <p:spPr>
          <a:xfrm>
            <a:off x="323850" y="339725"/>
            <a:ext cx="11572875" cy="723900"/>
          </a:xfrm>
        </p:spPr>
        <p:txBody>
          <a:bodyPr rtlCol="0">
            <a:normAutofit fontScale="92500" lnSpcReduction="20000"/>
          </a:bodyPr>
          <a:lstStyle/>
          <a:p>
            <a:pPr eaLnBrk="1" fontAlgn="auto" hangingPunct="1">
              <a:spcAft>
                <a:spcPts val="0"/>
              </a:spcAft>
              <a:buFont typeface="Wingdings 3" charset="2"/>
              <a:buNone/>
              <a:defRPr/>
            </a:pPr>
            <a:r>
              <a:rPr lang="en-IN" b="1" u="sng" dirty="0">
                <a:solidFill>
                  <a:srgbClr val="002060"/>
                </a:solidFill>
                <a:latin typeface="Gabriola" pitchFamily="82" charset="0"/>
              </a:rPr>
              <a:t>Public Procurement Policy (PPP)</a:t>
            </a:r>
            <a:endParaRPr lang="en-US" dirty="0"/>
          </a:p>
        </p:txBody>
      </p:sp>
      <p:grpSp>
        <p:nvGrpSpPr>
          <p:cNvPr id="36867" name="Group 47"/>
          <p:cNvGrpSpPr>
            <a:grpSpLocks/>
          </p:cNvGrpSpPr>
          <p:nvPr/>
        </p:nvGrpSpPr>
        <p:grpSpPr bwMode="auto">
          <a:xfrm>
            <a:off x="992188" y="2497138"/>
            <a:ext cx="10310812" cy="1155700"/>
            <a:chOff x="947955" y="3354518"/>
            <a:chExt cx="10310596" cy="1155651"/>
          </a:xfrm>
        </p:grpSpPr>
        <p:sp>
          <p:nvSpPr>
            <p:cNvPr id="43" name="Freeform: Shape 42">
              <a:extLst>
                <a:ext uri="{FF2B5EF4-FFF2-40B4-BE49-F238E27FC236}"/>
              </a:extLst>
            </p:cNvPr>
            <p:cNvSpPr/>
            <p:nvPr/>
          </p:nvSpPr>
          <p:spPr>
            <a:xfrm>
              <a:off x="947955" y="3354518"/>
              <a:ext cx="2514912" cy="884650"/>
            </a:xfrm>
            <a:custGeom>
              <a:avLst/>
              <a:gdLst>
                <a:gd name="connsiteX0" fmla="*/ 0 w 2514912"/>
                <a:gd name="connsiteY0" fmla="*/ 594873 h 884650"/>
                <a:gd name="connsiteX1" fmla="*/ 0 w 2514912"/>
                <a:gd name="connsiteY1" fmla="*/ 594874 h 884650"/>
                <a:gd name="connsiteX2" fmla="*/ 0 w 2514912"/>
                <a:gd name="connsiteY2" fmla="*/ 594874 h 884650"/>
                <a:gd name="connsiteX3" fmla="*/ 1257455 w 2514912"/>
                <a:gd name="connsiteY3" fmla="*/ 0 h 884650"/>
                <a:gd name="connsiteX4" fmla="*/ 1434412 w 2514912"/>
                <a:gd name="connsiteY4" fmla="*/ 305098 h 884650"/>
                <a:gd name="connsiteX5" fmla="*/ 2225136 w 2514912"/>
                <a:gd name="connsiteY5" fmla="*/ 305098 h 884650"/>
                <a:gd name="connsiteX6" fmla="*/ 2514912 w 2514912"/>
                <a:gd name="connsiteY6" fmla="*/ 594874 h 884650"/>
                <a:gd name="connsiteX7" fmla="*/ 2514911 w 2514912"/>
                <a:gd name="connsiteY7" fmla="*/ 594874 h 884650"/>
                <a:gd name="connsiteX8" fmla="*/ 2225135 w 2514912"/>
                <a:gd name="connsiteY8" fmla="*/ 884650 h 884650"/>
                <a:gd name="connsiteX9" fmla="*/ 289776 w 2514912"/>
                <a:gd name="connsiteY9" fmla="*/ 884649 h 884650"/>
                <a:gd name="connsiteX10" fmla="*/ 22772 w 2514912"/>
                <a:gd name="connsiteY10" fmla="*/ 707667 h 884650"/>
                <a:gd name="connsiteX11" fmla="*/ 0 w 2514912"/>
                <a:gd name="connsiteY11" fmla="*/ 594874 h 884650"/>
                <a:gd name="connsiteX12" fmla="*/ 22772 w 2514912"/>
                <a:gd name="connsiteY12" fmla="*/ 482080 h 884650"/>
                <a:gd name="connsiteX13" fmla="*/ 289776 w 2514912"/>
                <a:gd name="connsiteY13" fmla="*/ 305098 h 884650"/>
                <a:gd name="connsiteX14" fmla="*/ 1080498 w 2514912"/>
                <a:gd name="connsiteY14" fmla="*/ 305098 h 88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14912" h="884650">
                  <a:moveTo>
                    <a:pt x="0" y="594873"/>
                  </a:moveTo>
                  <a:lnTo>
                    <a:pt x="0" y="594874"/>
                  </a:lnTo>
                  <a:lnTo>
                    <a:pt x="0" y="594874"/>
                  </a:lnTo>
                  <a:close/>
                  <a:moveTo>
                    <a:pt x="1257455" y="0"/>
                  </a:moveTo>
                  <a:lnTo>
                    <a:pt x="1434412" y="305098"/>
                  </a:lnTo>
                  <a:lnTo>
                    <a:pt x="2225136" y="305098"/>
                  </a:lnTo>
                  <a:cubicBezTo>
                    <a:pt x="2385175" y="305098"/>
                    <a:pt x="2514912" y="434835"/>
                    <a:pt x="2514912" y="594874"/>
                  </a:cubicBezTo>
                  <a:lnTo>
                    <a:pt x="2514911" y="594874"/>
                  </a:lnTo>
                  <a:cubicBezTo>
                    <a:pt x="2514911" y="754913"/>
                    <a:pt x="2385174" y="884650"/>
                    <a:pt x="2225135" y="884650"/>
                  </a:cubicBezTo>
                  <a:lnTo>
                    <a:pt x="289776" y="884649"/>
                  </a:lnTo>
                  <a:cubicBezTo>
                    <a:pt x="169747" y="884649"/>
                    <a:pt x="66762" y="811672"/>
                    <a:pt x="22772" y="707667"/>
                  </a:cubicBezTo>
                  <a:lnTo>
                    <a:pt x="0" y="594874"/>
                  </a:lnTo>
                  <a:lnTo>
                    <a:pt x="22772" y="482080"/>
                  </a:lnTo>
                  <a:cubicBezTo>
                    <a:pt x="66762" y="378075"/>
                    <a:pt x="169747" y="305098"/>
                    <a:pt x="289776" y="305098"/>
                  </a:cubicBezTo>
                  <a:lnTo>
                    <a:pt x="1080498" y="305098"/>
                  </a:lnTo>
                  <a:close/>
                </a:path>
              </a:pathLst>
            </a:custGeom>
            <a:solidFill>
              <a:schemeClr val="accent5"/>
            </a:solidFill>
            <a:ln w="6350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1400" dirty="0">
                <a:solidFill>
                  <a:schemeClr val="tx1">
                    <a:lumMod val="65000"/>
                    <a:lumOff val="35000"/>
                  </a:schemeClr>
                </a:solidFill>
              </a:endParaRPr>
            </a:p>
          </p:txBody>
        </p:sp>
        <p:sp>
          <p:nvSpPr>
            <p:cNvPr id="44" name="Freeform: Shape 43">
              <a:extLst>
                <a:ext uri="{FF2B5EF4-FFF2-40B4-BE49-F238E27FC236}"/>
              </a:extLst>
            </p:cNvPr>
            <p:cNvSpPr/>
            <p:nvPr/>
          </p:nvSpPr>
          <p:spPr>
            <a:xfrm>
              <a:off x="3035240" y="3686148"/>
              <a:ext cx="2220600" cy="798390"/>
            </a:xfrm>
            <a:custGeom>
              <a:avLst/>
              <a:gdLst>
                <a:gd name="connsiteX0" fmla="*/ 0 w 2514912"/>
                <a:gd name="connsiteY0" fmla="*/ 289775 h 904206"/>
                <a:gd name="connsiteX1" fmla="*/ 0 w 2514912"/>
                <a:gd name="connsiteY1" fmla="*/ 289776 h 904206"/>
                <a:gd name="connsiteX2" fmla="*/ 0 w 2514912"/>
                <a:gd name="connsiteY2" fmla="*/ 289776 h 904206"/>
                <a:gd name="connsiteX3" fmla="*/ 289776 w 2514912"/>
                <a:gd name="connsiteY3" fmla="*/ 0 h 904206"/>
                <a:gd name="connsiteX4" fmla="*/ 2225136 w 2514912"/>
                <a:gd name="connsiteY4" fmla="*/ 0 h 904206"/>
                <a:gd name="connsiteX5" fmla="*/ 2514912 w 2514912"/>
                <a:gd name="connsiteY5" fmla="*/ 289776 h 904206"/>
                <a:gd name="connsiteX6" fmla="*/ 2514911 w 2514912"/>
                <a:gd name="connsiteY6" fmla="*/ 289776 h 904206"/>
                <a:gd name="connsiteX7" fmla="*/ 2225135 w 2514912"/>
                <a:gd name="connsiteY7" fmla="*/ 579552 h 904206"/>
                <a:gd name="connsiteX8" fmla="*/ 1445754 w 2514912"/>
                <a:gd name="connsiteY8" fmla="*/ 579552 h 904206"/>
                <a:gd name="connsiteX9" fmla="*/ 1257454 w 2514912"/>
                <a:gd name="connsiteY9" fmla="*/ 904206 h 904206"/>
                <a:gd name="connsiteX10" fmla="*/ 1069154 w 2514912"/>
                <a:gd name="connsiteY10" fmla="*/ 579552 h 904206"/>
                <a:gd name="connsiteX11" fmla="*/ 289776 w 2514912"/>
                <a:gd name="connsiteY11" fmla="*/ 579551 h 904206"/>
                <a:gd name="connsiteX12" fmla="*/ 22772 w 2514912"/>
                <a:gd name="connsiteY12" fmla="*/ 402569 h 904206"/>
                <a:gd name="connsiteX13" fmla="*/ 0 w 2514912"/>
                <a:gd name="connsiteY13" fmla="*/ 289776 h 904206"/>
                <a:gd name="connsiteX14" fmla="*/ 22772 w 2514912"/>
                <a:gd name="connsiteY14" fmla="*/ 176982 h 904206"/>
                <a:gd name="connsiteX15" fmla="*/ 289776 w 2514912"/>
                <a:gd name="connsiteY15" fmla="*/ 0 h 90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14912" h="904206">
                  <a:moveTo>
                    <a:pt x="0" y="289775"/>
                  </a:moveTo>
                  <a:lnTo>
                    <a:pt x="0" y="289776"/>
                  </a:lnTo>
                  <a:lnTo>
                    <a:pt x="0" y="289776"/>
                  </a:lnTo>
                  <a:close/>
                  <a:moveTo>
                    <a:pt x="289776" y="0"/>
                  </a:moveTo>
                  <a:lnTo>
                    <a:pt x="2225136" y="0"/>
                  </a:lnTo>
                  <a:cubicBezTo>
                    <a:pt x="2385175" y="0"/>
                    <a:pt x="2514912" y="129737"/>
                    <a:pt x="2514912" y="289776"/>
                  </a:cubicBezTo>
                  <a:lnTo>
                    <a:pt x="2514911" y="289776"/>
                  </a:lnTo>
                  <a:cubicBezTo>
                    <a:pt x="2514911" y="449815"/>
                    <a:pt x="2385174" y="579552"/>
                    <a:pt x="2225135" y="579552"/>
                  </a:cubicBezTo>
                  <a:lnTo>
                    <a:pt x="1445754" y="579552"/>
                  </a:lnTo>
                  <a:lnTo>
                    <a:pt x="1257454" y="904206"/>
                  </a:lnTo>
                  <a:lnTo>
                    <a:pt x="1069154" y="579552"/>
                  </a:lnTo>
                  <a:lnTo>
                    <a:pt x="289776" y="579551"/>
                  </a:lnTo>
                  <a:cubicBezTo>
                    <a:pt x="169747" y="579551"/>
                    <a:pt x="66763" y="506574"/>
                    <a:pt x="22772" y="402569"/>
                  </a:cubicBezTo>
                  <a:lnTo>
                    <a:pt x="0" y="289776"/>
                  </a:lnTo>
                  <a:lnTo>
                    <a:pt x="22772" y="176982"/>
                  </a:lnTo>
                  <a:cubicBezTo>
                    <a:pt x="66763" y="72977"/>
                    <a:pt x="169747" y="0"/>
                    <a:pt x="289776" y="0"/>
                  </a:cubicBezTo>
                  <a:close/>
                </a:path>
              </a:pathLst>
            </a:custGeom>
            <a:solidFill>
              <a:schemeClr val="bg1"/>
            </a:solidFill>
            <a:ln w="63500">
              <a:solidFill>
                <a:schemeClr val="accent4"/>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1400">
                <a:solidFill>
                  <a:schemeClr val="tx1">
                    <a:lumMod val="65000"/>
                    <a:lumOff val="35000"/>
                  </a:schemeClr>
                </a:solidFill>
              </a:endParaRPr>
            </a:p>
          </p:txBody>
        </p:sp>
        <p:sp>
          <p:nvSpPr>
            <p:cNvPr id="45" name="Freeform: Shape 44">
              <a:extLst>
                <a:ext uri="{FF2B5EF4-FFF2-40B4-BE49-F238E27FC236}"/>
              </a:extLst>
            </p:cNvPr>
            <p:cNvSpPr/>
            <p:nvPr/>
          </p:nvSpPr>
          <p:spPr>
            <a:xfrm>
              <a:off x="4845797" y="3354518"/>
              <a:ext cx="2514912" cy="884651"/>
            </a:xfrm>
            <a:custGeom>
              <a:avLst/>
              <a:gdLst>
                <a:gd name="connsiteX0" fmla="*/ 0 w 2514912"/>
                <a:gd name="connsiteY0" fmla="*/ 594874 h 884651"/>
                <a:gd name="connsiteX1" fmla="*/ 0 w 2514912"/>
                <a:gd name="connsiteY1" fmla="*/ 594875 h 884651"/>
                <a:gd name="connsiteX2" fmla="*/ 0 w 2514912"/>
                <a:gd name="connsiteY2" fmla="*/ 594875 h 884651"/>
                <a:gd name="connsiteX3" fmla="*/ 1257455 w 2514912"/>
                <a:gd name="connsiteY3" fmla="*/ 0 h 884651"/>
                <a:gd name="connsiteX4" fmla="*/ 1434413 w 2514912"/>
                <a:gd name="connsiteY4" fmla="*/ 305099 h 884651"/>
                <a:gd name="connsiteX5" fmla="*/ 2225136 w 2514912"/>
                <a:gd name="connsiteY5" fmla="*/ 305099 h 884651"/>
                <a:gd name="connsiteX6" fmla="*/ 2514912 w 2514912"/>
                <a:gd name="connsiteY6" fmla="*/ 594875 h 884651"/>
                <a:gd name="connsiteX7" fmla="*/ 2514911 w 2514912"/>
                <a:gd name="connsiteY7" fmla="*/ 594875 h 884651"/>
                <a:gd name="connsiteX8" fmla="*/ 2225135 w 2514912"/>
                <a:gd name="connsiteY8" fmla="*/ 884651 h 884651"/>
                <a:gd name="connsiteX9" fmla="*/ 289776 w 2514912"/>
                <a:gd name="connsiteY9" fmla="*/ 884650 h 884651"/>
                <a:gd name="connsiteX10" fmla="*/ 22772 w 2514912"/>
                <a:gd name="connsiteY10" fmla="*/ 707668 h 884651"/>
                <a:gd name="connsiteX11" fmla="*/ 0 w 2514912"/>
                <a:gd name="connsiteY11" fmla="*/ 594875 h 884651"/>
                <a:gd name="connsiteX12" fmla="*/ 22772 w 2514912"/>
                <a:gd name="connsiteY12" fmla="*/ 482081 h 884651"/>
                <a:gd name="connsiteX13" fmla="*/ 289776 w 2514912"/>
                <a:gd name="connsiteY13" fmla="*/ 305099 h 884651"/>
                <a:gd name="connsiteX14" fmla="*/ 1080498 w 2514912"/>
                <a:gd name="connsiteY14" fmla="*/ 305099 h 88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14912" h="884651">
                  <a:moveTo>
                    <a:pt x="0" y="594874"/>
                  </a:moveTo>
                  <a:lnTo>
                    <a:pt x="0" y="594875"/>
                  </a:lnTo>
                  <a:lnTo>
                    <a:pt x="0" y="594875"/>
                  </a:lnTo>
                  <a:close/>
                  <a:moveTo>
                    <a:pt x="1257455" y="0"/>
                  </a:moveTo>
                  <a:lnTo>
                    <a:pt x="1434413" y="305099"/>
                  </a:lnTo>
                  <a:lnTo>
                    <a:pt x="2225136" y="305099"/>
                  </a:lnTo>
                  <a:cubicBezTo>
                    <a:pt x="2385175" y="305099"/>
                    <a:pt x="2514912" y="434836"/>
                    <a:pt x="2514912" y="594875"/>
                  </a:cubicBezTo>
                  <a:lnTo>
                    <a:pt x="2514911" y="594875"/>
                  </a:lnTo>
                  <a:cubicBezTo>
                    <a:pt x="2514911" y="754914"/>
                    <a:pt x="2385174" y="884651"/>
                    <a:pt x="2225135" y="884651"/>
                  </a:cubicBezTo>
                  <a:lnTo>
                    <a:pt x="289776" y="884650"/>
                  </a:lnTo>
                  <a:cubicBezTo>
                    <a:pt x="169747" y="884650"/>
                    <a:pt x="66763" y="811673"/>
                    <a:pt x="22772" y="707668"/>
                  </a:cubicBezTo>
                  <a:lnTo>
                    <a:pt x="0" y="594875"/>
                  </a:lnTo>
                  <a:lnTo>
                    <a:pt x="22772" y="482081"/>
                  </a:lnTo>
                  <a:cubicBezTo>
                    <a:pt x="66763" y="378076"/>
                    <a:pt x="169747" y="305099"/>
                    <a:pt x="289776" y="305099"/>
                  </a:cubicBezTo>
                  <a:lnTo>
                    <a:pt x="1080498" y="305099"/>
                  </a:lnTo>
                  <a:close/>
                </a:path>
              </a:pathLst>
            </a:custGeom>
            <a:solidFill>
              <a:schemeClr val="accent3"/>
            </a:solidFill>
            <a:ln w="6350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1400">
                <a:solidFill>
                  <a:schemeClr val="tx1">
                    <a:lumMod val="65000"/>
                    <a:lumOff val="35000"/>
                  </a:schemeClr>
                </a:solidFill>
              </a:endParaRPr>
            </a:p>
          </p:txBody>
        </p:sp>
        <p:sp>
          <p:nvSpPr>
            <p:cNvPr id="46" name="Freeform: Shape 45">
              <a:extLst>
                <a:ext uri="{FF2B5EF4-FFF2-40B4-BE49-F238E27FC236}"/>
              </a:extLst>
            </p:cNvPr>
            <p:cNvSpPr/>
            <p:nvPr/>
          </p:nvSpPr>
          <p:spPr>
            <a:xfrm>
              <a:off x="6861793" y="3660517"/>
              <a:ext cx="2363178" cy="849652"/>
            </a:xfrm>
            <a:custGeom>
              <a:avLst/>
              <a:gdLst>
                <a:gd name="connsiteX0" fmla="*/ 0 w 2514912"/>
                <a:gd name="connsiteY0" fmla="*/ 289775 h 904206"/>
                <a:gd name="connsiteX1" fmla="*/ 0 w 2514912"/>
                <a:gd name="connsiteY1" fmla="*/ 289776 h 904206"/>
                <a:gd name="connsiteX2" fmla="*/ 0 w 2514912"/>
                <a:gd name="connsiteY2" fmla="*/ 289776 h 904206"/>
                <a:gd name="connsiteX3" fmla="*/ 289776 w 2514912"/>
                <a:gd name="connsiteY3" fmla="*/ 0 h 904206"/>
                <a:gd name="connsiteX4" fmla="*/ 2225136 w 2514912"/>
                <a:gd name="connsiteY4" fmla="*/ 0 h 904206"/>
                <a:gd name="connsiteX5" fmla="*/ 2514912 w 2514912"/>
                <a:gd name="connsiteY5" fmla="*/ 289776 h 904206"/>
                <a:gd name="connsiteX6" fmla="*/ 2514911 w 2514912"/>
                <a:gd name="connsiteY6" fmla="*/ 289776 h 904206"/>
                <a:gd name="connsiteX7" fmla="*/ 2225135 w 2514912"/>
                <a:gd name="connsiteY7" fmla="*/ 579552 h 904206"/>
                <a:gd name="connsiteX8" fmla="*/ 1445754 w 2514912"/>
                <a:gd name="connsiteY8" fmla="*/ 579552 h 904206"/>
                <a:gd name="connsiteX9" fmla="*/ 1257454 w 2514912"/>
                <a:gd name="connsiteY9" fmla="*/ 904206 h 904206"/>
                <a:gd name="connsiteX10" fmla="*/ 1069155 w 2514912"/>
                <a:gd name="connsiteY10" fmla="*/ 579552 h 904206"/>
                <a:gd name="connsiteX11" fmla="*/ 289776 w 2514912"/>
                <a:gd name="connsiteY11" fmla="*/ 579551 h 904206"/>
                <a:gd name="connsiteX12" fmla="*/ 22772 w 2514912"/>
                <a:gd name="connsiteY12" fmla="*/ 402569 h 904206"/>
                <a:gd name="connsiteX13" fmla="*/ 0 w 2514912"/>
                <a:gd name="connsiteY13" fmla="*/ 289776 h 904206"/>
                <a:gd name="connsiteX14" fmla="*/ 22772 w 2514912"/>
                <a:gd name="connsiteY14" fmla="*/ 176982 h 904206"/>
                <a:gd name="connsiteX15" fmla="*/ 289776 w 2514912"/>
                <a:gd name="connsiteY15" fmla="*/ 0 h 90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14912" h="904206">
                  <a:moveTo>
                    <a:pt x="0" y="289775"/>
                  </a:moveTo>
                  <a:lnTo>
                    <a:pt x="0" y="289776"/>
                  </a:lnTo>
                  <a:lnTo>
                    <a:pt x="0" y="289776"/>
                  </a:lnTo>
                  <a:close/>
                  <a:moveTo>
                    <a:pt x="289776" y="0"/>
                  </a:moveTo>
                  <a:lnTo>
                    <a:pt x="2225136" y="0"/>
                  </a:lnTo>
                  <a:cubicBezTo>
                    <a:pt x="2385175" y="0"/>
                    <a:pt x="2514912" y="129737"/>
                    <a:pt x="2514912" y="289776"/>
                  </a:cubicBezTo>
                  <a:lnTo>
                    <a:pt x="2514911" y="289776"/>
                  </a:lnTo>
                  <a:cubicBezTo>
                    <a:pt x="2514911" y="449815"/>
                    <a:pt x="2385174" y="579552"/>
                    <a:pt x="2225135" y="579552"/>
                  </a:cubicBezTo>
                  <a:lnTo>
                    <a:pt x="1445754" y="579552"/>
                  </a:lnTo>
                  <a:lnTo>
                    <a:pt x="1257454" y="904206"/>
                  </a:lnTo>
                  <a:lnTo>
                    <a:pt x="1069155" y="579552"/>
                  </a:lnTo>
                  <a:lnTo>
                    <a:pt x="289776" y="579551"/>
                  </a:lnTo>
                  <a:cubicBezTo>
                    <a:pt x="169747" y="579551"/>
                    <a:pt x="66763" y="506574"/>
                    <a:pt x="22772" y="402569"/>
                  </a:cubicBezTo>
                  <a:lnTo>
                    <a:pt x="0" y="289776"/>
                  </a:lnTo>
                  <a:lnTo>
                    <a:pt x="22772" y="176982"/>
                  </a:lnTo>
                  <a:cubicBezTo>
                    <a:pt x="66763" y="72977"/>
                    <a:pt x="169747" y="0"/>
                    <a:pt x="289776" y="0"/>
                  </a:cubicBezTo>
                  <a:close/>
                </a:path>
              </a:pathLst>
            </a:custGeom>
            <a:solidFill>
              <a:schemeClr val="bg1"/>
            </a:solidFill>
            <a:ln w="63500">
              <a:solidFill>
                <a:schemeClr val="accent2"/>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1400">
                <a:solidFill>
                  <a:schemeClr val="tx1">
                    <a:lumMod val="65000"/>
                    <a:lumOff val="35000"/>
                  </a:schemeClr>
                </a:solidFill>
              </a:endParaRPr>
            </a:p>
          </p:txBody>
        </p:sp>
        <p:sp>
          <p:nvSpPr>
            <p:cNvPr id="47" name="Freeform: Shape 46">
              <a:extLst>
                <a:ext uri="{FF2B5EF4-FFF2-40B4-BE49-F238E27FC236}"/>
              </a:extLst>
            </p:cNvPr>
            <p:cNvSpPr/>
            <p:nvPr/>
          </p:nvSpPr>
          <p:spPr>
            <a:xfrm>
              <a:off x="8743639" y="3354518"/>
              <a:ext cx="2514912" cy="884651"/>
            </a:xfrm>
            <a:custGeom>
              <a:avLst/>
              <a:gdLst>
                <a:gd name="connsiteX0" fmla="*/ 0 w 2514912"/>
                <a:gd name="connsiteY0" fmla="*/ 594874 h 884651"/>
                <a:gd name="connsiteX1" fmla="*/ 0 w 2514912"/>
                <a:gd name="connsiteY1" fmla="*/ 594875 h 884651"/>
                <a:gd name="connsiteX2" fmla="*/ 0 w 2514912"/>
                <a:gd name="connsiteY2" fmla="*/ 594875 h 884651"/>
                <a:gd name="connsiteX3" fmla="*/ 1257455 w 2514912"/>
                <a:gd name="connsiteY3" fmla="*/ 0 h 884651"/>
                <a:gd name="connsiteX4" fmla="*/ 1434413 w 2514912"/>
                <a:gd name="connsiteY4" fmla="*/ 305099 h 884651"/>
                <a:gd name="connsiteX5" fmla="*/ 2225136 w 2514912"/>
                <a:gd name="connsiteY5" fmla="*/ 305099 h 884651"/>
                <a:gd name="connsiteX6" fmla="*/ 2514912 w 2514912"/>
                <a:gd name="connsiteY6" fmla="*/ 594875 h 884651"/>
                <a:gd name="connsiteX7" fmla="*/ 2514911 w 2514912"/>
                <a:gd name="connsiteY7" fmla="*/ 594875 h 884651"/>
                <a:gd name="connsiteX8" fmla="*/ 2225135 w 2514912"/>
                <a:gd name="connsiteY8" fmla="*/ 884651 h 884651"/>
                <a:gd name="connsiteX9" fmla="*/ 289776 w 2514912"/>
                <a:gd name="connsiteY9" fmla="*/ 884650 h 884651"/>
                <a:gd name="connsiteX10" fmla="*/ 22772 w 2514912"/>
                <a:gd name="connsiteY10" fmla="*/ 707668 h 884651"/>
                <a:gd name="connsiteX11" fmla="*/ 0 w 2514912"/>
                <a:gd name="connsiteY11" fmla="*/ 594875 h 884651"/>
                <a:gd name="connsiteX12" fmla="*/ 22772 w 2514912"/>
                <a:gd name="connsiteY12" fmla="*/ 482081 h 884651"/>
                <a:gd name="connsiteX13" fmla="*/ 289776 w 2514912"/>
                <a:gd name="connsiteY13" fmla="*/ 305099 h 884651"/>
                <a:gd name="connsiteX14" fmla="*/ 1080498 w 2514912"/>
                <a:gd name="connsiteY14" fmla="*/ 305099 h 88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14912" h="884651">
                  <a:moveTo>
                    <a:pt x="0" y="594874"/>
                  </a:moveTo>
                  <a:lnTo>
                    <a:pt x="0" y="594875"/>
                  </a:lnTo>
                  <a:lnTo>
                    <a:pt x="0" y="594875"/>
                  </a:lnTo>
                  <a:close/>
                  <a:moveTo>
                    <a:pt x="1257455" y="0"/>
                  </a:moveTo>
                  <a:lnTo>
                    <a:pt x="1434413" y="305099"/>
                  </a:lnTo>
                  <a:lnTo>
                    <a:pt x="2225136" y="305099"/>
                  </a:lnTo>
                  <a:cubicBezTo>
                    <a:pt x="2385175" y="305099"/>
                    <a:pt x="2514912" y="434836"/>
                    <a:pt x="2514912" y="594875"/>
                  </a:cubicBezTo>
                  <a:lnTo>
                    <a:pt x="2514911" y="594875"/>
                  </a:lnTo>
                  <a:cubicBezTo>
                    <a:pt x="2514911" y="754914"/>
                    <a:pt x="2385174" y="884651"/>
                    <a:pt x="2225135" y="884651"/>
                  </a:cubicBezTo>
                  <a:lnTo>
                    <a:pt x="289776" y="884650"/>
                  </a:lnTo>
                  <a:cubicBezTo>
                    <a:pt x="169747" y="884650"/>
                    <a:pt x="66762" y="811673"/>
                    <a:pt x="22772" y="707668"/>
                  </a:cubicBezTo>
                  <a:lnTo>
                    <a:pt x="0" y="594875"/>
                  </a:lnTo>
                  <a:lnTo>
                    <a:pt x="22772" y="482081"/>
                  </a:lnTo>
                  <a:cubicBezTo>
                    <a:pt x="66762" y="378076"/>
                    <a:pt x="169747" y="305099"/>
                    <a:pt x="289776" y="305099"/>
                  </a:cubicBezTo>
                  <a:lnTo>
                    <a:pt x="1080498" y="305099"/>
                  </a:lnTo>
                  <a:close/>
                </a:path>
              </a:pathLst>
            </a:custGeom>
            <a:solidFill>
              <a:schemeClr val="accent1"/>
            </a:solidFill>
            <a:ln w="6350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1400">
                <a:solidFill>
                  <a:schemeClr val="tx1">
                    <a:lumMod val="65000"/>
                    <a:lumOff val="35000"/>
                  </a:schemeClr>
                </a:solidFill>
              </a:endParaRPr>
            </a:p>
          </p:txBody>
        </p:sp>
      </p:grpSp>
      <p:sp>
        <p:nvSpPr>
          <p:cNvPr id="36868" name="TextBox 16"/>
          <p:cNvSpPr txBox="1">
            <a:spLocks noChangeArrowheads="1"/>
          </p:cNvSpPr>
          <p:nvPr/>
        </p:nvSpPr>
        <p:spPr bwMode="auto">
          <a:xfrm>
            <a:off x="3022600" y="1416050"/>
            <a:ext cx="21526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b="1">
                <a:solidFill>
                  <a:srgbClr val="0070C0"/>
                </a:solidFill>
                <a:latin typeface="Arial Narrow" pitchFamily="34" charset="0"/>
              </a:rPr>
              <a:t>EMD Exemption, Free tender document   and Price  Preference</a:t>
            </a:r>
          </a:p>
        </p:txBody>
      </p:sp>
      <p:sp>
        <p:nvSpPr>
          <p:cNvPr id="36869" name="TextBox 19"/>
          <p:cNvSpPr txBox="1">
            <a:spLocks noChangeArrowheads="1"/>
          </p:cNvSpPr>
          <p:nvPr/>
        </p:nvSpPr>
        <p:spPr bwMode="auto">
          <a:xfrm>
            <a:off x="6934200" y="1441450"/>
            <a:ext cx="2517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latinLnBrk="1" hangingPunct="1">
              <a:lnSpc>
                <a:spcPct val="150000"/>
              </a:lnSpc>
            </a:pPr>
            <a:r>
              <a:rPr lang="en-US" b="1">
                <a:solidFill>
                  <a:srgbClr val="002060"/>
                </a:solidFill>
                <a:latin typeface="Arial Narrow" pitchFamily="34" charset="0"/>
              </a:rPr>
              <a:t>All enterprises registered </a:t>
            </a:r>
          </a:p>
          <a:p>
            <a:pPr algn="just" eaLnBrk="1" latinLnBrk="1" hangingPunct="1">
              <a:lnSpc>
                <a:spcPct val="150000"/>
              </a:lnSpc>
            </a:pPr>
            <a:r>
              <a:rPr lang="en-US" b="1">
                <a:solidFill>
                  <a:srgbClr val="002060"/>
                </a:solidFill>
                <a:latin typeface="Arial Narrow" pitchFamily="34" charset="0"/>
              </a:rPr>
              <a:t>with Udyam Registration</a:t>
            </a:r>
          </a:p>
        </p:txBody>
      </p:sp>
      <p:sp>
        <p:nvSpPr>
          <p:cNvPr id="36870" name="TextBox 22"/>
          <p:cNvSpPr txBox="1">
            <a:spLocks noChangeArrowheads="1"/>
          </p:cNvSpPr>
          <p:nvPr/>
        </p:nvSpPr>
        <p:spPr bwMode="auto">
          <a:xfrm>
            <a:off x="1038225" y="3624263"/>
            <a:ext cx="21780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5250" indent="-952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buFont typeface="Arial" pitchFamily="34" charset="0"/>
              <a:buChar char="•"/>
            </a:pPr>
            <a:r>
              <a:rPr lang="en-IN" b="1">
                <a:solidFill>
                  <a:srgbClr val="002060"/>
                </a:solidFill>
                <a:latin typeface="Arial Narrow" pitchFamily="34" charset="0"/>
              </a:rPr>
              <a:t>Minimum 25%  to be procured annually by Central Ministry/Department/ Central PSUs from MSEs  </a:t>
            </a:r>
          </a:p>
        </p:txBody>
      </p:sp>
      <p:sp>
        <p:nvSpPr>
          <p:cNvPr id="36871" name="TextBox 25"/>
          <p:cNvSpPr txBox="1">
            <a:spLocks noChangeArrowheads="1"/>
          </p:cNvSpPr>
          <p:nvPr/>
        </p:nvSpPr>
        <p:spPr bwMode="auto">
          <a:xfrm>
            <a:off x="5072063" y="3648075"/>
            <a:ext cx="23336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IN" b="1">
                <a:solidFill>
                  <a:srgbClr val="002060"/>
                </a:solidFill>
                <a:latin typeface="Arial Narrow" pitchFamily="34" charset="0"/>
              </a:rPr>
              <a:t>A sub-target of  </a:t>
            </a:r>
            <a:r>
              <a:rPr lang="en-IN" b="1">
                <a:solidFill>
                  <a:srgbClr val="0070C0"/>
                </a:solidFill>
                <a:latin typeface="Arial Narrow" pitchFamily="34" charset="0"/>
              </a:rPr>
              <a:t>4% </a:t>
            </a:r>
            <a:r>
              <a:rPr lang="en-IN" b="1">
                <a:solidFill>
                  <a:srgbClr val="002060"/>
                </a:solidFill>
                <a:latin typeface="Arial Narrow" pitchFamily="34" charset="0"/>
              </a:rPr>
              <a:t>of  procurement from SC / ST owned MSEs.</a:t>
            </a:r>
          </a:p>
          <a:p>
            <a:pPr eaLnBrk="1" hangingPunct="1"/>
            <a:r>
              <a:rPr lang="en-IN" b="1">
                <a:solidFill>
                  <a:srgbClr val="0070C0"/>
                </a:solidFill>
                <a:latin typeface="Arial Narrow" pitchFamily="34" charset="0"/>
              </a:rPr>
              <a:t>3%</a:t>
            </a:r>
            <a:r>
              <a:rPr lang="en-IN" b="1">
                <a:solidFill>
                  <a:srgbClr val="00B0F0"/>
                </a:solidFill>
                <a:latin typeface="Arial Narrow" pitchFamily="34" charset="0"/>
              </a:rPr>
              <a:t> </a:t>
            </a:r>
            <a:r>
              <a:rPr lang="en-IN" b="1">
                <a:solidFill>
                  <a:srgbClr val="002060"/>
                </a:solidFill>
                <a:latin typeface="Arial Narrow" pitchFamily="34" charset="0"/>
              </a:rPr>
              <a:t>for women enterprises </a:t>
            </a:r>
          </a:p>
        </p:txBody>
      </p:sp>
      <p:sp>
        <p:nvSpPr>
          <p:cNvPr id="28" name="TextBox 27">
            <a:extLst>
              <a:ext uri="{FF2B5EF4-FFF2-40B4-BE49-F238E27FC236}"/>
            </a:extLst>
          </p:cNvPr>
          <p:cNvSpPr txBox="1"/>
          <p:nvPr/>
        </p:nvSpPr>
        <p:spPr>
          <a:xfrm>
            <a:off x="1619250" y="1404938"/>
            <a:ext cx="1016000" cy="923925"/>
          </a:xfrm>
          <a:prstGeom prst="rect">
            <a:avLst/>
          </a:prstGeom>
          <a:noFill/>
        </p:spPr>
        <p:txBody>
          <a:bodyPr>
            <a:spAutoFit/>
          </a:bodyPr>
          <a:lstStyle/>
          <a:p>
            <a:pPr algn="ctr" fontAlgn="auto">
              <a:spcBef>
                <a:spcPts val="0"/>
              </a:spcBef>
              <a:spcAft>
                <a:spcPts val="0"/>
              </a:spcAft>
              <a:defRPr/>
            </a:pPr>
            <a:r>
              <a:rPr lang="en-US" altLang="ko-KR" sz="5400" b="1" dirty="0">
                <a:solidFill>
                  <a:schemeClr val="accent5"/>
                </a:solidFill>
                <a:latin typeface="+mn-lt"/>
              </a:rPr>
              <a:t>01</a:t>
            </a:r>
            <a:endParaRPr lang="ko-KR" altLang="en-US" sz="5400" b="1" dirty="0">
              <a:solidFill>
                <a:schemeClr val="accent5"/>
              </a:solidFill>
              <a:latin typeface="+mn-lt"/>
            </a:endParaRPr>
          </a:p>
        </p:txBody>
      </p:sp>
      <p:sp>
        <p:nvSpPr>
          <p:cNvPr id="29" name="TextBox 28">
            <a:extLst>
              <a:ext uri="{FF2B5EF4-FFF2-40B4-BE49-F238E27FC236}"/>
            </a:extLst>
          </p:cNvPr>
          <p:cNvSpPr txBox="1"/>
          <p:nvPr/>
        </p:nvSpPr>
        <p:spPr>
          <a:xfrm>
            <a:off x="3590925" y="3860800"/>
            <a:ext cx="1016000" cy="923925"/>
          </a:xfrm>
          <a:prstGeom prst="rect">
            <a:avLst/>
          </a:prstGeom>
          <a:noFill/>
        </p:spPr>
        <p:txBody>
          <a:bodyPr>
            <a:spAutoFit/>
          </a:bodyPr>
          <a:lstStyle/>
          <a:p>
            <a:pPr algn="ctr" fontAlgn="auto">
              <a:spcBef>
                <a:spcPts val="0"/>
              </a:spcBef>
              <a:spcAft>
                <a:spcPts val="0"/>
              </a:spcAft>
              <a:defRPr/>
            </a:pPr>
            <a:r>
              <a:rPr lang="en-US" altLang="ko-KR" sz="5400" b="1" dirty="0">
                <a:solidFill>
                  <a:schemeClr val="accent3"/>
                </a:solidFill>
                <a:latin typeface="+mn-lt"/>
              </a:rPr>
              <a:t>02</a:t>
            </a:r>
            <a:endParaRPr lang="ko-KR" altLang="en-US" sz="5400" b="1" dirty="0">
              <a:solidFill>
                <a:schemeClr val="accent3"/>
              </a:solidFill>
              <a:latin typeface="+mn-lt"/>
            </a:endParaRPr>
          </a:p>
        </p:txBody>
      </p:sp>
      <p:sp>
        <p:nvSpPr>
          <p:cNvPr id="30" name="TextBox 29">
            <a:extLst>
              <a:ext uri="{FF2B5EF4-FFF2-40B4-BE49-F238E27FC236}"/>
            </a:extLst>
          </p:cNvPr>
          <p:cNvSpPr txBox="1"/>
          <p:nvPr/>
        </p:nvSpPr>
        <p:spPr>
          <a:xfrm>
            <a:off x="5595938" y="1416050"/>
            <a:ext cx="1014412" cy="923925"/>
          </a:xfrm>
          <a:prstGeom prst="rect">
            <a:avLst/>
          </a:prstGeom>
          <a:noFill/>
        </p:spPr>
        <p:txBody>
          <a:bodyPr>
            <a:spAutoFit/>
          </a:bodyPr>
          <a:lstStyle/>
          <a:p>
            <a:pPr algn="ctr" fontAlgn="auto">
              <a:spcBef>
                <a:spcPts val="0"/>
              </a:spcBef>
              <a:spcAft>
                <a:spcPts val="0"/>
              </a:spcAft>
              <a:defRPr/>
            </a:pPr>
            <a:r>
              <a:rPr lang="en-US" altLang="ko-KR" sz="5400" b="1" dirty="0">
                <a:solidFill>
                  <a:schemeClr val="accent3"/>
                </a:solidFill>
                <a:latin typeface="+mn-lt"/>
              </a:rPr>
              <a:t>03</a:t>
            </a:r>
            <a:endParaRPr lang="ko-KR" altLang="en-US" sz="5400" b="1" dirty="0">
              <a:solidFill>
                <a:schemeClr val="accent3"/>
              </a:solidFill>
              <a:latin typeface="+mn-lt"/>
            </a:endParaRPr>
          </a:p>
        </p:txBody>
      </p:sp>
      <p:sp>
        <p:nvSpPr>
          <p:cNvPr id="36875" name="TextBox 30"/>
          <p:cNvSpPr txBox="1">
            <a:spLocks noChangeArrowheads="1"/>
          </p:cNvSpPr>
          <p:nvPr/>
        </p:nvSpPr>
        <p:spPr bwMode="auto">
          <a:xfrm>
            <a:off x="7543800" y="3860800"/>
            <a:ext cx="1016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ko-KR" sz="5400" b="1">
                <a:solidFill>
                  <a:schemeClr val="accent2"/>
                </a:solidFill>
                <a:latin typeface="Trebuchet MS" pitchFamily="34" charset="0"/>
                <a:cs typeface="HY그래픽M"/>
              </a:rPr>
              <a:t>04</a:t>
            </a:r>
            <a:endParaRPr lang="ko-KR" altLang="en-US" sz="5400" b="1">
              <a:solidFill>
                <a:schemeClr val="accent2"/>
              </a:solidFill>
              <a:latin typeface="Trebuchet MS" pitchFamily="34" charset="0"/>
              <a:cs typeface="HY그래픽M"/>
            </a:endParaRPr>
          </a:p>
        </p:txBody>
      </p:sp>
      <p:sp>
        <p:nvSpPr>
          <p:cNvPr id="36876" name="TextBox 34"/>
          <p:cNvSpPr txBox="1">
            <a:spLocks noChangeArrowheads="1"/>
          </p:cNvSpPr>
          <p:nvPr/>
        </p:nvSpPr>
        <p:spPr bwMode="auto">
          <a:xfrm>
            <a:off x="8924925" y="3854450"/>
            <a:ext cx="2152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IN" b="1">
                <a:solidFill>
                  <a:srgbClr val="002060"/>
                </a:solidFill>
                <a:latin typeface="Arial Narrow" pitchFamily="34" charset="0"/>
              </a:rPr>
              <a:t>Preferred Price band of L1 + 15% to MSE’s</a:t>
            </a:r>
            <a:endParaRPr lang="en-IN">
              <a:solidFill>
                <a:srgbClr val="002060"/>
              </a:solidFill>
              <a:latin typeface="Arial Narrow" pitchFamily="34" charset="0"/>
            </a:endParaRPr>
          </a:p>
        </p:txBody>
      </p:sp>
      <p:sp>
        <p:nvSpPr>
          <p:cNvPr id="36877" name="TextBox 36"/>
          <p:cNvSpPr txBox="1">
            <a:spLocks noChangeArrowheads="1"/>
          </p:cNvSpPr>
          <p:nvPr/>
        </p:nvSpPr>
        <p:spPr bwMode="auto">
          <a:xfrm>
            <a:off x="9493250" y="1441450"/>
            <a:ext cx="1016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ko-KR" sz="5400" b="1">
                <a:solidFill>
                  <a:schemeClr val="accent1"/>
                </a:solidFill>
                <a:latin typeface="Trebuchet MS" pitchFamily="34" charset="0"/>
                <a:cs typeface="HY그래픽M"/>
              </a:rPr>
              <a:t>05</a:t>
            </a:r>
            <a:endParaRPr lang="ko-KR" altLang="en-US" sz="5400" b="1">
              <a:solidFill>
                <a:schemeClr val="accent1"/>
              </a:solidFill>
              <a:latin typeface="Trebuchet MS" pitchFamily="34" charset="0"/>
              <a:cs typeface="HY그래픽M"/>
            </a:endParaRPr>
          </a:p>
        </p:txBody>
      </p:sp>
      <p:sp>
        <p:nvSpPr>
          <p:cNvPr id="36878" name="TextBox 18"/>
          <p:cNvSpPr txBox="1">
            <a:spLocks noChangeArrowheads="1"/>
          </p:cNvSpPr>
          <p:nvPr/>
        </p:nvSpPr>
        <p:spPr bwMode="auto">
          <a:xfrm>
            <a:off x="1038225" y="5772150"/>
            <a:ext cx="106743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3200">
                <a:solidFill>
                  <a:srgbClr val="C00000"/>
                </a:solidFill>
                <a:latin typeface="Times New Roman" pitchFamily="18" charset="0"/>
                <a:cs typeface="Times New Roman" pitchFamily="18" charset="0"/>
              </a:rPr>
              <a:t>“Works contract” not covered under Public Procurement Policy</a:t>
            </a:r>
            <a:endParaRPr lang="en-IN" sz="320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4300" y="500063"/>
            <a:ext cx="10450513" cy="6005512"/>
          </a:xfrm>
        </p:spPr>
        <p:txBody>
          <a:bodyPr/>
          <a:lstStyle/>
          <a:p>
            <a:pPr marL="0" indent="0" algn="just" latinLnBrk="1">
              <a:spcBef>
                <a:spcPts val="0"/>
              </a:spcBef>
              <a:buFont typeface="Wingdings 3" pitchFamily="18" charset="2"/>
              <a:buNone/>
              <a:defRPr/>
            </a:pPr>
            <a:endParaRPr lang="en-US" sz="2400" b="1" dirty="0">
              <a:solidFill>
                <a:schemeClr val="accent5">
                  <a:lumMod val="75000"/>
                </a:schemeClr>
              </a:solidFill>
              <a:latin typeface="Gabriola" panose="04040605051002020D02" pitchFamily="82" charset="0"/>
            </a:endParaRPr>
          </a:p>
          <a:p>
            <a:pPr algn="just" latinLnBrk="1">
              <a:spcBef>
                <a:spcPts val="0"/>
              </a:spcBef>
              <a:defRPr/>
            </a:pPr>
            <a:r>
              <a:rPr lang="en-US" sz="2400" b="1" dirty="0" smtClean="0">
                <a:solidFill>
                  <a:schemeClr val="accent5">
                    <a:lumMod val="75000"/>
                  </a:schemeClr>
                </a:solidFill>
                <a:latin typeface="Gabriola" panose="04040605051002020D02" pitchFamily="82" charset="0"/>
              </a:rPr>
              <a:t> </a:t>
            </a:r>
            <a:r>
              <a:rPr lang="en-US" sz="2400" b="1" dirty="0">
                <a:solidFill>
                  <a:srgbClr val="FF0000"/>
                </a:solidFill>
                <a:latin typeface="Gabriola" panose="04040605051002020D02" pitchFamily="82" charset="0"/>
              </a:rPr>
              <a:t>358 items </a:t>
            </a:r>
            <a:r>
              <a:rPr lang="en-US" sz="2400" b="1" dirty="0" smtClean="0">
                <a:solidFill>
                  <a:schemeClr val="accent5">
                    <a:lumMod val="75000"/>
                  </a:schemeClr>
                </a:solidFill>
                <a:latin typeface="Gabriola" panose="04040605051002020D02" pitchFamily="82" charset="0"/>
              </a:rPr>
              <a:t> continue to be reserved </a:t>
            </a:r>
            <a:r>
              <a:rPr lang="en-US" sz="2400" b="1" dirty="0">
                <a:solidFill>
                  <a:schemeClr val="accent5">
                    <a:lumMod val="75000"/>
                  </a:schemeClr>
                </a:solidFill>
                <a:latin typeface="Gabriola" panose="04040605051002020D02" pitchFamily="82" charset="0"/>
              </a:rPr>
              <a:t>for exclusive purchase from </a:t>
            </a:r>
            <a:r>
              <a:rPr lang="en-US" sz="2400" b="1" dirty="0" err="1" smtClean="0">
                <a:solidFill>
                  <a:schemeClr val="accent5">
                    <a:lumMod val="75000"/>
                  </a:schemeClr>
                </a:solidFill>
                <a:latin typeface="Gabriola" panose="04040605051002020D02" pitchFamily="82" charset="0"/>
              </a:rPr>
              <a:t>MSEs.</a:t>
            </a:r>
            <a:endParaRPr lang="en-US" sz="2400" b="1" dirty="0" smtClean="0">
              <a:solidFill>
                <a:schemeClr val="accent5">
                  <a:lumMod val="75000"/>
                </a:schemeClr>
              </a:solidFill>
              <a:latin typeface="Gabriola" panose="04040605051002020D02" pitchFamily="82" charset="0"/>
            </a:endParaRPr>
          </a:p>
          <a:p>
            <a:pPr marL="0" indent="0" algn="just" latinLnBrk="1">
              <a:spcBef>
                <a:spcPts val="0"/>
              </a:spcBef>
              <a:buFont typeface="Wingdings 3" pitchFamily="18" charset="2"/>
              <a:buNone/>
              <a:defRPr/>
            </a:pPr>
            <a:endParaRPr lang="en-US" sz="2400" b="1" dirty="0">
              <a:latin typeface="Gabriola" panose="04040605051002020D02" pitchFamily="82" charset="0"/>
            </a:endParaRPr>
          </a:p>
          <a:p>
            <a:pPr algn="just" latinLnBrk="1">
              <a:spcBef>
                <a:spcPts val="0"/>
              </a:spcBef>
              <a:defRPr/>
            </a:pPr>
            <a:r>
              <a:rPr lang="en-US" sz="2400" b="1" u="sng" dirty="0" smtClean="0">
                <a:solidFill>
                  <a:srgbClr val="C00000"/>
                </a:solidFill>
                <a:latin typeface="Gabriola" panose="04040605051002020D02" pitchFamily="82" charset="0"/>
              </a:rPr>
              <a:t>Defense </a:t>
            </a:r>
            <a:r>
              <a:rPr lang="en-US" sz="2400" b="1" u="sng" dirty="0">
                <a:solidFill>
                  <a:srgbClr val="C00000"/>
                </a:solidFill>
                <a:latin typeface="Gabriola" panose="04040605051002020D02" pitchFamily="82" charset="0"/>
              </a:rPr>
              <a:t>armament imports </a:t>
            </a:r>
            <a:r>
              <a:rPr lang="en-US" sz="2400" b="1" u="sng" dirty="0" smtClean="0">
                <a:solidFill>
                  <a:srgbClr val="C00000"/>
                </a:solidFill>
                <a:latin typeface="Gabriola" panose="04040605051002020D02" pitchFamily="82" charset="0"/>
              </a:rPr>
              <a:t>/ </a:t>
            </a:r>
            <a:r>
              <a:rPr lang="en-US" sz="2400" b="1" dirty="0" smtClean="0">
                <a:solidFill>
                  <a:srgbClr val="C00000"/>
                </a:solidFill>
                <a:latin typeface="Gabriola" panose="04040605051002020D02" pitchFamily="82" charset="0"/>
              </a:rPr>
              <a:t>weapon systems, missiles,  etc  exempted  from purview </a:t>
            </a:r>
            <a:r>
              <a:rPr lang="en-US" sz="2400" b="1" dirty="0">
                <a:solidFill>
                  <a:srgbClr val="C00000"/>
                </a:solidFill>
                <a:latin typeface="Gabriola" panose="04040605051002020D02" pitchFamily="82" charset="0"/>
              </a:rPr>
              <a:t>of </a:t>
            </a:r>
            <a:r>
              <a:rPr lang="en-US" sz="2400" b="1" dirty="0" smtClean="0">
                <a:solidFill>
                  <a:srgbClr val="C00000"/>
                </a:solidFill>
                <a:latin typeface="Gabriola" panose="04040605051002020D02" pitchFamily="82" charset="0"/>
              </a:rPr>
              <a:t> this </a:t>
            </a:r>
            <a:r>
              <a:rPr lang="en-US" sz="2400" b="1" dirty="0">
                <a:solidFill>
                  <a:srgbClr val="C00000"/>
                </a:solidFill>
                <a:latin typeface="Gabriola" panose="04040605051002020D02" pitchFamily="82" charset="0"/>
              </a:rPr>
              <a:t>policy </a:t>
            </a:r>
            <a:r>
              <a:rPr lang="en-US" sz="2400" b="1" dirty="0" smtClean="0">
                <a:solidFill>
                  <a:srgbClr val="C00000"/>
                </a:solidFill>
                <a:latin typeface="Gabriola" panose="04040605051002020D02" pitchFamily="82" charset="0"/>
              </a:rPr>
              <a:t>.</a:t>
            </a:r>
          </a:p>
          <a:p>
            <a:pPr algn="just" latinLnBrk="1">
              <a:spcBef>
                <a:spcPts val="0"/>
              </a:spcBef>
              <a:buFont typeface="Wingdings 3" pitchFamily="18" charset="2"/>
              <a:buNone/>
              <a:defRPr/>
            </a:pPr>
            <a:r>
              <a:rPr lang="en-US" sz="2400" b="1" dirty="0" smtClean="0">
                <a:solidFill>
                  <a:srgbClr val="C00000"/>
                </a:solidFill>
                <a:latin typeface="Gabriola" panose="04040605051002020D02" pitchFamily="82" charset="0"/>
              </a:rPr>
              <a:t>(Due to its unique nature  )</a:t>
            </a:r>
            <a:endParaRPr lang="en-US" sz="2400" b="1" dirty="0">
              <a:solidFill>
                <a:srgbClr val="C00000"/>
              </a:solidFill>
              <a:latin typeface="Gabriola" panose="04040605051002020D02" pitchFamily="82" charset="0"/>
            </a:endParaRPr>
          </a:p>
        </p:txBody>
      </p:sp>
      <p:sp>
        <p:nvSpPr>
          <p:cNvPr id="4" name="Rectangle 3"/>
          <p:cNvSpPr/>
          <p:nvPr/>
        </p:nvSpPr>
        <p:spPr>
          <a:xfrm>
            <a:off x="1392238" y="2655888"/>
            <a:ext cx="10280650" cy="3046412"/>
          </a:xfrm>
          <a:prstGeom prst="rect">
            <a:avLst/>
          </a:prstGeom>
        </p:spPr>
        <p:txBody>
          <a:bodyPr>
            <a:spAutoFit/>
          </a:bodyPr>
          <a:lstStyle/>
          <a:p>
            <a:pPr algn="ctr" fontAlgn="auto" latinLnBrk="1">
              <a:spcBef>
                <a:spcPts val="0"/>
              </a:spcBef>
              <a:spcAft>
                <a:spcPts val="0"/>
              </a:spcAft>
              <a:defRPr/>
            </a:pPr>
            <a:r>
              <a:rPr lang="en-US" sz="2400" b="1" dirty="0">
                <a:solidFill>
                  <a:schemeClr val="accent3">
                    <a:lumMod val="50000"/>
                  </a:schemeClr>
                </a:solidFill>
                <a:latin typeface="Gabriola" panose="04040605051002020D02" pitchFamily="82" charset="0"/>
                <a:cs typeface="Gisha" pitchFamily="34" charset="-79"/>
              </a:rPr>
              <a:t>Beneficiaries </a:t>
            </a:r>
          </a:p>
          <a:p>
            <a:pPr algn="ctr" fontAlgn="auto" latinLnBrk="1">
              <a:spcBef>
                <a:spcPts val="0"/>
              </a:spcBef>
              <a:spcAft>
                <a:spcPts val="0"/>
              </a:spcAft>
              <a:defRPr/>
            </a:pPr>
            <a:r>
              <a:rPr lang="en-US" sz="2400" b="1" dirty="0">
                <a:solidFill>
                  <a:schemeClr val="accent3">
                    <a:lumMod val="50000"/>
                  </a:schemeClr>
                </a:solidFill>
                <a:latin typeface="Gabriola" panose="04040605051002020D02" pitchFamily="82" charset="0"/>
                <a:cs typeface="Gisha" pitchFamily="34" charset="-79"/>
              </a:rPr>
              <a:t>A</a:t>
            </a:r>
            <a:r>
              <a:rPr lang="en-US" sz="2400" dirty="0">
                <a:solidFill>
                  <a:schemeClr val="tx2">
                    <a:lumMod val="50000"/>
                  </a:schemeClr>
                </a:solidFill>
                <a:latin typeface="Gabriola" panose="04040605051002020D02" pitchFamily="82" charset="0"/>
                <a:cs typeface="Gisha" pitchFamily="34" charset="-79"/>
              </a:rPr>
              <a:t>ll enterprises registered with any of the following :</a:t>
            </a:r>
            <a:endParaRPr lang="en-US" sz="2400" b="1" dirty="0">
              <a:solidFill>
                <a:schemeClr val="tx2">
                  <a:lumMod val="50000"/>
                </a:schemeClr>
              </a:solidFill>
              <a:latin typeface="Gabriola" panose="04040605051002020D02" pitchFamily="82" charset="0"/>
              <a:cs typeface="Gisha" pitchFamily="34" charset="-79"/>
            </a:endParaRPr>
          </a:p>
          <a:p>
            <a:pPr algn="just" fontAlgn="auto" latinLnBrk="1">
              <a:lnSpc>
                <a:spcPct val="150000"/>
              </a:lnSpc>
              <a:spcBef>
                <a:spcPts val="0"/>
              </a:spcBef>
              <a:spcAft>
                <a:spcPts val="0"/>
              </a:spcAft>
              <a:buFont typeface="Arial" pitchFamily="34" charset="0"/>
              <a:buChar char="•"/>
              <a:defRPr/>
            </a:pPr>
            <a:r>
              <a:rPr lang="en-US" sz="2400" b="1" dirty="0">
                <a:solidFill>
                  <a:srgbClr val="7030A0"/>
                </a:solidFill>
                <a:latin typeface="Gabriola" panose="04040605051002020D02" pitchFamily="82" charset="0"/>
                <a:cs typeface="Gisha" pitchFamily="34" charset="-79"/>
              </a:rPr>
              <a:t>Micro and Small Enterprises (as per MSMED act) ; </a:t>
            </a:r>
            <a:r>
              <a:rPr lang="en-US" sz="2400" b="1" dirty="0" err="1">
                <a:solidFill>
                  <a:schemeClr val="accent2"/>
                </a:solidFill>
                <a:latin typeface="Gabriola" panose="04040605051002020D02" pitchFamily="82" charset="0"/>
                <a:cs typeface="Gisha" pitchFamily="34" charset="-79"/>
              </a:rPr>
              <a:t>Khadi</a:t>
            </a:r>
            <a:r>
              <a:rPr lang="en-US" sz="2400" b="1" dirty="0">
                <a:solidFill>
                  <a:schemeClr val="accent2"/>
                </a:solidFill>
                <a:latin typeface="Gabriola" panose="04040605051002020D02" pitchFamily="82" charset="0"/>
                <a:cs typeface="Gisha" pitchFamily="34" charset="-79"/>
              </a:rPr>
              <a:t>, Village Industries Commission; </a:t>
            </a:r>
            <a:r>
              <a:rPr lang="en-US" sz="2400" b="1" dirty="0">
                <a:solidFill>
                  <a:srgbClr val="00B050"/>
                </a:solidFill>
                <a:latin typeface="Gabriola" panose="04040605051002020D02" pitchFamily="82" charset="0"/>
                <a:cs typeface="Gisha" pitchFamily="34" charset="-79"/>
              </a:rPr>
              <a:t>Coir board ; </a:t>
            </a:r>
          </a:p>
          <a:p>
            <a:pPr algn="just" fontAlgn="auto" latinLnBrk="1">
              <a:lnSpc>
                <a:spcPct val="150000"/>
              </a:lnSpc>
              <a:spcBef>
                <a:spcPts val="0"/>
              </a:spcBef>
              <a:spcAft>
                <a:spcPts val="0"/>
              </a:spcAft>
              <a:defRPr/>
            </a:pPr>
            <a:r>
              <a:rPr lang="en-US" sz="2400" b="1" dirty="0" err="1">
                <a:solidFill>
                  <a:srgbClr val="00B0F0"/>
                </a:solidFill>
                <a:latin typeface="Gabriola" panose="04040605051002020D02" pitchFamily="82" charset="0"/>
                <a:cs typeface="Gisha" pitchFamily="34" charset="-79"/>
              </a:rPr>
              <a:t>Khadi</a:t>
            </a:r>
            <a:r>
              <a:rPr lang="en-US" sz="2400" b="1" dirty="0">
                <a:solidFill>
                  <a:srgbClr val="00B0F0"/>
                </a:solidFill>
                <a:latin typeface="Gabriola" panose="04040605051002020D02" pitchFamily="82" charset="0"/>
                <a:cs typeface="Gisha" pitchFamily="34" charset="-79"/>
              </a:rPr>
              <a:t> and Village Industries Board ; </a:t>
            </a:r>
            <a:r>
              <a:rPr lang="en-US" sz="2400" b="1" dirty="0">
                <a:solidFill>
                  <a:schemeClr val="tx2">
                    <a:lumMod val="50000"/>
                  </a:schemeClr>
                </a:solidFill>
                <a:latin typeface="Gabriola" panose="04040605051002020D02" pitchFamily="82" charset="0"/>
                <a:cs typeface="Gisha" pitchFamily="34" charset="-79"/>
              </a:rPr>
              <a:t> </a:t>
            </a:r>
            <a:r>
              <a:rPr lang="en-US" sz="2400" b="1" dirty="0">
                <a:solidFill>
                  <a:srgbClr val="FF0000"/>
                </a:solidFill>
                <a:latin typeface="Gabriola" panose="04040605051002020D02" pitchFamily="82" charset="0"/>
                <a:cs typeface="Gisha" pitchFamily="34" charset="-79"/>
              </a:rPr>
              <a:t>NSIC registered units; </a:t>
            </a:r>
            <a:r>
              <a:rPr lang="en-US" sz="2400" b="1" dirty="0">
                <a:solidFill>
                  <a:schemeClr val="accent6">
                    <a:lumMod val="75000"/>
                  </a:schemeClr>
                </a:solidFill>
                <a:latin typeface="Gabriola" panose="04040605051002020D02" pitchFamily="82" charset="0"/>
                <a:cs typeface="Gisha" pitchFamily="34" charset="-79"/>
              </a:rPr>
              <a:t>Directorate of Handicrafts and Handloom ; </a:t>
            </a:r>
          </a:p>
          <a:p>
            <a:pPr algn="just" fontAlgn="auto" latinLnBrk="1">
              <a:lnSpc>
                <a:spcPct val="150000"/>
              </a:lnSpc>
              <a:spcBef>
                <a:spcPts val="0"/>
              </a:spcBef>
              <a:spcAft>
                <a:spcPts val="0"/>
              </a:spcAft>
              <a:defRPr/>
            </a:pPr>
            <a:r>
              <a:rPr lang="en-US" sz="2400" b="1" dirty="0">
                <a:solidFill>
                  <a:schemeClr val="accent5">
                    <a:lumMod val="75000"/>
                  </a:schemeClr>
                </a:solidFill>
                <a:latin typeface="Gabriola" panose="04040605051002020D02" pitchFamily="82" charset="0"/>
                <a:cs typeface="Gisha" pitchFamily="34" charset="-79"/>
              </a:rPr>
              <a:t>Any other body specified by Ministry of MSME; </a:t>
            </a:r>
            <a:r>
              <a:rPr lang="en-US" sz="2400" b="1" dirty="0">
                <a:solidFill>
                  <a:schemeClr val="tx2">
                    <a:lumMod val="50000"/>
                  </a:schemeClr>
                </a:solidFill>
                <a:latin typeface="Gabriola" panose="04040605051002020D02" pitchFamily="82" charset="0"/>
                <a:cs typeface="Gisha" pitchFamily="34" charset="-79"/>
              </a:rPr>
              <a:t>With effect from 18.09.2015, MSEs registered under UAM/UR are also eligible to avail the benefits under Policy.</a:t>
            </a:r>
            <a:endParaRPr lang="en-IN" sz="2400" b="1" dirty="0">
              <a:solidFill>
                <a:schemeClr val="tx2">
                  <a:lumMod val="50000"/>
                </a:schemeClr>
              </a:solidFill>
              <a:latin typeface="Gabriola" panose="04040605051002020D02" pitchFamily="82" charset="0"/>
              <a:cs typeface="Gisha" pitchFamily="34" charset="-79"/>
            </a:endParaRPr>
          </a:p>
        </p:txBody>
      </p:sp>
      <p:sp>
        <p:nvSpPr>
          <p:cNvPr id="37892" name="Rectangle 1"/>
          <p:cNvSpPr>
            <a:spLocks noChangeArrowheads="1"/>
          </p:cNvSpPr>
          <p:nvPr/>
        </p:nvSpPr>
        <p:spPr bwMode="auto">
          <a:xfrm>
            <a:off x="976313" y="768350"/>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fld id="{92435AB8-D46F-407E-A0FC-FD12B86678EE}" type="slidenum">
              <a:rPr lang="en-US" altLang="en-US" b="1">
                <a:solidFill>
                  <a:schemeClr val="bg1"/>
                </a:solidFill>
              </a:rPr>
              <a:pPr/>
              <a:t>22</a:t>
            </a:fld>
            <a:endParaRPr lang="en-US" altLang="en-US" b="1">
              <a:solidFill>
                <a:schemeClr val="bg1"/>
              </a:solidFill>
            </a:endParaRPr>
          </a:p>
        </p:txBody>
      </p:sp>
      <p:pic>
        <p:nvPicPr>
          <p:cNvPr id="37893" name="Picture 2" descr="Development Commissioner Ministry of Micro, Small &amp;amp; Medium Enterpri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37950" y="0"/>
            <a:ext cx="65405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ChangeArrowheads="1"/>
          </p:cNvSpPr>
          <p:nvPr/>
        </p:nvSpPr>
        <p:spPr bwMode="auto">
          <a:xfrm>
            <a:off x="1847850" y="836613"/>
            <a:ext cx="8505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latinLnBrk="1">
              <a:lnSpc>
                <a:spcPct val="150000"/>
              </a:lnSpc>
            </a:pPr>
            <a:r>
              <a:rPr lang="en-IN" sz="2400" b="1" u="sng">
                <a:solidFill>
                  <a:srgbClr val="C00000"/>
                </a:solidFill>
                <a:latin typeface="Gabriola" pitchFamily="82" charset="0"/>
                <a:cs typeface="Gisha" pitchFamily="34" charset="-79"/>
              </a:rPr>
              <a:t>Benefits under PPP</a:t>
            </a:r>
          </a:p>
        </p:txBody>
      </p:sp>
      <p:sp>
        <p:nvSpPr>
          <p:cNvPr id="38915" name="TextBox 5"/>
          <p:cNvSpPr txBox="1">
            <a:spLocks noChangeArrowheads="1"/>
          </p:cNvSpPr>
          <p:nvPr/>
        </p:nvSpPr>
        <p:spPr bwMode="auto">
          <a:xfrm>
            <a:off x="2135188" y="333375"/>
            <a:ext cx="4248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IN" b="1" i="1">
                <a:solidFill>
                  <a:srgbClr val="002060"/>
                </a:solidFill>
                <a:latin typeface="Lucida Bright" pitchFamily="18" charset="0"/>
              </a:rPr>
              <a:t>Contd…..</a:t>
            </a:r>
          </a:p>
        </p:txBody>
      </p:sp>
      <p:graphicFrame>
        <p:nvGraphicFramePr>
          <p:cNvPr id="3" name="Diagram 2"/>
          <p:cNvGraphicFramePr/>
          <p:nvPr/>
        </p:nvGraphicFramePr>
        <p:xfrm>
          <a:off x="2024034" y="1628800"/>
          <a:ext cx="7966273" cy="4973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695400" y="1127125"/>
            <a:ext cx="9064625" cy="5233987"/>
          </a:xfrm>
        </p:spPr>
        <p:txBody>
          <a:bodyPr/>
          <a:lstStyle/>
          <a:p>
            <a:pPr algn="just" latinLnBrk="1">
              <a:lnSpc>
                <a:spcPct val="150000"/>
              </a:lnSpc>
              <a:spcBef>
                <a:spcPts val="400"/>
              </a:spcBef>
              <a:buSzPct val="68000"/>
              <a:buFont typeface="Wingdings 3" pitchFamily="18" charset="2"/>
              <a:buChar char=""/>
            </a:pPr>
            <a:r>
              <a:rPr lang="en-IN" altLang="en-US" sz="2400" b="1" dirty="0" smtClean="0">
                <a:solidFill>
                  <a:srgbClr val="0070C0"/>
                </a:solidFill>
                <a:latin typeface="Gabriola" pitchFamily="82" charset="0"/>
              </a:rPr>
              <a:t>PPP is not applicable to </a:t>
            </a:r>
            <a:r>
              <a:rPr lang="en-IN" altLang="en-US" sz="2400" b="1" dirty="0" smtClean="0">
                <a:solidFill>
                  <a:srgbClr val="FF0000"/>
                </a:solidFill>
                <a:latin typeface="Gabriola" pitchFamily="82" charset="0"/>
              </a:rPr>
              <a:t>traders.</a:t>
            </a:r>
          </a:p>
          <a:p>
            <a:pPr algn="just" latinLnBrk="1">
              <a:lnSpc>
                <a:spcPct val="150000"/>
              </a:lnSpc>
              <a:spcBef>
                <a:spcPts val="400"/>
              </a:spcBef>
              <a:buSzPct val="68000"/>
              <a:buFont typeface="Wingdings 3" pitchFamily="18" charset="2"/>
              <a:buChar char=""/>
            </a:pPr>
            <a:r>
              <a:rPr lang="en-IN" altLang="en-US" sz="2400" b="1" dirty="0" smtClean="0">
                <a:solidFill>
                  <a:srgbClr val="0070C0"/>
                </a:solidFill>
                <a:latin typeface="Gabriola" pitchFamily="82" charset="0"/>
              </a:rPr>
              <a:t>The </a:t>
            </a:r>
            <a:r>
              <a:rPr lang="en-IN" altLang="en-US" sz="2400" b="1" dirty="0" smtClean="0">
                <a:solidFill>
                  <a:srgbClr val="FF0000"/>
                </a:solidFill>
                <a:latin typeface="Gabriola" pitchFamily="82" charset="0"/>
              </a:rPr>
              <a:t>works contract </a:t>
            </a:r>
            <a:r>
              <a:rPr lang="en-IN" altLang="en-US" sz="2400" b="1" dirty="0" smtClean="0">
                <a:solidFill>
                  <a:srgbClr val="0070C0"/>
                </a:solidFill>
                <a:latin typeface="Gabriola" pitchFamily="82" charset="0"/>
              </a:rPr>
              <a:t>is not covered under PPP.</a:t>
            </a:r>
          </a:p>
          <a:p>
            <a:pPr algn="just" latinLnBrk="1">
              <a:lnSpc>
                <a:spcPct val="150000"/>
              </a:lnSpc>
              <a:spcBef>
                <a:spcPts val="400"/>
              </a:spcBef>
              <a:buSzPct val="68000"/>
              <a:buFont typeface="Wingdings 3" pitchFamily="18" charset="2"/>
              <a:buChar char=""/>
            </a:pPr>
            <a:r>
              <a:rPr lang="en-IN" altLang="en-US" sz="2400" b="1" dirty="0" smtClean="0">
                <a:solidFill>
                  <a:srgbClr val="0070C0"/>
                </a:solidFill>
                <a:latin typeface="Gabriola" pitchFamily="82" charset="0"/>
              </a:rPr>
              <a:t>The policy does not provide benefit for exemption from </a:t>
            </a:r>
            <a:r>
              <a:rPr lang="en-IN" altLang="en-US" sz="2400" b="1" dirty="0" smtClean="0">
                <a:solidFill>
                  <a:srgbClr val="FF0000"/>
                </a:solidFill>
                <a:latin typeface="Gabriola" pitchFamily="82" charset="0"/>
              </a:rPr>
              <a:t>Security Deposit.</a:t>
            </a:r>
          </a:p>
          <a:p>
            <a:pPr algn="just" latinLnBrk="1">
              <a:lnSpc>
                <a:spcPct val="150000"/>
              </a:lnSpc>
              <a:spcBef>
                <a:spcPts val="400"/>
              </a:spcBef>
              <a:buSzPct val="68000"/>
              <a:buFont typeface="Wingdings 3" pitchFamily="18" charset="2"/>
              <a:buChar char=""/>
            </a:pPr>
            <a:r>
              <a:rPr lang="en-IN" altLang="en-US" sz="2400" b="1" dirty="0" smtClean="0">
                <a:solidFill>
                  <a:srgbClr val="0070C0"/>
                </a:solidFill>
                <a:latin typeface="Gabriola" pitchFamily="82" charset="0"/>
              </a:rPr>
              <a:t> The PPP 2012 is applicable only to Central Ministries/Departments/CPSUs</a:t>
            </a:r>
          </a:p>
          <a:p>
            <a:pPr algn="just" latinLnBrk="1">
              <a:lnSpc>
                <a:spcPct val="150000"/>
              </a:lnSpc>
              <a:spcBef>
                <a:spcPts val="400"/>
              </a:spcBef>
              <a:buSzPct val="68000"/>
              <a:buFont typeface="Wingdings 3" pitchFamily="18" charset="2"/>
              <a:buChar char=""/>
            </a:pPr>
            <a:r>
              <a:rPr lang="en-IN" altLang="en-US" sz="2400" b="1" dirty="0" smtClean="0">
                <a:solidFill>
                  <a:srgbClr val="0070C0"/>
                </a:solidFill>
                <a:latin typeface="Gabriola" pitchFamily="82" charset="0"/>
              </a:rPr>
              <a:t>Policy is applicable to all the </a:t>
            </a:r>
            <a:r>
              <a:rPr lang="en-IN" altLang="en-US" sz="2400" b="1" dirty="0" err="1" smtClean="0">
                <a:solidFill>
                  <a:srgbClr val="0070C0"/>
                </a:solidFill>
                <a:latin typeface="Gabriola" pitchFamily="82" charset="0"/>
              </a:rPr>
              <a:t>Govt</a:t>
            </a:r>
            <a:r>
              <a:rPr lang="en-IN" altLang="en-US" sz="2400" b="1" dirty="0" smtClean="0">
                <a:solidFill>
                  <a:srgbClr val="0070C0"/>
                </a:solidFill>
                <a:latin typeface="Gabriola" pitchFamily="82" charset="0"/>
              </a:rPr>
              <a:t> Ministries/ Departments/CPSUs  irrespective of volume and nature of procurement and is not exempted from   policy    those having meagre value of total procurement </a:t>
            </a:r>
          </a:p>
          <a:p>
            <a:pPr algn="just" latinLnBrk="1">
              <a:lnSpc>
                <a:spcPct val="150000"/>
              </a:lnSpc>
              <a:spcBef>
                <a:spcPts val="400"/>
              </a:spcBef>
              <a:buSzPct val="68000"/>
              <a:buFont typeface="Wingdings 3" pitchFamily="18" charset="2"/>
              <a:buChar char=""/>
            </a:pPr>
            <a:r>
              <a:rPr lang="en-IN" altLang="en-US" sz="2400" b="1" dirty="0" smtClean="0">
                <a:solidFill>
                  <a:srgbClr val="0070C0"/>
                </a:solidFill>
                <a:latin typeface="Gabriola" pitchFamily="82" charset="0"/>
              </a:rPr>
              <a:t>Installation of any object falls under service category and may avail the benefits of PPP.</a:t>
            </a:r>
          </a:p>
          <a:p>
            <a:pPr algn="just" latinLnBrk="1">
              <a:lnSpc>
                <a:spcPct val="150000"/>
              </a:lnSpc>
              <a:spcBef>
                <a:spcPts val="400"/>
              </a:spcBef>
              <a:buSzPct val="68000"/>
              <a:buFont typeface="Wingdings 3" pitchFamily="18" charset="2"/>
              <a:buChar char=""/>
            </a:pPr>
            <a:endParaRPr lang="en-IN" altLang="en-US" dirty="0" smtClean="0">
              <a:solidFill>
                <a:srgbClr val="0070C0"/>
              </a:solidFill>
              <a:latin typeface="Goudy Old Style" pitchFamily="18" charset="0"/>
            </a:endParaRPr>
          </a:p>
          <a:p>
            <a:endParaRPr lang="en-IN" dirty="0" smtClean="0"/>
          </a:p>
        </p:txBody>
      </p:sp>
      <p:sp>
        <p:nvSpPr>
          <p:cNvPr id="39939" name="Rectangle 3"/>
          <p:cNvSpPr>
            <a:spLocks noChangeArrowheads="1"/>
          </p:cNvSpPr>
          <p:nvPr/>
        </p:nvSpPr>
        <p:spPr bwMode="auto">
          <a:xfrm>
            <a:off x="2495550" y="539750"/>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IN" altLang="en-US" sz="2400" b="1">
                <a:solidFill>
                  <a:srgbClr val="0070C0"/>
                </a:solidFill>
                <a:latin typeface="Gabriola" pitchFamily="82" charset="0"/>
                <a:cs typeface="Gisha" pitchFamily="34" charset="-79"/>
              </a:rPr>
              <a:t>OTHER IMPORTANT POINTS</a:t>
            </a:r>
          </a:p>
        </p:txBody>
      </p:sp>
      <p:sp>
        <p:nvSpPr>
          <p:cNvPr id="39940" name="Rectangle 1"/>
          <p:cNvSpPr>
            <a:spLocks noChangeArrowheads="1"/>
          </p:cNvSpPr>
          <p:nvPr/>
        </p:nvSpPr>
        <p:spPr bwMode="auto">
          <a:xfrm>
            <a:off x="852488" y="757238"/>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fld id="{0DE11B88-3FC1-47BF-9008-AD893A87A780}" type="slidenum">
              <a:rPr lang="en-US" altLang="en-US" b="1">
                <a:solidFill>
                  <a:schemeClr val="bg1"/>
                </a:solidFill>
              </a:rPr>
              <a:pPr/>
              <a:t>24</a:t>
            </a:fld>
            <a:endParaRPr lang="en-US" altLang="en-US" b="1">
              <a:solidFill>
                <a:schemeClr val="bg1"/>
              </a:solidFill>
            </a:endParaRPr>
          </a:p>
        </p:txBody>
      </p:sp>
      <p:pic>
        <p:nvPicPr>
          <p:cNvPr id="39941" name="Picture 2" descr="Development Commissioner Ministry of Micro, Small &amp;amp; Medium Enterpri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37950" y="0"/>
            <a:ext cx="65405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39938" y="0"/>
            <a:ext cx="9102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2"/>
          <p:cNvSpPr>
            <a:spLocks noChangeArrowheads="1"/>
          </p:cNvSpPr>
          <p:nvPr/>
        </p:nvSpPr>
        <p:spPr bwMode="auto">
          <a:xfrm>
            <a:off x="881063" y="758825"/>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fld id="{F67EA053-0924-4BEE-99C4-F3714EBFD01F}" type="slidenum">
              <a:rPr lang="en-US" altLang="en-US" b="1">
                <a:solidFill>
                  <a:schemeClr val="bg1"/>
                </a:solidFill>
              </a:rPr>
              <a:pPr/>
              <a:t>25</a:t>
            </a:fld>
            <a:endParaRPr lang="en-US" altLang="en-US" b="1">
              <a:solidFill>
                <a:schemeClr val="bg1"/>
              </a:solidFill>
            </a:endParaRPr>
          </a:p>
        </p:txBody>
      </p:sp>
      <p:pic>
        <p:nvPicPr>
          <p:cNvPr id="40964" name="Picture 2" descr="Development Commissioner Ministry of Micro, Small &amp;amp; Medium Enterpri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37950" y="0"/>
            <a:ext cx="65405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4294967295"/>
          </p:nvPr>
        </p:nvSpPr>
        <p:spPr>
          <a:xfrm>
            <a:off x="571500" y="1571625"/>
            <a:ext cx="11239500" cy="2835275"/>
          </a:xfrm>
        </p:spPr>
        <p:txBody>
          <a:bodyPr rtlCol="0">
            <a:normAutofit fontScale="62500" lnSpcReduction="20000"/>
          </a:bodyPr>
          <a:lstStyle/>
          <a:p>
            <a:pPr algn="ctr" eaLnBrk="1" fontAlgn="auto" hangingPunct="1">
              <a:spcAft>
                <a:spcPts val="0"/>
              </a:spcAft>
              <a:buFont typeface="Wingdings 3" charset="2"/>
              <a:buNone/>
              <a:defRPr/>
            </a:pPr>
            <a:r>
              <a:rPr lang="en-GB" sz="8600" b="1" dirty="0">
                <a:solidFill>
                  <a:srgbClr val="002060"/>
                </a:solidFill>
                <a:latin typeface="Gabriola" pitchFamily="82" charset="0"/>
              </a:rPr>
              <a:t>Preference to “Make in India”</a:t>
            </a:r>
          </a:p>
          <a:p>
            <a:pPr eaLnBrk="1" fontAlgn="auto" hangingPunct="1">
              <a:spcAft>
                <a:spcPts val="0"/>
              </a:spcAft>
              <a:buFont typeface="Wingdings 3" charset="2"/>
              <a:buNone/>
              <a:defRPr/>
            </a:pPr>
            <a:endParaRPr lang="en-GB" sz="4400" dirty="0">
              <a:solidFill>
                <a:srgbClr val="002060"/>
              </a:solidFill>
            </a:endParaRPr>
          </a:p>
          <a:p>
            <a:pPr eaLnBrk="1" fontAlgn="auto" hangingPunct="1">
              <a:spcAft>
                <a:spcPts val="0"/>
              </a:spcAft>
              <a:buFont typeface="Wingdings 3" charset="2"/>
              <a:buNone/>
              <a:defRPr/>
            </a:pPr>
            <a:endParaRPr lang="en-GB" sz="4400" dirty="0">
              <a:solidFill>
                <a:srgbClr val="002060"/>
              </a:solidFill>
            </a:endParaRPr>
          </a:p>
          <a:p>
            <a:pPr algn="ctr" eaLnBrk="1" fontAlgn="auto" hangingPunct="1">
              <a:spcAft>
                <a:spcPts val="0"/>
              </a:spcAft>
              <a:buFont typeface="Wingdings 3" charset="2"/>
              <a:buNone/>
              <a:defRPr/>
            </a:pPr>
            <a:r>
              <a:rPr lang="en-GB" sz="4400" dirty="0">
                <a:solidFill>
                  <a:srgbClr val="002060"/>
                </a:solidFill>
              </a:rPr>
              <a:t>(</a:t>
            </a:r>
            <a:r>
              <a:rPr lang="en-US" sz="4400" b="1" dirty="0">
                <a:solidFill>
                  <a:schemeClr val="tx1">
                    <a:lumMod val="75000"/>
                    <a:lumOff val="25000"/>
                  </a:schemeClr>
                </a:solidFill>
                <a:latin typeface="Gabriola" panose="04040605051002020D02" pitchFamily="82" charset="0"/>
              </a:rPr>
              <a:t>DPIIT Order No:- P-45021/2/2017-B.E.-II Dated 16</a:t>
            </a:r>
            <a:r>
              <a:rPr lang="en-US" sz="4400" b="1" baseline="30000" dirty="0">
                <a:solidFill>
                  <a:schemeClr val="tx1">
                    <a:lumMod val="75000"/>
                    <a:lumOff val="25000"/>
                  </a:schemeClr>
                </a:solidFill>
                <a:latin typeface="Gabriola" panose="04040605051002020D02" pitchFamily="82" charset="0"/>
              </a:rPr>
              <a:t>th</a:t>
            </a:r>
            <a:r>
              <a:rPr lang="en-US" sz="4400" b="1" dirty="0">
                <a:solidFill>
                  <a:schemeClr val="tx1">
                    <a:lumMod val="75000"/>
                    <a:lumOff val="25000"/>
                  </a:schemeClr>
                </a:solidFill>
                <a:latin typeface="Gabriola" panose="04040605051002020D02" pitchFamily="82" charset="0"/>
              </a:rPr>
              <a:t> September, 2020) </a:t>
            </a:r>
            <a:endParaRPr lang="en-IN" sz="4400" b="1" dirty="0">
              <a:solidFill>
                <a:schemeClr val="tx1">
                  <a:lumMod val="75000"/>
                  <a:lumOff val="25000"/>
                </a:schemeClr>
              </a:solidFill>
              <a:latin typeface="Gabriola" panose="04040605051002020D02" pitchFamily="82" charset="0"/>
            </a:endParaRPr>
          </a:p>
          <a:p>
            <a:pPr algn="ctr" eaLnBrk="1" fontAlgn="auto" hangingPunct="1">
              <a:spcAft>
                <a:spcPts val="0"/>
              </a:spcAft>
              <a:buFont typeface="Wingdings 3" charset="2"/>
              <a:buNone/>
              <a:defRPr/>
            </a:pPr>
            <a:r>
              <a:rPr lang="en-GB" sz="4400" dirty="0">
                <a:solidFill>
                  <a:srgbClr val="002060"/>
                </a:solidFill>
              </a:rPr>
              <a:t>        </a:t>
            </a:r>
            <a:endParaRPr lang="en-US" sz="4400" dirty="0">
              <a:solidFill>
                <a:srgbClr val="00206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1"/>
          <p:cNvSpPr txBox="1">
            <a:spLocks noChangeArrowheads="1"/>
          </p:cNvSpPr>
          <p:nvPr/>
        </p:nvSpPr>
        <p:spPr bwMode="auto">
          <a:xfrm>
            <a:off x="381000" y="142875"/>
            <a:ext cx="11153775" cy="643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sz="3600" b="1">
              <a:solidFill>
                <a:srgbClr val="FF0000"/>
              </a:solidFill>
              <a:latin typeface="Gabriola" pitchFamily="82" charset="0"/>
            </a:endParaRPr>
          </a:p>
          <a:p>
            <a:pPr algn="ctr" eaLnBrk="1" hangingPunct="1"/>
            <a:r>
              <a:rPr lang="en-GB" sz="3200" b="1">
                <a:solidFill>
                  <a:srgbClr val="002060"/>
                </a:solidFill>
                <a:latin typeface="Gabriola" pitchFamily="82" charset="0"/>
              </a:rPr>
              <a:t>PREFERENCE TO MAKE IN INDIA</a:t>
            </a:r>
            <a:endParaRPr lang="en-US" sz="3200" b="1">
              <a:solidFill>
                <a:srgbClr val="002060"/>
              </a:solidFill>
              <a:latin typeface="Gabriola" pitchFamily="82" charset="0"/>
            </a:endParaRPr>
          </a:p>
          <a:p>
            <a:pPr algn="ctr" eaLnBrk="1" hangingPunct="1"/>
            <a:r>
              <a:rPr lang="en-US" sz="3200" b="1">
                <a:solidFill>
                  <a:srgbClr val="002060"/>
                </a:solidFill>
                <a:latin typeface="Gabriola" pitchFamily="82" charset="0"/>
              </a:rPr>
              <a:t>“Public Procurement (Preference to Make in India), Order 2017”</a:t>
            </a:r>
          </a:p>
          <a:p>
            <a:pPr algn="ctr" eaLnBrk="1" hangingPunct="1"/>
            <a:r>
              <a:rPr lang="en-GB" sz="2400" b="1">
                <a:solidFill>
                  <a:srgbClr val="002060"/>
                </a:solidFill>
                <a:latin typeface="Gabriola" pitchFamily="82" charset="0"/>
              </a:rPr>
              <a:t>(Dated 16</a:t>
            </a:r>
            <a:r>
              <a:rPr lang="en-GB" sz="2400" b="1" baseline="30000">
                <a:solidFill>
                  <a:srgbClr val="002060"/>
                </a:solidFill>
                <a:latin typeface="Gabriola" pitchFamily="82" charset="0"/>
              </a:rPr>
              <a:t>th</a:t>
            </a:r>
            <a:r>
              <a:rPr lang="en-GB" sz="2400" b="1">
                <a:solidFill>
                  <a:srgbClr val="002060"/>
                </a:solidFill>
                <a:latin typeface="Gabriola" pitchFamily="82" charset="0"/>
              </a:rPr>
              <a:t> September  2020)</a:t>
            </a:r>
            <a:endParaRPr lang="en-US" sz="2000">
              <a:solidFill>
                <a:srgbClr val="002060"/>
              </a:solidFill>
              <a:latin typeface="Gabriola" pitchFamily="82" charset="0"/>
            </a:endParaRPr>
          </a:p>
          <a:p>
            <a:pPr algn="just" eaLnBrk="1" hangingPunct="1">
              <a:lnSpc>
                <a:spcPct val="150000"/>
              </a:lnSpc>
            </a:pPr>
            <a:r>
              <a:rPr lang="en-US" sz="2400">
                <a:solidFill>
                  <a:srgbClr val="002060"/>
                </a:solidFill>
                <a:latin typeface="Gabriola" pitchFamily="82" charset="0"/>
              </a:rPr>
              <a:t>As per the Order, procuring entities should not impose restrictive tender conditions that discriminate against domestic manufacturers</a:t>
            </a:r>
            <a:endParaRPr lang="en-IN">
              <a:latin typeface="Cambria" pitchFamily="18" charset="0"/>
            </a:endParaRPr>
          </a:p>
          <a:p>
            <a:pPr algn="just" eaLnBrk="1" hangingPunct="1"/>
            <a:r>
              <a:rPr lang="en-US">
                <a:latin typeface="Cambria" pitchFamily="18" charset="0"/>
              </a:rPr>
              <a:t>                           Categories of Goods/Services suppliers</a:t>
            </a:r>
            <a:endParaRPr lang="en-IN">
              <a:latin typeface="Cambria" pitchFamily="18" charset="0"/>
            </a:endParaRPr>
          </a:p>
          <a:p>
            <a:pPr algn="just" eaLnBrk="1" hangingPunct="1"/>
            <a:endParaRPr lang="en-IN">
              <a:latin typeface="Cambria" pitchFamily="18" charset="0"/>
            </a:endParaRPr>
          </a:p>
          <a:p>
            <a:pPr algn="just" eaLnBrk="1" hangingPunct="1"/>
            <a:r>
              <a:rPr lang="en-US">
                <a:latin typeface="Cambria" pitchFamily="18" charset="0"/>
              </a:rPr>
              <a:t>Class I Supplier – 50% or more local content</a:t>
            </a:r>
          </a:p>
          <a:p>
            <a:pPr algn="just" eaLnBrk="1" hangingPunct="1"/>
            <a:endParaRPr lang="en-US">
              <a:latin typeface="Cambria" pitchFamily="18" charset="0"/>
            </a:endParaRPr>
          </a:p>
          <a:p>
            <a:pPr algn="just" eaLnBrk="1" hangingPunct="1"/>
            <a:r>
              <a:rPr lang="en-US">
                <a:latin typeface="Cambria" pitchFamily="18" charset="0"/>
              </a:rPr>
              <a:t>Class II Supplier- 20% - 50% local content</a:t>
            </a:r>
          </a:p>
          <a:p>
            <a:pPr algn="just" eaLnBrk="1" hangingPunct="1"/>
            <a:endParaRPr lang="en-US">
              <a:latin typeface="Cambria" pitchFamily="18" charset="0"/>
            </a:endParaRPr>
          </a:p>
          <a:p>
            <a:pPr algn="just" eaLnBrk="1" hangingPunct="1"/>
            <a:r>
              <a:rPr lang="en-US">
                <a:latin typeface="Cambria" pitchFamily="18" charset="0"/>
              </a:rPr>
              <a:t>Non local Supplier- 20% or less local content</a:t>
            </a:r>
          </a:p>
          <a:p>
            <a:pPr algn="just" eaLnBrk="1" hangingPunct="1"/>
            <a:endParaRPr lang="en-US">
              <a:latin typeface="Cambria" pitchFamily="18" charset="0"/>
            </a:endParaRPr>
          </a:p>
          <a:p>
            <a:pPr algn="just" eaLnBrk="1" hangingPunct="1"/>
            <a:r>
              <a:rPr lang="en-US">
                <a:latin typeface="Cambria" pitchFamily="18" charset="0"/>
              </a:rPr>
              <a:t> As per PPMII- Government will give preference to Class 1 suppliers</a:t>
            </a:r>
            <a:endParaRPr lang="en-IN">
              <a:latin typeface="Cambria" pitchFamily="18" charset="0"/>
            </a:endParaRPr>
          </a:p>
          <a:p>
            <a:pPr algn="just" eaLnBrk="1" hangingPunct="1"/>
            <a:endParaRPr lang="en-IN">
              <a:latin typeface="Cambria" pitchFamily="18" charset="0"/>
            </a:endParaRPr>
          </a:p>
          <a:p>
            <a:pPr algn="just" eaLnBrk="1" hangingPunct="1"/>
            <a:endParaRPr lang="en-IN">
              <a:latin typeface="Cambria" pitchFamily="18" charset="0"/>
            </a:endParaRPr>
          </a:p>
          <a:p>
            <a:pPr algn="just" eaLnBrk="1" hangingPunct="1"/>
            <a:endParaRPr lang="en-IN">
              <a:latin typeface="Cambria" pitchFamily="18" charset="0"/>
            </a:endParaRPr>
          </a:p>
        </p:txBody>
      </p:sp>
      <p:sp>
        <p:nvSpPr>
          <p:cNvPr id="3" name="Rounded Rectangle 2"/>
          <p:cNvSpPr/>
          <p:nvPr/>
        </p:nvSpPr>
        <p:spPr>
          <a:xfrm>
            <a:off x="7535863" y="2781300"/>
            <a:ext cx="3889375" cy="3240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latin typeface="Gabriola" pitchFamily="82" charset="0"/>
              </a:rPr>
              <a:t>Without special approval, </a:t>
            </a:r>
            <a:r>
              <a:rPr lang="en-US" sz="2400" b="1" dirty="0" err="1">
                <a:latin typeface="Gabriola" pitchFamily="82" charset="0"/>
              </a:rPr>
              <a:t>Govt</a:t>
            </a:r>
            <a:r>
              <a:rPr lang="en-US" sz="2400" b="1" dirty="0">
                <a:latin typeface="Gabriola" pitchFamily="82" charset="0"/>
              </a:rPr>
              <a:t> will </a:t>
            </a:r>
            <a:r>
              <a:rPr lang="en-US" sz="2400" b="1" dirty="0">
                <a:solidFill>
                  <a:srgbClr val="FFFF00"/>
                </a:solidFill>
                <a:latin typeface="Gabriola" pitchFamily="82" charset="0"/>
              </a:rPr>
              <a:t>not issue global tender enquiry for purchases of less than </a:t>
            </a:r>
            <a:r>
              <a:rPr lang="en-US" sz="2400" b="1" dirty="0" err="1">
                <a:solidFill>
                  <a:srgbClr val="FFFF00"/>
                </a:solidFill>
                <a:latin typeface="Gabriola" pitchFamily="82" charset="0"/>
              </a:rPr>
              <a:t>Rs</a:t>
            </a:r>
            <a:r>
              <a:rPr lang="en-US" sz="2400" b="1" dirty="0">
                <a:solidFill>
                  <a:srgbClr val="FFFF00"/>
                </a:solidFill>
                <a:latin typeface="Gabriola" pitchFamily="82" charset="0"/>
              </a:rPr>
              <a:t>. 200 Crore</a:t>
            </a:r>
          </a:p>
          <a:p>
            <a:pPr algn="ctr" fontAlgn="auto">
              <a:spcBef>
                <a:spcPts val="0"/>
              </a:spcBef>
              <a:spcAft>
                <a:spcPts val="0"/>
              </a:spcAft>
              <a:defRPr/>
            </a:pPr>
            <a:endParaRPr lang="en-US" sz="2400" b="1" dirty="0">
              <a:latin typeface="Gabriola" pitchFamily="82" charset="0"/>
            </a:endParaRPr>
          </a:p>
          <a:p>
            <a:pPr algn="ctr" fontAlgn="auto">
              <a:spcBef>
                <a:spcPts val="0"/>
              </a:spcBef>
              <a:spcAft>
                <a:spcPts val="0"/>
              </a:spcAft>
              <a:defRPr/>
            </a:pPr>
            <a:r>
              <a:rPr lang="en-US" sz="2400" b="1" dirty="0">
                <a:latin typeface="Gabriola" pitchFamily="82" charset="0"/>
              </a:rPr>
              <a:t>Only suppliers with more than 20% local content can participate in such bidding process.  </a:t>
            </a:r>
            <a:endParaRPr lang="en-IN" sz="2400" b="1" dirty="0">
              <a:latin typeface="Gabriola" pitchFamily="82"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b="1" dirty="0" smtClean="0">
                <a:solidFill>
                  <a:schemeClr val="accent1">
                    <a:lumMod val="60000"/>
                    <a:lumOff val="40000"/>
                  </a:schemeClr>
                </a:solidFill>
                <a:latin typeface="Gabriola" pitchFamily="82" charset="0"/>
              </a:rPr>
              <a:t>Central Public Procurement Portal</a:t>
            </a:r>
            <a:endParaRPr lang="en-US" sz="4000" b="1" dirty="0">
              <a:solidFill>
                <a:schemeClr val="accent1">
                  <a:lumMod val="60000"/>
                  <a:lumOff val="40000"/>
                </a:schemeClr>
              </a:solidFill>
              <a:latin typeface="Gabriola" pitchFamily="82" charset="0"/>
            </a:endParaRPr>
          </a:p>
        </p:txBody>
      </p:sp>
      <p:sp>
        <p:nvSpPr>
          <p:cNvPr id="44035" name="Content Placeholder 2"/>
          <p:cNvSpPr>
            <a:spLocks noGrp="1"/>
          </p:cNvSpPr>
          <p:nvPr>
            <p:ph idx="1"/>
          </p:nvPr>
        </p:nvSpPr>
        <p:spPr>
          <a:xfrm>
            <a:off x="766763" y="1773238"/>
            <a:ext cx="9390062" cy="4205287"/>
          </a:xfrm>
        </p:spPr>
        <p:txBody>
          <a:bodyPr/>
          <a:lstStyle/>
          <a:p>
            <a:pPr algn="just"/>
            <a:r>
              <a:rPr lang="en-US" b="1" smtClean="0">
                <a:latin typeface="Gabriola" pitchFamily="82" charset="0"/>
              </a:rPr>
              <a:t>It is a single point access to the information on procurements made across various Ministries and the line Departments. </a:t>
            </a:r>
          </a:p>
          <a:p>
            <a:pPr algn="just"/>
            <a:r>
              <a:rPr lang="en-US" b="1" smtClean="0">
                <a:latin typeface="Gabriola" pitchFamily="82" charset="0"/>
              </a:rPr>
              <a:t>URL </a:t>
            </a:r>
            <a:r>
              <a:rPr lang="en-US" b="1" smtClean="0">
                <a:latin typeface="Gabriola" pitchFamily="82" charset="0"/>
                <a:hlinkClick r:id="rId2"/>
              </a:rPr>
              <a:t>https://eprocure.gov.in</a:t>
            </a:r>
            <a:endParaRPr lang="en-US" b="1" smtClean="0">
              <a:latin typeface="Gabriola" pitchFamily="82" charset="0"/>
            </a:endParaRPr>
          </a:p>
          <a:p>
            <a:pPr algn="just"/>
            <a:r>
              <a:rPr lang="en-US" b="1" smtClean="0">
                <a:latin typeface="Gabriola" pitchFamily="82" charset="0"/>
              </a:rPr>
              <a:t> Platform for publication of tender and bid award details by </a:t>
            </a:r>
            <a:r>
              <a:rPr lang="en-US" b="1" smtClean="0">
                <a:solidFill>
                  <a:srgbClr val="00B0F0"/>
                </a:solidFill>
                <a:latin typeface="Gabriola" pitchFamily="82" charset="0"/>
              </a:rPr>
              <a:t>Central </a:t>
            </a:r>
            <a:r>
              <a:rPr lang="en-US" b="1" smtClean="0">
                <a:latin typeface="Gabriola" pitchFamily="82" charset="0"/>
              </a:rPr>
              <a:t>and </a:t>
            </a:r>
            <a:r>
              <a:rPr lang="en-US" b="1" smtClean="0">
                <a:solidFill>
                  <a:srgbClr val="00B0F0"/>
                </a:solidFill>
                <a:latin typeface="Gabriola" pitchFamily="82" charset="0"/>
              </a:rPr>
              <a:t>State Government </a:t>
            </a:r>
            <a:r>
              <a:rPr lang="en-US" b="1" smtClean="0">
                <a:latin typeface="Gabriola" pitchFamily="82" charset="0"/>
              </a:rPr>
              <a:t>Ministries, Departments and Organizations, PSUs and PSBs</a:t>
            </a:r>
          </a:p>
          <a:p>
            <a:pPr algn="just"/>
            <a:r>
              <a:rPr lang="en-US" b="1" smtClean="0">
                <a:latin typeface="Gabriola" pitchFamily="82" charset="0"/>
              </a:rPr>
              <a:t>The system can be adopted for all kinds of procurement such as Goods, Services &amp; Works.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ED272C-0865-4FB7-BE93-72FF87A663F3}" type="slidenum">
              <a:rPr lang="en-US" altLang="en-US" smtClean="0"/>
              <a:pPr fontAlgn="base">
                <a:spcBef>
                  <a:spcPct val="0"/>
                </a:spcBef>
                <a:spcAft>
                  <a:spcPct val="0"/>
                </a:spcAft>
                <a:defRPr/>
              </a:pPr>
              <a:t>29</a:t>
            </a:fld>
            <a:endParaRPr lang="en-US" altLang="en-US" smtClean="0"/>
          </a:p>
        </p:txBody>
      </p:sp>
      <p:sp>
        <p:nvSpPr>
          <p:cNvPr id="45059" name="TextBox 4"/>
          <p:cNvSpPr txBox="1">
            <a:spLocks noChangeArrowheads="1"/>
          </p:cNvSpPr>
          <p:nvPr/>
        </p:nvSpPr>
        <p:spPr bwMode="auto">
          <a:xfrm>
            <a:off x="1881188" y="1000125"/>
            <a:ext cx="71532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4000" b="1" u="sng">
                <a:solidFill>
                  <a:srgbClr val="002060"/>
                </a:solidFill>
                <a:latin typeface="Gabriola" pitchFamily="82" charset="0"/>
              </a:rPr>
              <a:t>Government – E- Marketplace (GeM)</a:t>
            </a:r>
            <a:endParaRPr lang="en-IN" sz="4000" b="1" u="sng">
              <a:solidFill>
                <a:srgbClr val="002060"/>
              </a:solidFill>
              <a:latin typeface="Gabriola" pitchFamily="82" charset="0"/>
            </a:endParaRPr>
          </a:p>
        </p:txBody>
      </p:sp>
      <p:pic>
        <p:nvPicPr>
          <p:cNvPr id="4506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1928813"/>
            <a:ext cx="7327900" cy="438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Box 1"/>
          <p:cNvSpPr txBox="1">
            <a:spLocks noChangeArrowheads="1"/>
          </p:cNvSpPr>
          <p:nvPr/>
        </p:nvSpPr>
        <p:spPr bwMode="auto">
          <a:xfrm>
            <a:off x="3244850" y="6311900"/>
            <a:ext cx="4176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a:latin typeface="Arial Narrow" pitchFamily="34" charset="0"/>
              </a:rPr>
              <a:t>www.gem.gov.in </a:t>
            </a:r>
            <a:endParaRPr lang="en-IN" b="1">
              <a:latin typeface="Arial Narrow"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0"/>
          </p:nvPr>
        </p:nvSpPr>
        <p:spPr>
          <a:xfrm>
            <a:off x="323850" y="339725"/>
            <a:ext cx="11572875" cy="723900"/>
          </a:xfrm>
        </p:spPr>
        <p:txBody>
          <a:bodyPr rtlCol="0">
            <a:normAutofit fontScale="92500" lnSpcReduction="20000"/>
          </a:bodyPr>
          <a:lstStyle/>
          <a:p>
            <a:pPr eaLnBrk="1" fontAlgn="auto" hangingPunct="1">
              <a:spcAft>
                <a:spcPts val="0"/>
              </a:spcAft>
              <a:buFont typeface="Wingdings 3" charset="2"/>
              <a:buNone/>
              <a:defRPr/>
            </a:pPr>
            <a:r>
              <a:rPr lang="en-US" dirty="0" smtClean="0">
                <a:solidFill>
                  <a:srgbClr val="002060"/>
                </a:solidFill>
                <a:latin typeface="Arial Rounded MT Bold" pitchFamily="34" charset="0"/>
              </a:rPr>
              <a:t>INDIAN MSME SECTOR</a:t>
            </a:r>
            <a:endParaRPr lang="en-US" dirty="0">
              <a:solidFill>
                <a:srgbClr val="002060"/>
              </a:solidFill>
              <a:latin typeface="Arial Rounded MT Bold" pitchFamily="34" charset="0"/>
            </a:endParaRPr>
          </a:p>
        </p:txBody>
      </p:sp>
      <p:grpSp>
        <p:nvGrpSpPr>
          <p:cNvPr id="15363" name="Group 2"/>
          <p:cNvGrpSpPr>
            <a:grpSpLocks/>
          </p:cNvGrpSpPr>
          <p:nvPr/>
        </p:nvGrpSpPr>
        <p:grpSpPr bwMode="auto">
          <a:xfrm>
            <a:off x="1571625" y="3649663"/>
            <a:ext cx="1460500" cy="482600"/>
            <a:chOff x="2851759" y="3834561"/>
            <a:chExt cx="1800000" cy="483778"/>
          </a:xfrm>
        </p:grpSpPr>
        <p:sp>
          <p:nvSpPr>
            <p:cNvPr id="15373" name="Text Placeholder 3"/>
            <p:cNvSpPr txBox="1">
              <a:spLocks/>
            </p:cNvSpPr>
            <p:nvPr/>
          </p:nvSpPr>
          <p:spPr bwMode="auto">
            <a:xfrm>
              <a:off x="2851759" y="3834561"/>
              <a:ext cx="1800000" cy="23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latinLnBrk="1" hangingPunct="1">
                <a:spcBef>
                  <a:spcPct val="20000"/>
                </a:spcBef>
                <a:buFont typeface="Arial" pitchFamily="34" charset="0"/>
                <a:buNone/>
              </a:pPr>
              <a:r>
                <a:rPr lang="en-US" sz="1400" b="1">
                  <a:solidFill>
                    <a:schemeClr val="bg1"/>
                  </a:solidFill>
                  <a:latin typeface="Nirmala UI" pitchFamily="34" charset="0"/>
                </a:rPr>
                <a:t>633 LAKH </a:t>
              </a:r>
            </a:p>
          </p:txBody>
        </p:sp>
        <p:sp>
          <p:nvSpPr>
            <p:cNvPr id="15374" name="Text Placeholder 5"/>
            <p:cNvSpPr txBox="1">
              <a:spLocks/>
            </p:cNvSpPr>
            <p:nvPr/>
          </p:nvSpPr>
          <p:spPr bwMode="auto">
            <a:xfrm>
              <a:off x="2851759" y="4086246"/>
              <a:ext cx="1800000" cy="23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latinLnBrk="1" hangingPunct="1">
                <a:spcBef>
                  <a:spcPct val="20000"/>
                </a:spcBef>
                <a:buFont typeface="Arial" pitchFamily="34" charset="0"/>
                <a:buNone/>
              </a:pPr>
              <a:r>
                <a:rPr lang="en-US" sz="1200" b="1">
                  <a:solidFill>
                    <a:schemeClr val="bg1"/>
                  </a:solidFill>
                  <a:latin typeface="Nirmala UI" pitchFamily="34" charset="0"/>
                </a:rPr>
                <a:t>MSME UNITS</a:t>
              </a:r>
            </a:p>
          </p:txBody>
        </p:sp>
      </p:grpSp>
      <p:grpSp>
        <p:nvGrpSpPr>
          <p:cNvPr id="15364" name="Group 5"/>
          <p:cNvGrpSpPr>
            <a:grpSpLocks/>
          </p:cNvGrpSpPr>
          <p:nvPr/>
        </p:nvGrpSpPr>
        <p:grpSpPr bwMode="auto">
          <a:xfrm>
            <a:off x="4321175" y="3643313"/>
            <a:ext cx="1460500" cy="484187"/>
            <a:chOff x="2851759" y="3834561"/>
            <a:chExt cx="1800000" cy="483778"/>
          </a:xfrm>
        </p:grpSpPr>
        <p:sp>
          <p:nvSpPr>
            <p:cNvPr id="15371" name="Text Placeholder 3"/>
            <p:cNvSpPr txBox="1">
              <a:spLocks/>
            </p:cNvSpPr>
            <p:nvPr/>
          </p:nvSpPr>
          <p:spPr bwMode="auto">
            <a:xfrm>
              <a:off x="2851759" y="3834561"/>
              <a:ext cx="1800000" cy="23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latinLnBrk="1" hangingPunct="1">
                <a:spcBef>
                  <a:spcPct val="20000"/>
                </a:spcBef>
                <a:buFont typeface="Arial" pitchFamily="34" charset="0"/>
                <a:buNone/>
              </a:pPr>
              <a:r>
                <a:rPr lang="en-US" sz="1400" b="1" dirty="0" smtClean="0">
                  <a:solidFill>
                    <a:schemeClr val="bg1"/>
                  </a:solidFill>
                  <a:latin typeface="Nirmala UI" pitchFamily="34" charset="0"/>
                </a:rPr>
                <a:t>111 </a:t>
              </a:r>
              <a:r>
                <a:rPr lang="en-US" sz="1400" b="1" dirty="0">
                  <a:solidFill>
                    <a:schemeClr val="bg1"/>
                  </a:solidFill>
                  <a:latin typeface="Nirmala UI" pitchFamily="34" charset="0"/>
                </a:rPr>
                <a:t>MILLION</a:t>
              </a:r>
            </a:p>
          </p:txBody>
        </p:sp>
        <p:sp>
          <p:nvSpPr>
            <p:cNvPr id="15372" name="Text Placeholder 5"/>
            <p:cNvSpPr txBox="1">
              <a:spLocks/>
            </p:cNvSpPr>
            <p:nvPr/>
          </p:nvSpPr>
          <p:spPr bwMode="auto">
            <a:xfrm>
              <a:off x="2851759" y="4086246"/>
              <a:ext cx="1800000" cy="23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latinLnBrk="1" hangingPunct="1">
                <a:spcBef>
                  <a:spcPct val="20000"/>
                </a:spcBef>
                <a:buFont typeface="Arial" pitchFamily="34" charset="0"/>
                <a:buNone/>
              </a:pPr>
              <a:r>
                <a:rPr lang="en-US" sz="1200" b="1">
                  <a:solidFill>
                    <a:schemeClr val="bg1"/>
                  </a:solidFill>
                  <a:latin typeface="Nirmala UI" pitchFamily="34" charset="0"/>
                </a:rPr>
                <a:t>EMPLOYMENT</a:t>
              </a:r>
            </a:p>
          </p:txBody>
        </p:sp>
      </p:grpSp>
      <p:sp>
        <p:nvSpPr>
          <p:cNvPr id="15365" name="Text Placeholder 3"/>
          <p:cNvSpPr txBox="1">
            <a:spLocks/>
          </p:cNvSpPr>
          <p:nvPr/>
        </p:nvSpPr>
        <p:spPr bwMode="auto">
          <a:xfrm>
            <a:off x="7070725" y="3640138"/>
            <a:ext cx="14605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latinLnBrk="1" hangingPunct="1">
              <a:spcBef>
                <a:spcPct val="20000"/>
              </a:spcBef>
              <a:buFont typeface="Arial" pitchFamily="34" charset="0"/>
              <a:buNone/>
            </a:pPr>
            <a:r>
              <a:rPr lang="en-US" sz="1400" b="1">
                <a:solidFill>
                  <a:schemeClr val="bg1"/>
                </a:solidFill>
                <a:latin typeface="Nirmala UI" pitchFamily="34" charset="0"/>
              </a:rPr>
              <a:t>38% GDP</a:t>
            </a:r>
          </a:p>
        </p:txBody>
      </p:sp>
      <p:sp>
        <p:nvSpPr>
          <p:cNvPr id="15366" name="Text Placeholder 3"/>
          <p:cNvSpPr txBox="1">
            <a:spLocks/>
          </p:cNvSpPr>
          <p:nvPr/>
        </p:nvSpPr>
        <p:spPr bwMode="auto">
          <a:xfrm>
            <a:off x="9820275" y="3646488"/>
            <a:ext cx="14605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latinLnBrk="1" hangingPunct="1">
              <a:spcBef>
                <a:spcPct val="20000"/>
              </a:spcBef>
              <a:buFont typeface="Arial" pitchFamily="34" charset="0"/>
              <a:buNone/>
            </a:pPr>
            <a:r>
              <a:rPr lang="en-US" sz="1400" b="1">
                <a:solidFill>
                  <a:schemeClr val="bg1"/>
                </a:solidFill>
                <a:latin typeface="Nirmala UI" pitchFamily="34" charset="0"/>
              </a:rPr>
              <a:t>40% EXPORT</a:t>
            </a:r>
          </a:p>
        </p:txBody>
      </p:sp>
      <p:pic>
        <p:nvPicPr>
          <p:cNvPr id="39" name="Picture Placeholder 38"/>
          <p:cNvPicPr>
            <a:picLocks noGrp="1" noChangeAspect="1"/>
          </p:cNvPicPr>
          <p:nvPr>
            <p:ph type="pic" sz="quarter" idx="14"/>
          </p:nvPr>
        </p:nvPicPr>
        <p:blipFill>
          <a:blip r:embed="rId2"/>
          <a:srcRect l="10536" r="10536"/>
          <a:stretch>
            <a:fillRect/>
          </a:stretch>
        </p:blipFill>
        <p:spPr>
          <a:xfrm>
            <a:off x="1296988" y="1870075"/>
            <a:ext cx="2009775" cy="1273175"/>
          </a:xfrm>
        </p:spPr>
      </p:pic>
      <p:pic>
        <p:nvPicPr>
          <p:cNvPr id="43" name="Picture Placeholder 42"/>
          <p:cNvPicPr>
            <a:picLocks noGrp="1" noChangeAspect="1"/>
          </p:cNvPicPr>
          <p:nvPr>
            <p:ph type="pic" sz="quarter" idx="15"/>
          </p:nvPr>
        </p:nvPicPr>
        <p:blipFill>
          <a:blip r:embed="rId3"/>
          <a:srcRect t="18325" b="18325"/>
          <a:stretch>
            <a:fillRect/>
          </a:stretch>
        </p:blipFill>
        <p:spPr>
          <a:xfrm>
            <a:off x="4162425" y="1870075"/>
            <a:ext cx="1893888" cy="1198563"/>
          </a:xfrm>
        </p:spPr>
      </p:pic>
      <p:pic>
        <p:nvPicPr>
          <p:cNvPr id="45" name="Picture Placeholder 44"/>
          <p:cNvPicPr>
            <a:picLocks noGrp="1" noChangeAspect="1"/>
          </p:cNvPicPr>
          <p:nvPr>
            <p:ph type="pic" sz="quarter" idx="16"/>
          </p:nvPr>
        </p:nvPicPr>
        <p:blipFill>
          <a:blip r:embed="rId4"/>
          <a:srcRect t="18325" b="18325"/>
          <a:stretch>
            <a:fillRect/>
          </a:stretch>
        </p:blipFill>
        <p:spPr>
          <a:xfrm>
            <a:off x="6796088" y="1870075"/>
            <a:ext cx="2009775" cy="1273175"/>
          </a:xfrm>
        </p:spPr>
      </p:pic>
      <p:pic>
        <p:nvPicPr>
          <p:cNvPr id="49" name="Picture Placeholder 48"/>
          <p:cNvPicPr>
            <a:picLocks noGrp="1" noChangeAspect="1"/>
          </p:cNvPicPr>
          <p:nvPr>
            <p:ph type="pic" sz="quarter" idx="17"/>
          </p:nvPr>
        </p:nvPicPr>
        <p:blipFill>
          <a:blip r:embed="rId5"/>
          <a:srcRect t="11109" b="11109"/>
          <a:stretch>
            <a:fillRect/>
          </a:stretch>
        </p:blipFill>
        <p:spPr>
          <a:xfrm>
            <a:off x="9545638" y="1870075"/>
            <a:ext cx="2009775" cy="1273175"/>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438150" y="1238250"/>
            <a:ext cx="60579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pPr marL="341313" indent="-341313" algn="just">
              <a:buFont typeface="Arial" pitchFamily="34" charset="0"/>
              <a:buChar char="•"/>
            </a:pPr>
            <a:r>
              <a:rPr lang="en-IN" sz="2100">
                <a:latin typeface="Gabriola" pitchFamily="82" charset="0"/>
                <a:ea typeface="Open Sans" pitchFamily="34" charset="0"/>
                <a:cs typeface="Times New Roman" pitchFamily="18" charset="0"/>
              </a:rPr>
              <a:t>A one-stop online procurement portal for all Government Buyers including Central/State ministries, Departments, Bodies &amp; PSUs. Launched on 9th August 2016. (https://www.gem.gov.in/).</a:t>
            </a:r>
          </a:p>
          <a:p>
            <a:pPr marL="341313" indent="-341313" algn="just">
              <a:buFont typeface="Arial" pitchFamily="34" charset="0"/>
              <a:buChar char="•"/>
            </a:pPr>
            <a:endParaRPr lang="en-IN" sz="2100">
              <a:latin typeface="Gabriola" pitchFamily="82" charset="0"/>
              <a:ea typeface="Open Sans" pitchFamily="34" charset="0"/>
              <a:cs typeface="Times New Roman" pitchFamily="18" charset="0"/>
            </a:endParaRPr>
          </a:p>
          <a:p>
            <a:pPr marL="341313" indent="-341313" algn="just">
              <a:buFont typeface="Arial" pitchFamily="34" charset="0"/>
              <a:buChar char="•"/>
            </a:pPr>
            <a:r>
              <a:rPr lang="en-US" sz="2100">
                <a:latin typeface="Gabriola" pitchFamily="82" charset="0"/>
                <a:ea typeface="Open Sans" pitchFamily="34" charset="0"/>
                <a:cs typeface="Times New Roman" pitchFamily="18" charset="0"/>
              </a:rPr>
              <a:t>Rule 149 of GFR amended to “Procurement of Goods and Services by Ministries or Department will be mandatory for Goods or Services available on GeM”</a:t>
            </a:r>
          </a:p>
          <a:p>
            <a:pPr marL="341313" indent="-341313" algn="just"/>
            <a:endParaRPr lang="en-IN" sz="2100">
              <a:latin typeface="Gabriola" pitchFamily="82" charset="0"/>
              <a:ea typeface="Open Sans" pitchFamily="34" charset="0"/>
              <a:cs typeface="Times New Roman" pitchFamily="18" charset="0"/>
            </a:endParaRPr>
          </a:p>
          <a:p>
            <a:pPr marL="341313" indent="-341313" algn="just">
              <a:buFont typeface="Arial" pitchFamily="34" charset="0"/>
              <a:buChar char="•"/>
            </a:pPr>
            <a:r>
              <a:rPr lang="en-US" sz="2100">
                <a:latin typeface="Gabriola" pitchFamily="82" charset="0"/>
                <a:ea typeface="Open Sans" pitchFamily="34" charset="0"/>
                <a:cs typeface="Times New Roman" pitchFamily="18" charset="0"/>
              </a:rPr>
              <a:t>GeM aims to enhance efficiency, transparency, inclusiveness in public procurement.</a:t>
            </a:r>
          </a:p>
          <a:p>
            <a:pPr marL="341313" indent="-341313" algn="just">
              <a:buFont typeface="Arial" pitchFamily="34" charset="0"/>
              <a:buChar char="•"/>
            </a:pPr>
            <a:endParaRPr lang="en-US" sz="2100">
              <a:latin typeface="Gabriola" pitchFamily="82" charset="0"/>
              <a:ea typeface="Open Sans" pitchFamily="34" charset="0"/>
              <a:cs typeface="Times New Roman" pitchFamily="18" charset="0"/>
            </a:endParaRPr>
          </a:p>
          <a:p>
            <a:pPr marL="341313" indent="-341313" algn="just">
              <a:buFont typeface="Arial" pitchFamily="34" charset="0"/>
              <a:buChar char="•"/>
            </a:pPr>
            <a:r>
              <a:rPr lang="en-US" sz="2100">
                <a:latin typeface="Gabriola" pitchFamily="82" charset="0"/>
                <a:ea typeface="Open Sans" pitchFamily="34" charset="0"/>
                <a:cs typeface="Times New Roman" pitchFamily="18" charset="0"/>
              </a:rPr>
              <a:t>It provides the tools of e-Bidding, Reverse Auction and Direct Procurement to facilitate Government users achieve the best value for their money.</a:t>
            </a:r>
          </a:p>
          <a:p>
            <a:pPr marL="341313" indent="-341313" algn="just">
              <a:buFont typeface="Arial" pitchFamily="34" charset="0"/>
              <a:buChar char="•"/>
            </a:pPr>
            <a:endParaRPr lang="en-IN" sz="2100">
              <a:ea typeface="Open Sans" pitchFamily="34" charset="0"/>
              <a:cs typeface="Times New Roman" pitchFamily="18" charset="0"/>
            </a:endParaRPr>
          </a:p>
          <a:p>
            <a:pPr marL="341313" indent="-341313" algn="just">
              <a:buFont typeface="Arial" pitchFamily="34" charset="0"/>
              <a:buChar char="•"/>
            </a:pPr>
            <a:endParaRPr lang="en-IN" sz="2100">
              <a:ea typeface="Open Sans" pitchFamily="34" charset="0"/>
              <a:cs typeface="Times New Roman" pitchFamily="18" charset="0"/>
            </a:endParaRPr>
          </a:p>
        </p:txBody>
      </p:sp>
      <p:grpSp>
        <p:nvGrpSpPr>
          <p:cNvPr id="46083" name="Group 6"/>
          <p:cNvGrpSpPr>
            <a:grpSpLocks/>
          </p:cNvGrpSpPr>
          <p:nvPr/>
        </p:nvGrpSpPr>
        <p:grpSpPr bwMode="auto">
          <a:xfrm>
            <a:off x="8975725" y="1143000"/>
            <a:ext cx="2716213" cy="2897188"/>
            <a:chOff x="630841" y="2185792"/>
            <a:chExt cx="3323380" cy="3730963"/>
          </a:xfrm>
        </p:grpSpPr>
        <p:sp>
          <p:nvSpPr>
            <p:cNvPr id="8" name="Rectangle 7">
              <a:extLst>
                <a:ext uri="{FF2B5EF4-FFF2-40B4-BE49-F238E27FC236}"/>
              </a:extLst>
            </p:cNvPr>
            <p:cNvSpPr/>
            <p:nvPr/>
          </p:nvSpPr>
          <p:spPr>
            <a:xfrm>
              <a:off x="630841" y="2185792"/>
              <a:ext cx="3323380" cy="3730963"/>
            </a:xfrm>
            <a:prstGeom prst="rect">
              <a:avLst/>
            </a:prstGeom>
            <a:solidFill>
              <a:schemeClr val="accent5">
                <a:lumMod val="40000"/>
                <a:lumOff val="6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Aft>
                  <a:spcPts val="1000"/>
                </a:spcAft>
                <a:defRPr/>
              </a:pPr>
              <a:endParaRPr lang="en-US" sz="1200">
                <a:solidFill>
                  <a:srgbClr val="FFFFFF"/>
                </a:solidFill>
                <a:latin typeface="Times New Roman" panose="02020603050405020304" pitchFamily="18" charset="0"/>
                <a:cs typeface="Times New Roman" panose="02020603050405020304" pitchFamily="18" charset="0"/>
              </a:endParaRPr>
            </a:p>
          </p:txBody>
        </p:sp>
        <p:pic>
          <p:nvPicPr>
            <p:cNvPr id="46087" name="Picture 8"/>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3914" r="42024" b="32990"/>
            <a:stretch>
              <a:fillRect/>
            </a:stretch>
          </p:blipFill>
          <p:spPr bwMode="auto">
            <a:xfrm>
              <a:off x="692331" y="2269576"/>
              <a:ext cx="3200400" cy="178529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extLst>
            </p:cNvPr>
            <p:cNvSpPr txBox="1"/>
            <p:nvPr/>
          </p:nvSpPr>
          <p:spPr>
            <a:xfrm>
              <a:off x="974639" y="4252644"/>
              <a:ext cx="2785345" cy="1494429"/>
            </a:xfrm>
            <a:prstGeom prst="rect">
              <a:avLst/>
            </a:prstGeom>
            <a:solidFill>
              <a:schemeClr val="accent1">
                <a:lumMod val="20000"/>
                <a:lumOff val="80000"/>
              </a:schemeClr>
            </a:solidFill>
            <a:ln w="9525" cap="flat" cmpd="sng" algn="ctr">
              <a:noFill/>
              <a:prstDash val="solid"/>
              <a:round/>
              <a:headEnd type="none" w="med" len="med"/>
              <a:tailEnd type="none" w="med" len="med"/>
            </a:ln>
          </p:spPr>
          <p:txBody>
            <a:bodyPr lIns="0" tIns="0" rIns="0" bIns="0" anchor="ctr"/>
            <a:lstStyle/>
            <a:p>
              <a:pPr algn="ctr">
                <a:lnSpc>
                  <a:spcPct val="90000"/>
                </a:lnSpc>
                <a:spcAft>
                  <a:spcPts val="600"/>
                </a:spcAft>
                <a:defRPr/>
              </a:pPr>
              <a:r>
                <a:rPr lang="en-US" sz="1500" i="1">
                  <a:solidFill>
                    <a:schemeClr val="accent5"/>
                  </a:solidFill>
                  <a:latin typeface="Times New Roman" panose="02020603050405020304" pitchFamily="18" charset="0"/>
                  <a:cs typeface="Times New Roman" panose="02020603050405020304" pitchFamily="18" charset="0"/>
                </a:rPr>
                <a:t>The government is committed to curbing corruption. One of the key aspects of this objective is to minimize Governments human transactional interface.</a:t>
              </a:r>
            </a:p>
          </p:txBody>
        </p:sp>
        <p:sp>
          <p:nvSpPr>
            <p:cNvPr id="46089" name="Freeform 47"/>
            <p:cNvSpPr>
              <a:spLocks noEditPoints="1"/>
            </p:cNvSpPr>
            <p:nvPr/>
          </p:nvSpPr>
          <p:spPr bwMode="auto">
            <a:xfrm>
              <a:off x="679217" y="4304698"/>
              <a:ext cx="365760" cy="274320"/>
            </a:xfrm>
            <a:custGeom>
              <a:avLst/>
              <a:gdLst>
                <a:gd name="T0" fmla="*/ 94508 w 596"/>
                <a:gd name="T1" fmla="*/ 120606 h 464"/>
                <a:gd name="T2" fmla="*/ 117215 w 596"/>
                <a:gd name="T3" fmla="*/ 163173 h 464"/>
                <a:gd name="T4" fmla="*/ 140535 w 596"/>
                <a:gd name="T5" fmla="*/ 208105 h 464"/>
                <a:gd name="T6" fmla="*/ 72416 w 596"/>
                <a:gd name="T7" fmla="*/ 274320 h 464"/>
                <a:gd name="T8" fmla="*/ 0 w 596"/>
                <a:gd name="T9" fmla="*/ 194507 h 464"/>
                <a:gd name="T10" fmla="*/ 123966 w 596"/>
                <a:gd name="T11" fmla="*/ 0 h 464"/>
                <a:gd name="T12" fmla="*/ 155264 w 596"/>
                <a:gd name="T13" fmla="*/ 40202 h 464"/>
                <a:gd name="T14" fmla="*/ 120283 w 596"/>
                <a:gd name="T15" fmla="*/ 68580 h 464"/>
                <a:gd name="T16" fmla="*/ 94508 w 596"/>
                <a:gd name="T17" fmla="*/ 120606 h 464"/>
                <a:gd name="T18" fmla="*/ 330166 w 596"/>
                <a:gd name="T19" fmla="*/ 68580 h 464"/>
                <a:gd name="T20" fmla="*/ 365760 w 596"/>
                <a:gd name="T21" fmla="*/ 40202 h 464"/>
                <a:gd name="T22" fmla="*/ 334462 w 596"/>
                <a:gd name="T23" fmla="*/ 0 h 464"/>
                <a:gd name="T24" fmla="*/ 210496 w 596"/>
                <a:gd name="T25" fmla="*/ 194507 h 464"/>
                <a:gd name="T26" fmla="*/ 282912 w 596"/>
                <a:gd name="T27" fmla="*/ 274320 h 464"/>
                <a:gd name="T28" fmla="*/ 350418 w 596"/>
                <a:gd name="T29" fmla="*/ 208105 h 464"/>
                <a:gd name="T30" fmla="*/ 327711 w 596"/>
                <a:gd name="T31" fmla="*/ 163173 h 464"/>
                <a:gd name="T32" fmla="*/ 305005 w 596"/>
                <a:gd name="T33" fmla="*/ 120606 h 464"/>
                <a:gd name="T34" fmla="*/ 330166 w 596"/>
                <a:gd name="T35" fmla="*/ 68580 h 4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46090" name="Freeform 47"/>
            <p:cNvSpPr>
              <a:spLocks noEditPoints="1"/>
            </p:cNvSpPr>
            <p:nvPr/>
          </p:nvSpPr>
          <p:spPr bwMode="auto">
            <a:xfrm flipH="1" flipV="1">
              <a:off x="3483597" y="5287958"/>
              <a:ext cx="365760" cy="274320"/>
            </a:xfrm>
            <a:custGeom>
              <a:avLst/>
              <a:gdLst>
                <a:gd name="T0" fmla="*/ 94508 w 596"/>
                <a:gd name="T1" fmla="*/ 120606 h 464"/>
                <a:gd name="T2" fmla="*/ 117215 w 596"/>
                <a:gd name="T3" fmla="*/ 163173 h 464"/>
                <a:gd name="T4" fmla="*/ 140535 w 596"/>
                <a:gd name="T5" fmla="*/ 208105 h 464"/>
                <a:gd name="T6" fmla="*/ 72416 w 596"/>
                <a:gd name="T7" fmla="*/ 274320 h 464"/>
                <a:gd name="T8" fmla="*/ 0 w 596"/>
                <a:gd name="T9" fmla="*/ 194507 h 464"/>
                <a:gd name="T10" fmla="*/ 123966 w 596"/>
                <a:gd name="T11" fmla="*/ 0 h 464"/>
                <a:gd name="T12" fmla="*/ 155264 w 596"/>
                <a:gd name="T13" fmla="*/ 40202 h 464"/>
                <a:gd name="T14" fmla="*/ 120283 w 596"/>
                <a:gd name="T15" fmla="*/ 68580 h 464"/>
                <a:gd name="T16" fmla="*/ 94508 w 596"/>
                <a:gd name="T17" fmla="*/ 120606 h 464"/>
                <a:gd name="T18" fmla="*/ 330166 w 596"/>
                <a:gd name="T19" fmla="*/ 68580 h 464"/>
                <a:gd name="T20" fmla="*/ 365760 w 596"/>
                <a:gd name="T21" fmla="*/ 40202 h 464"/>
                <a:gd name="T22" fmla="*/ 334462 w 596"/>
                <a:gd name="T23" fmla="*/ 0 h 464"/>
                <a:gd name="T24" fmla="*/ 210496 w 596"/>
                <a:gd name="T25" fmla="*/ 194507 h 464"/>
                <a:gd name="T26" fmla="*/ 282912 w 596"/>
                <a:gd name="T27" fmla="*/ 274320 h 464"/>
                <a:gd name="T28" fmla="*/ 350418 w 596"/>
                <a:gd name="T29" fmla="*/ 208105 h 464"/>
                <a:gd name="T30" fmla="*/ 327711 w 596"/>
                <a:gd name="T31" fmla="*/ 163173 h 464"/>
                <a:gd name="T32" fmla="*/ 305005 w 596"/>
                <a:gd name="T33" fmla="*/ 120606 h 464"/>
                <a:gd name="T34" fmla="*/ 330166 w 596"/>
                <a:gd name="T35" fmla="*/ 68580 h 4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15" name="Rectangle 14">
            <a:extLst>
              <a:ext uri="{FF2B5EF4-FFF2-40B4-BE49-F238E27FC236}"/>
            </a:extLst>
          </p:cNvPr>
          <p:cNvSpPr/>
          <p:nvPr/>
        </p:nvSpPr>
        <p:spPr>
          <a:xfrm>
            <a:off x="438150" y="68263"/>
            <a:ext cx="10304463" cy="939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defRPr/>
            </a:pPr>
            <a:r>
              <a:rPr lang="en-IN" sz="3700" b="1" dirty="0">
                <a:solidFill>
                  <a:schemeClr val="tx1"/>
                </a:solidFill>
                <a:latin typeface="Gabriola" pitchFamily="82" charset="0"/>
              </a:rPr>
              <a:t>Government e Marketplace – </a:t>
            </a:r>
            <a:r>
              <a:rPr lang="en-IN" sz="3700" b="1" dirty="0">
                <a:solidFill>
                  <a:srgbClr val="008FD6"/>
                </a:solidFill>
                <a:latin typeface="Gabriola" pitchFamily="82" charset="0"/>
              </a:rPr>
              <a:t>The Genesis</a:t>
            </a:r>
            <a:endParaRPr lang="en-IN" sz="3700" b="1" i="1" dirty="0">
              <a:solidFill>
                <a:srgbClr val="008FD6"/>
              </a:solidFill>
              <a:latin typeface="Gabriola" pitchFamily="82" charset="0"/>
            </a:endParaRPr>
          </a:p>
        </p:txBody>
      </p:sp>
      <p:pic>
        <p:nvPicPr>
          <p:cNvPr id="4608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88388" y="4235450"/>
            <a:ext cx="3335337"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7"/>
          <p:cNvSpPr txBox="1">
            <a:spLocks noChangeArrowheads="1"/>
          </p:cNvSpPr>
          <p:nvPr/>
        </p:nvSpPr>
        <p:spPr bwMode="auto">
          <a:xfrm>
            <a:off x="342900" y="111125"/>
            <a:ext cx="12072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b="1">
                <a:solidFill>
                  <a:srgbClr val="ED1165"/>
                </a:solidFill>
                <a:latin typeface="Century Gothic" pitchFamily="34" charset="0"/>
              </a:rPr>
              <a:t>Challenges faced by MSMEs</a:t>
            </a:r>
            <a:endParaRPr lang="en-IN" sz="2800" b="1">
              <a:solidFill>
                <a:srgbClr val="ED1165"/>
              </a:solidFill>
              <a:latin typeface="Century Gothic" pitchFamily="34" charset="0"/>
            </a:endParaRPr>
          </a:p>
        </p:txBody>
      </p:sp>
      <p:sp>
        <p:nvSpPr>
          <p:cNvPr id="47107" name="TextBox 86"/>
          <p:cNvSpPr txBox="1">
            <a:spLocks noChangeArrowheads="1"/>
          </p:cNvSpPr>
          <p:nvPr/>
        </p:nvSpPr>
        <p:spPr bwMode="auto">
          <a:xfrm>
            <a:off x="166688" y="6151563"/>
            <a:ext cx="11858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IN" sz="1200">
                <a:latin typeface="Century Gothic" pitchFamily="34" charset="0"/>
              </a:rPr>
              <a:t>*According to IFC MSME report, 2012</a:t>
            </a:r>
          </a:p>
        </p:txBody>
      </p:sp>
      <p:graphicFrame>
        <p:nvGraphicFramePr>
          <p:cNvPr id="47108" name="Chart 53"/>
          <p:cNvGraphicFramePr>
            <a:graphicFrameLocks/>
          </p:cNvGraphicFramePr>
          <p:nvPr/>
        </p:nvGraphicFramePr>
        <p:xfrm>
          <a:off x="115888" y="1128713"/>
          <a:ext cx="5795962" cy="3300412"/>
        </p:xfrm>
        <a:graphic>
          <a:graphicData uri="http://schemas.openxmlformats.org/presentationml/2006/ole">
            <mc:AlternateContent xmlns:mc="http://schemas.openxmlformats.org/markup-compatibility/2006">
              <mc:Choice xmlns:v="urn:schemas-microsoft-com:vml" Requires="v">
                <p:oleObj spid="_x0000_s47124" r:id="rId4" imgW="5797798" imgH="3304318" progId="Excel.Chart.8">
                  <p:embed/>
                </p:oleObj>
              </mc:Choice>
              <mc:Fallback>
                <p:oleObj r:id="rId4" imgW="5797798" imgH="3304318" progId="Excel.Chart.8">
                  <p:embed/>
                  <p:pic>
                    <p:nvPicPr>
                      <p:cNvPr id="0" name="Chart 5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888" y="1128713"/>
                        <a:ext cx="5795962" cy="3300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TextBox 55"/>
          <p:cNvSpPr txBox="1"/>
          <p:nvPr/>
        </p:nvSpPr>
        <p:spPr>
          <a:xfrm>
            <a:off x="6202363" y="1287463"/>
            <a:ext cx="5753100" cy="3040062"/>
          </a:xfrm>
          <a:prstGeom prst="rect">
            <a:avLst/>
          </a:prstGeom>
          <a:noFill/>
          <a:ln w="28575">
            <a:solidFill>
              <a:schemeClr val="accent5"/>
            </a:solidFill>
          </a:ln>
        </p:spPr>
        <p:txBody>
          <a:bodyPr anchor="ctr"/>
          <a:lstStyle/>
          <a:p>
            <a:pPr marL="285744" indent="-285744">
              <a:buFont typeface="Arial" panose="020B0604020202020204" pitchFamily="34" charset="0"/>
              <a:buChar char="•"/>
              <a:defRPr/>
            </a:pPr>
            <a:endParaRPr lang="en-IN" sz="1400" b="1" dirty="0">
              <a:latin typeface="Century Gothic" panose="020B0502020202020204" pitchFamily="34" charset="0"/>
            </a:endParaRPr>
          </a:p>
        </p:txBody>
      </p:sp>
      <p:sp>
        <p:nvSpPr>
          <p:cNvPr id="4" name="Rectangle 3"/>
          <p:cNvSpPr/>
          <p:nvPr/>
        </p:nvSpPr>
        <p:spPr>
          <a:xfrm>
            <a:off x="6326188" y="1808163"/>
            <a:ext cx="2520950" cy="603250"/>
          </a:xfrm>
          <a:prstGeom prst="rect">
            <a:avLst/>
          </a:prstGeom>
          <a:solidFill>
            <a:schemeClr val="accent6">
              <a:lumMod val="75000"/>
            </a:schemeClr>
          </a:solid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400" dirty="0">
                <a:latin typeface="Century Gothic" panose="020B0502020202020204" pitchFamily="34" charset="0"/>
              </a:rPr>
              <a:t>High risk perception</a:t>
            </a:r>
          </a:p>
        </p:txBody>
      </p:sp>
      <p:sp>
        <p:nvSpPr>
          <p:cNvPr id="11" name="Rectangle 10"/>
          <p:cNvSpPr/>
          <p:nvPr/>
        </p:nvSpPr>
        <p:spPr>
          <a:xfrm>
            <a:off x="6326188" y="2555875"/>
            <a:ext cx="2520950" cy="603250"/>
          </a:xfrm>
          <a:prstGeom prst="rect">
            <a:avLst/>
          </a:prstGeom>
          <a:solidFill>
            <a:schemeClr val="accent6">
              <a:lumMod val="75000"/>
            </a:schemeClr>
          </a:solid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400" dirty="0">
                <a:latin typeface="Century Gothic" panose="020B0502020202020204" pitchFamily="34" charset="0"/>
              </a:rPr>
              <a:t>High cost of acquisition / serving</a:t>
            </a:r>
          </a:p>
        </p:txBody>
      </p:sp>
      <p:sp>
        <p:nvSpPr>
          <p:cNvPr id="12" name="Rectangle 11"/>
          <p:cNvSpPr/>
          <p:nvPr/>
        </p:nvSpPr>
        <p:spPr>
          <a:xfrm>
            <a:off x="6380163" y="3313113"/>
            <a:ext cx="2519362" cy="603250"/>
          </a:xfrm>
          <a:prstGeom prst="rect">
            <a:avLst/>
          </a:prstGeom>
          <a:solidFill>
            <a:schemeClr val="accent6">
              <a:lumMod val="75000"/>
            </a:schemeClr>
          </a:solid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400" dirty="0">
                <a:latin typeface="Century Gothic" panose="020B0502020202020204" pitchFamily="34" charset="0"/>
              </a:rPr>
              <a:t>Lack of formal financial documentation</a:t>
            </a:r>
          </a:p>
        </p:txBody>
      </p:sp>
      <p:sp>
        <p:nvSpPr>
          <p:cNvPr id="13" name="Rectangle 12"/>
          <p:cNvSpPr/>
          <p:nvPr/>
        </p:nvSpPr>
        <p:spPr>
          <a:xfrm>
            <a:off x="9188450" y="1878013"/>
            <a:ext cx="2520950" cy="601662"/>
          </a:xfrm>
          <a:prstGeom prst="rect">
            <a:avLst/>
          </a:prstGeom>
          <a:solidFill>
            <a:schemeClr val="accent6">
              <a:lumMod val="75000"/>
            </a:schemeClr>
          </a:solid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400" dirty="0">
                <a:latin typeface="Century Gothic" panose="020B0502020202020204" pitchFamily="34" charset="0"/>
              </a:rPr>
              <a:t>Inadequate collateral</a:t>
            </a:r>
          </a:p>
        </p:txBody>
      </p:sp>
      <p:cxnSp>
        <p:nvCxnSpPr>
          <p:cNvPr id="6" name="Straight Connector 5"/>
          <p:cNvCxnSpPr/>
          <p:nvPr/>
        </p:nvCxnSpPr>
        <p:spPr>
          <a:xfrm>
            <a:off x="481013" y="4762500"/>
            <a:ext cx="1144111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7115" name="TextBox 6"/>
          <p:cNvSpPr txBox="1">
            <a:spLocks noChangeArrowheads="1"/>
          </p:cNvSpPr>
          <p:nvPr/>
        </p:nvSpPr>
        <p:spPr bwMode="auto">
          <a:xfrm>
            <a:off x="6521450" y="1436688"/>
            <a:ext cx="4240213"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IN" sz="1400" b="1">
                <a:latin typeface="Century Gothic" pitchFamily="34" charset="0"/>
              </a:rPr>
              <a:t>Reasons for inadequate finance to MSMEs</a:t>
            </a:r>
          </a:p>
        </p:txBody>
      </p:sp>
      <p:cxnSp>
        <p:nvCxnSpPr>
          <p:cNvPr id="15" name="Straight Connector 14"/>
          <p:cNvCxnSpPr/>
          <p:nvPr/>
        </p:nvCxnSpPr>
        <p:spPr>
          <a:xfrm>
            <a:off x="11113" y="673100"/>
            <a:ext cx="12169775"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7117" name="TextBox 13"/>
          <p:cNvSpPr txBox="1">
            <a:spLocks noChangeArrowheads="1"/>
          </p:cNvSpPr>
          <p:nvPr/>
        </p:nvSpPr>
        <p:spPr bwMode="auto">
          <a:xfrm>
            <a:off x="682625" y="5103813"/>
            <a:ext cx="10236200"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a:latin typeface="Century Gothic" pitchFamily="34" charset="0"/>
              </a:rPr>
              <a:t>The </a:t>
            </a:r>
            <a:r>
              <a:rPr lang="en-US" b="1">
                <a:solidFill>
                  <a:srgbClr val="FF0000"/>
                </a:solidFill>
                <a:latin typeface="Century Gothic" pitchFamily="34" charset="0"/>
              </a:rPr>
              <a:t>T</a:t>
            </a:r>
            <a:r>
              <a:rPr lang="en-US" b="1">
                <a:latin typeface="Century Gothic" pitchFamily="34" charset="0"/>
              </a:rPr>
              <a:t>rade </a:t>
            </a:r>
            <a:r>
              <a:rPr lang="en-US" b="1">
                <a:solidFill>
                  <a:srgbClr val="FF0000"/>
                </a:solidFill>
                <a:latin typeface="Century Gothic" pitchFamily="34" charset="0"/>
              </a:rPr>
              <a:t>R</a:t>
            </a:r>
            <a:r>
              <a:rPr lang="en-US" b="1">
                <a:solidFill>
                  <a:srgbClr val="002060"/>
                </a:solidFill>
                <a:latin typeface="Century Gothic" pitchFamily="34" charset="0"/>
              </a:rPr>
              <a:t>eceivables</a:t>
            </a:r>
            <a:r>
              <a:rPr lang="en-US" b="1">
                <a:latin typeface="Century Gothic" pitchFamily="34" charset="0"/>
              </a:rPr>
              <a:t> </a:t>
            </a:r>
            <a:r>
              <a:rPr lang="en-US" b="1">
                <a:solidFill>
                  <a:srgbClr val="FF0000"/>
                </a:solidFill>
                <a:latin typeface="Century Gothic" pitchFamily="34" charset="0"/>
              </a:rPr>
              <a:t>D</a:t>
            </a:r>
            <a:r>
              <a:rPr lang="en-US" b="1">
                <a:latin typeface="Century Gothic" pitchFamily="34" charset="0"/>
              </a:rPr>
              <a:t>iscounting </a:t>
            </a:r>
            <a:r>
              <a:rPr lang="en-US" b="1">
                <a:solidFill>
                  <a:srgbClr val="FF0000"/>
                </a:solidFill>
                <a:latin typeface="Century Gothic" pitchFamily="34" charset="0"/>
              </a:rPr>
              <a:t>S</a:t>
            </a:r>
            <a:r>
              <a:rPr lang="en-US" b="1">
                <a:latin typeface="Century Gothic" pitchFamily="34" charset="0"/>
              </a:rPr>
              <a:t>ystem/platform aims to bridge the financing gap between MSMEs and formal credit institutions</a:t>
            </a:r>
            <a:endParaRPr lang="en-IN" b="1">
              <a:latin typeface="Century Gothic"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normAutofit/>
          </a:bodyPr>
          <a:lstStyle/>
          <a:p>
            <a:pPr defTabSz="1219170">
              <a:spcBef>
                <a:spcPct val="20000"/>
              </a:spcBef>
              <a:defRPr/>
            </a:pPr>
            <a:r>
              <a:rPr lang="en-US" sz="2400" b="1" dirty="0">
                <a:solidFill>
                  <a:srgbClr val="002060"/>
                </a:solidFill>
                <a:latin typeface="Gabriola" pitchFamily="82" charset="0"/>
              </a:rPr>
              <a:t>Trade Receivables Discounting System (</a:t>
            </a:r>
            <a:r>
              <a:rPr lang="en-US" sz="2400" b="1" dirty="0" err="1">
                <a:solidFill>
                  <a:srgbClr val="002060"/>
                </a:solidFill>
                <a:latin typeface="Gabriola" pitchFamily="82" charset="0"/>
              </a:rPr>
              <a:t>TReDS</a:t>
            </a:r>
            <a:r>
              <a:rPr lang="en-US" sz="2400" b="1" dirty="0">
                <a:solidFill>
                  <a:srgbClr val="002060"/>
                </a:solidFill>
                <a:latin typeface="Gabriola" pitchFamily="82" charset="0"/>
              </a:rPr>
              <a:t>)</a:t>
            </a:r>
            <a:endParaRPr lang="en-IN" sz="2400" b="1" spc="-1" dirty="0">
              <a:solidFill>
                <a:srgbClr val="FF0000"/>
              </a:solidFill>
              <a:latin typeface="Calibri" panose="020F0502020204030204" pitchFamily="34" charset="0"/>
              <a:ea typeface="DejaVu Sans"/>
              <a:cs typeface="Calibri" panose="020F0502020204030204" pitchFamily="34" charset="0"/>
            </a:endParaRPr>
          </a:p>
        </p:txBody>
      </p:sp>
      <p:sp>
        <p:nvSpPr>
          <p:cNvPr id="48131" name="Content Placeholder 2"/>
          <p:cNvSpPr>
            <a:spLocks noGrp="1"/>
          </p:cNvSpPr>
          <p:nvPr>
            <p:ph idx="1"/>
          </p:nvPr>
        </p:nvSpPr>
        <p:spPr>
          <a:xfrm>
            <a:off x="839788" y="1412875"/>
            <a:ext cx="8596312" cy="3881438"/>
          </a:xfrm>
        </p:spPr>
        <p:txBody>
          <a:bodyPr/>
          <a:lstStyle/>
          <a:p>
            <a:pPr algn="just">
              <a:buFont typeface="Courier New" pitchFamily="49" charset="0"/>
              <a:buChar char="o"/>
            </a:pPr>
            <a:r>
              <a:rPr lang="en-IN" sz="2000" b="1" i="1" smtClean="0"/>
              <a:t>What is TReDS?</a:t>
            </a:r>
          </a:p>
          <a:p>
            <a:pPr algn="just"/>
            <a:r>
              <a:rPr lang="en-IN" sz="2000" smtClean="0"/>
              <a:t>TReDS an electronic platform for facilitating the financing / discounting of trade receivables of Micro, Small and Medium Enterprises (MSMEs) through multiple financiers.</a:t>
            </a:r>
          </a:p>
          <a:p>
            <a:pPr algn="just">
              <a:buFont typeface="Courier New" pitchFamily="49" charset="0"/>
              <a:buChar char="o"/>
            </a:pPr>
            <a:r>
              <a:rPr lang="en-IN" sz="2000" b="1" i="1" smtClean="0"/>
              <a:t>What is the need for TReDS?</a:t>
            </a:r>
          </a:p>
          <a:p>
            <a:pPr algn="just"/>
            <a:r>
              <a:rPr lang="en-IN" sz="2000" smtClean="0"/>
              <a:t>MSMEs play an important role in the economic fabric of the country. However, they face constraints in obtaining adequate finance, particularly in terms of their ability to convert their trade receivables into liquid funds. Moreover, this is a pan-India issue. TReDS has been brought in to help ease this pain endured by MSMEs.</a:t>
            </a:r>
          </a:p>
        </p:txBody>
      </p:sp>
      <p:sp>
        <p:nvSpPr>
          <p:cNvPr id="5" name="Slide Number Placeholder 4">
            <a:extLst>
              <a:ext uri="{FF2B5EF4-FFF2-40B4-BE49-F238E27FC236}"/>
            </a:extLst>
          </p:cNvPr>
          <p:cNvSpPr>
            <a:spLocks noGrp="1"/>
          </p:cNvSpPr>
          <p:nvPr>
            <p:ph type="sldNum" sz="quarter" idx="12"/>
          </p:nvPr>
        </p:nvSpPr>
        <p:spPr/>
        <p:txBody>
          <a:bodyPr/>
          <a:lstStyle/>
          <a:p>
            <a:pPr>
              <a:defRPr/>
            </a:pPr>
            <a:r>
              <a:rPr lang="en-US" dirty="0" smtClean="0"/>
              <a:t>2</a:t>
            </a:r>
            <a:endParaRPr lang="en-US" dirty="0"/>
          </a:p>
        </p:txBody>
      </p:sp>
    </p:spTree>
  </p:cSld>
  <p:clrMapOvr>
    <a:masterClrMapping/>
  </p:clrMapOvr>
  <p:transition spd="slow" advTm="174851">
    <p:blinds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extLst>
          </p:cNvPr>
          <p:cNvSpPr>
            <a:spLocks noGrp="1"/>
          </p:cNvSpPr>
          <p:nvPr>
            <p:ph type="title"/>
          </p:nvPr>
        </p:nvSpPr>
        <p:spPr>
          <a:xfrm>
            <a:off x="2722563" y="287338"/>
            <a:ext cx="8534400" cy="1506537"/>
          </a:xfrm>
        </p:spPr>
        <p:txBody>
          <a:bodyPr>
            <a:normAutofit/>
          </a:bodyPr>
          <a:lstStyle/>
          <a:p>
            <a:pPr algn="ctr" defTabSz="1219170">
              <a:spcBef>
                <a:spcPct val="20000"/>
              </a:spcBef>
              <a:defRPr/>
            </a:pPr>
            <a:r>
              <a:rPr lang="en-IN" sz="2800" b="1" spc="-1" dirty="0">
                <a:solidFill>
                  <a:srgbClr val="FF0000"/>
                </a:solidFill>
                <a:latin typeface="Calibri" panose="020F0502020204030204" pitchFamily="34" charset="0"/>
                <a:ea typeface="DejaVu Sans"/>
                <a:cs typeface="Calibri" panose="020F0502020204030204" pitchFamily="34" charset="0"/>
              </a:rPr>
              <a:t>Who can participate?</a:t>
            </a:r>
          </a:p>
        </p:txBody>
      </p:sp>
      <p:graphicFrame>
        <p:nvGraphicFramePr>
          <p:cNvPr id="5" name="Content Placeholder 4">
            <a:extLst>
              <a:ext uri="{FF2B5EF4-FFF2-40B4-BE49-F238E27FC236}"/>
            </a:extLst>
          </p:cNvPr>
          <p:cNvGraphicFramePr>
            <a:graphicFrameLocks noGrp="1"/>
          </p:cNvGraphicFramePr>
          <p:nvPr>
            <p:ph idx="1"/>
          </p:nvPr>
        </p:nvGraphicFramePr>
        <p:xfrm>
          <a:off x="1493837" y="1847850"/>
          <a:ext cx="10488613" cy="4508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extLst>
          </p:cNvPr>
          <p:cNvSpPr>
            <a:spLocks noGrp="1"/>
          </p:cNvSpPr>
          <p:nvPr>
            <p:ph type="sldNum" sz="quarter" idx="12"/>
          </p:nvPr>
        </p:nvSpPr>
        <p:spPr/>
        <p:txBody>
          <a:bodyPr/>
          <a:lstStyle/>
          <a:p>
            <a:pPr>
              <a:defRPr/>
            </a:pPr>
            <a:r>
              <a:rPr lang="en-US" dirty="0" smtClean="0"/>
              <a:t>3</a:t>
            </a:r>
            <a:endParaRPr lang="en-US" dirty="0"/>
          </a:p>
        </p:txBody>
      </p:sp>
      <p:sp>
        <p:nvSpPr>
          <p:cNvPr id="6" name="Arrow: Right 5">
            <a:extLst>
              <a:ext uri="{FF2B5EF4-FFF2-40B4-BE49-F238E27FC236}"/>
            </a:extLst>
          </p:cNvPr>
          <p:cNvSpPr/>
          <p:nvPr/>
        </p:nvSpPr>
        <p:spPr>
          <a:xfrm rot="20114429">
            <a:off x="7251700" y="2676525"/>
            <a:ext cx="620713" cy="179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7" name="Rectangle: Rounded Corners 6">
            <a:extLst>
              <a:ext uri="{FF2B5EF4-FFF2-40B4-BE49-F238E27FC236}"/>
            </a:extLst>
          </p:cNvPr>
          <p:cNvSpPr/>
          <p:nvPr/>
        </p:nvSpPr>
        <p:spPr>
          <a:xfrm>
            <a:off x="7893050" y="2298700"/>
            <a:ext cx="2325688" cy="512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dirty="0"/>
              <a:t>Only MSMEs allowed</a:t>
            </a:r>
          </a:p>
        </p:txBody>
      </p:sp>
      <p:sp>
        <p:nvSpPr>
          <p:cNvPr id="8" name="Arrow: Right 7">
            <a:extLst>
              <a:ext uri="{FF2B5EF4-FFF2-40B4-BE49-F238E27FC236}"/>
            </a:extLst>
          </p:cNvPr>
          <p:cNvSpPr/>
          <p:nvPr/>
        </p:nvSpPr>
        <p:spPr>
          <a:xfrm rot="20114429">
            <a:off x="8345488" y="4860925"/>
            <a:ext cx="620712" cy="179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9" name="Rectangle: Rounded Corners 8">
            <a:extLst>
              <a:ext uri="{FF2B5EF4-FFF2-40B4-BE49-F238E27FC236}"/>
            </a:extLst>
          </p:cNvPr>
          <p:cNvSpPr/>
          <p:nvPr/>
        </p:nvSpPr>
        <p:spPr>
          <a:xfrm>
            <a:off x="9020175" y="4225925"/>
            <a:ext cx="2484438" cy="9636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400" dirty="0"/>
              <a:t>Government Departments, PSUs, Corporates and any other entity </a:t>
            </a:r>
          </a:p>
        </p:txBody>
      </p:sp>
      <p:sp>
        <p:nvSpPr>
          <p:cNvPr id="10" name="Arrow: Right 9">
            <a:extLst>
              <a:ext uri="{FF2B5EF4-FFF2-40B4-BE49-F238E27FC236}"/>
            </a:extLst>
          </p:cNvPr>
          <p:cNvSpPr/>
          <p:nvPr/>
        </p:nvSpPr>
        <p:spPr>
          <a:xfrm rot="12425403">
            <a:off x="4324350" y="5200650"/>
            <a:ext cx="620713" cy="17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1" name="Rectangle: Rounded Corners 10">
            <a:extLst>
              <a:ext uri="{FF2B5EF4-FFF2-40B4-BE49-F238E27FC236}"/>
            </a:extLst>
          </p:cNvPr>
          <p:cNvSpPr/>
          <p:nvPr/>
        </p:nvSpPr>
        <p:spPr>
          <a:xfrm>
            <a:off x="1831975" y="4086225"/>
            <a:ext cx="2486025" cy="13874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400" dirty="0"/>
              <a:t> - Banks, NBFC and other financial institutions as permitted by the Reserve Bank of India (RBI) </a:t>
            </a:r>
          </a:p>
          <a:p>
            <a:pPr algn="ctr">
              <a:defRPr/>
            </a:pPr>
            <a:endParaRPr lang="en-IN" sz="1400" dirty="0"/>
          </a:p>
        </p:txBody>
      </p:sp>
      <p:pic>
        <p:nvPicPr>
          <p:cNvPr id="3" name="Audio 2">
            <a:hlinkClick r:id="" action="ppaction://media"/>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569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45592">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260"/>
          <p:cNvSpPr txBox="1">
            <a:spLocks noChangeArrowheads="1"/>
          </p:cNvSpPr>
          <p:nvPr/>
        </p:nvSpPr>
        <p:spPr bwMode="auto">
          <a:xfrm>
            <a:off x="427038" y="254000"/>
            <a:ext cx="11764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IN" b="1">
                <a:solidFill>
                  <a:srgbClr val="002060"/>
                </a:solidFill>
                <a:latin typeface="Century Gothic" pitchFamily="34" charset="0"/>
              </a:rPr>
              <a:t>TReDS platform</a:t>
            </a:r>
            <a:r>
              <a:rPr lang="en-IN" altLang="en-US" b="1">
                <a:solidFill>
                  <a:srgbClr val="002060"/>
                </a:solidFill>
                <a:latin typeface="Century Gothic" pitchFamily="34" charset="0"/>
              </a:rPr>
              <a:t> brings MSMEs, their buyers and financiers on a single platform</a:t>
            </a:r>
          </a:p>
        </p:txBody>
      </p:sp>
      <p:cxnSp>
        <p:nvCxnSpPr>
          <p:cNvPr id="6" name="Straight Connector 5"/>
          <p:cNvCxnSpPr>
            <a:endCxn id="12" idx="30"/>
          </p:cNvCxnSpPr>
          <p:nvPr/>
        </p:nvCxnSpPr>
        <p:spPr>
          <a:xfrm>
            <a:off x="6775450" y="1816100"/>
            <a:ext cx="3590925" cy="233521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31" idx="25"/>
            <a:endCxn id="50183" idx="16"/>
          </p:cNvCxnSpPr>
          <p:nvPr/>
        </p:nvCxnSpPr>
        <p:spPr>
          <a:xfrm flipH="1">
            <a:off x="2003425" y="1905000"/>
            <a:ext cx="2813050" cy="22113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900238" y="4540250"/>
            <a:ext cx="8234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10134408" y="3906556"/>
            <a:ext cx="1264661" cy="935757"/>
            <a:chOff x="2390776" y="3860801"/>
            <a:chExt cx="866775" cy="641350"/>
          </a:xfrm>
          <a:solidFill>
            <a:srgbClr val="ED1165"/>
          </a:solidFill>
        </p:grpSpPr>
        <p:sp>
          <p:nvSpPr>
            <p:cNvPr id="12" name="Freeform 18"/>
            <p:cNvSpPr>
              <a:spLocks/>
            </p:cNvSpPr>
            <p:nvPr/>
          </p:nvSpPr>
          <p:spPr bwMode="auto">
            <a:xfrm>
              <a:off x="2390776" y="3860801"/>
              <a:ext cx="866775" cy="641350"/>
            </a:xfrm>
            <a:custGeom>
              <a:avLst/>
              <a:gdLst>
                <a:gd name="T0" fmla="*/ 475 w 475"/>
                <a:gd name="T1" fmla="*/ 104 h 351"/>
                <a:gd name="T2" fmla="*/ 475 w 475"/>
                <a:gd name="T3" fmla="*/ 82 h 351"/>
                <a:gd name="T4" fmla="*/ 430 w 475"/>
                <a:gd name="T5" fmla="*/ 0 h 351"/>
                <a:gd name="T6" fmla="*/ 45 w 475"/>
                <a:gd name="T7" fmla="*/ 0 h 351"/>
                <a:gd name="T8" fmla="*/ 0 w 475"/>
                <a:gd name="T9" fmla="*/ 82 h 351"/>
                <a:gd name="T10" fmla="*/ 0 w 475"/>
                <a:gd name="T11" fmla="*/ 104 h 351"/>
                <a:gd name="T12" fmla="*/ 14 w 475"/>
                <a:gd name="T13" fmla="*/ 104 h 351"/>
                <a:gd name="T14" fmla="*/ 14 w 475"/>
                <a:gd name="T15" fmla="*/ 303 h 351"/>
                <a:gd name="T16" fmla="*/ 9 w 475"/>
                <a:gd name="T17" fmla="*/ 303 h 351"/>
                <a:gd name="T18" fmla="*/ 9 w 475"/>
                <a:gd name="T19" fmla="*/ 351 h 351"/>
                <a:gd name="T20" fmla="*/ 41 w 475"/>
                <a:gd name="T21" fmla="*/ 351 h 351"/>
                <a:gd name="T22" fmla="*/ 41 w 475"/>
                <a:gd name="T23" fmla="*/ 336 h 351"/>
                <a:gd name="T24" fmla="*/ 51 w 475"/>
                <a:gd name="T25" fmla="*/ 336 h 351"/>
                <a:gd name="T26" fmla="*/ 51 w 475"/>
                <a:gd name="T27" fmla="*/ 323 h 351"/>
                <a:gd name="T28" fmla="*/ 60 w 475"/>
                <a:gd name="T29" fmla="*/ 323 h 351"/>
                <a:gd name="T30" fmla="*/ 60 w 475"/>
                <a:gd name="T31" fmla="*/ 311 h 351"/>
                <a:gd name="T32" fmla="*/ 69 w 475"/>
                <a:gd name="T33" fmla="*/ 311 h 351"/>
                <a:gd name="T34" fmla="*/ 69 w 475"/>
                <a:gd name="T35" fmla="*/ 297 h 351"/>
                <a:gd name="T36" fmla="*/ 91 w 475"/>
                <a:gd name="T37" fmla="*/ 297 h 351"/>
                <a:gd name="T38" fmla="*/ 91 w 475"/>
                <a:gd name="T39" fmla="*/ 285 h 351"/>
                <a:gd name="T40" fmla="*/ 95 w 475"/>
                <a:gd name="T41" fmla="*/ 285 h 351"/>
                <a:gd name="T42" fmla="*/ 95 w 475"/>
                <a:gd name="T43" fmla="*/ 280 h 351"/>
                <a:gd name="T44" fmla="*/ 100 w 475"/>
                <a:gd name="T45" fmla="*/ 280 h 351"/>
                <a:gd name="T46" fmla="*/ 100 w 475"/>
                <a:gd name="T47" fmla="*/ 124 h 351"/>
                <a:gd name="T48" fmla="*/ 99 w 475"/>
                <a:gd name="T49" fmla="*/ 124 h 351"/>
                <a:gd name="T50" fmla="*/ 99 w 475"/>
                <a:gd name="T51" fmla="*/ 119 h 351"/>
                <a:gd name="T52" fmla="*/ 94 w 475"/>
                <a:gd name="T53" fmla="*/ 113 h 351"/>
                <a:gd name="T54" fmla="*/ 97 w 475"/>
                <a:gd name="T55" fmla="*/ 108 h 351"/>
                <a:gd name="T56" fmla="*/ 97 w 475"/>
                <a:gd name="T57" fmla="*/ 108 h 351"/>
                <a:gd name="T58" fmla="*/ 87 w 475"/>
                <a:gd name="T59" fmla="*/ 108 h 351"/>
                <a:gd name="T60" fmla="*/ 87 w 475"/>
                <a:gd name="T61" fmla="*/ 92 h 351"/>
                <a:gd name="T62" fmla="*/ 234 w 475"/>
                <a:gd name="T63" fmla="*/ 9 h 351"/>
                <a:gd name="T64" fmla="*/ 381 w 475"/>
                <a:gd name="T65" fmla="*/ 92 h 351"/>
                <a:gd name="T66" fmla="*/ 381 w 475"/>
                <a:gd name="T67" fmla="*/ 108 h 351"/>
                <a:gd name="T68" fmla="*/ 374 w 475"/>
                <a:gd name="T69" fmla="*/ 108 h 351"/>
                <a:gd name="T70" fmla="*/ 374 w 475"/>
                <a:gd name="T71" fmla="*/ 108 h 351"/>
                <a:gd name="T72" fmla="*/ 376 w 475"/>
                <a:gd name="T73" fmla="*/ 113 h 351"/>
                <a:gd name="T74" fmla="*/ 371 w 475"/>
                <a:gd name="T75" fmla="*/ 119 h 351"/>
                <a:gd name="T76" fmla="*/ 371 w 475"/>
                <a:gd name="T77" fmla="*/ 124 h 351"/>
                <a:gd name="T78" fmla="*/ 370 w 475"/>
                <a:gd name="T79" fmla="*/ 124 h 351"/>
                <a:gd name="T80" fmla="*/ 370 w 475"/>
                <a:gd name="T81" fmla="*/ 280 h 351"/>
                <a:gd name="T82" fmla="*/ 375 w 475"/>
                <a:gd name="T83" fmla="*/ 280 h 351"/>
                <a:gd name="T84" fmla="*/ 375 w 475"/>
                <a:gd name="T85" fmla="*/ 285 h 351"/>
                <a:gd name="T86" fmla="*/ 380 w 475"/>
                <a:gd name="T87" fmla="*/ 285 h 351"/>
                <a:gd name="T88" fmla="*/ 380 w 475"/>
                <a:gd name="T89" fmla="*/ 297 h 351"/>
                <a:gd name="T90" fmla="*/ 403 w 475"/>
                <a:gd name="T91" fmla="*/ 297 h 351"/>
                <a:gd name="T92" fmla="*/ 403 w 475"/>
                <a:gd name="T93" fmla="*/ 311 h 351"/>
                <a:gd name="T94" fmla="*/ 412 w 475"/>
                <a:gd name="T95" fmla="*/ 311 h 351"/>
                <a:gd name="T96" fmla="*/ 412 w 475"/>
                <a:gd name="T97" fmla="*/ 323 h 351"/>
                <a:gd name="T98" fmla="*/ 421 w 475"/>
                <a:gd name="T99" fmla="*/ 323 h 351"/>
                <a:gd name="T100" fmla="*/ 421 w 475"/>
                <a:gd name="T101" fmla="*/ 336 h 351"/>
                <a:gd name="T102" fmla="*/ 431 w 475"/>
                <a:gd name="T103" fmla="*/ 336 h 351"/>
                <a:gd name="T104" fmla="*/ 431 w 475"/>
                <a:gd name="T105" fmla="*/ 351 h 351"/>
                <a:gd name="T106" fmla="*/ 465 w 475"/>
                <a:gd name="T107" fmla="*/ 351 h 351"/>
                <a:gd name="T108" fmla="*/ 465 w 475"/>
                <a:gd name="T109" fmla="*/ 303 h 351"/>
                <a:gd name="T110" fmla="*/ 461 w 475"/>
                <a:gd name="T111" fmla="*/ 303 h 351"/>
                <a:gd name="T112" fmla="*/ 461 w 475"/>
                <a:gd name="T113" fmla="*/ 104 h 351"/>
                <a:gd name="T114" fmla="*/ 475 w 475"/>
                <a:gd name="T115" fmla="*/ 104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5" h="351">
                  <a:moveTo>
                    <a:pt x="475" y="104"/>
                  </a:moveTo>
                  <a:cubicBezTo>
                    <a:pt x="475" y="82"/>
                    <a:pt x="475" y="82"/>
                    <a:pt x="475" y="82"/>
                  </a:cubicBezTo>
                  <a:cubicBezTo>
                    <a:pt x="430" y="0"/>
                    <a:pt x="430" y="0"/>
                    <a:pt x="430" y="0"/>
                  </a:cubicBezTo>
                  <a:cubicBezTo>
                    <a:pt x="45" y="0"/>
                    <a:pt x="45" y="0"/>
                    <a:pt x="45" y="0"/>
                  </a:cubicBezTo>
                  <a:cubicBezTo>
                    <a:pt x="0" y="82"/>
                    <a:pt x="0" y="82"/>
                    <a:pt x="0" y="82"/>
                  </a:cubicBezTo>
                  <a:cubicBezTo>
                    <a:pt x="0" y="104"/>
                    <a:pt x="0" y="104"/>
                    <a:pt x="0" y="104"/>
                  </a:cubicBezTo>
                  <a:cubicBezTo>
                    <a:pt x="14" y="104"/>
                    <a:pt x="14" y="104"/>
                    <a:pt x="14" y="104"/>
                  </a:cubicBezTo>
                  <a:cubicBezTo>
                    <a:pt x="14" y="303"/>
                    <a:pt x="14" y="303"/>
                    <a:pt x="14" y="303"/>
                  </a:cubicBezTo>
                  <a:cubicBezTo>
                    <a:pt x="9" y="303"/>
                    <a:pt x="9" y="303"/>
                    <a:pt x="9" y="303"/>
                  </a:cubicBezTo>
                  <a:cubicBezTo>
                    <a:pt x="9" y="351"/>
                    <a:pt x="9" y="351"/>
                    <a:pt x="9" y="351"/>
                  </a:cubicBezTo>
                  <a:cubicBezTo>
                    <a:pt x="41" y="351"/>
                    <a:pt x="41" y="351"/>
                    <a:pt x="41" y="351"/>
                  </a:cubicBezTo>
                  <a:cubicBezTo>
                    <a:pt x="41" y="336"/>
                    <a:pt x="41" y="336"/>
                    <a:pt x="41" y="336"/>
                  </a:cubicBezTo>
                  <a:cubicBezTo>
                    <a:pt x="51" y="336"/>
                    <a:pt x="51" y="336"/>
                    <a:pt x="51" y="336"/>
                  </a:cubicBezTo>
                  <a:cubicBezTo>
                    <a:pt x="51" y="323"/>
                    <a:pt x="51" y="323"/>
                    <a:pt x="51" y="323"/>
                  </a:cubicBezTo>
                  <a:cubicBezTo>
                    <a:pt x="60" y="323"/>
                    <a:pt x="60" y="323"/>
                    <a:pt x="60" y="323"/>
                  </a:cubicBezTo>
                  <a:cubicBezTo>
                    <a:pt x="60" y="311"/>
                    <a:pt x="60" y="311"/>
                    <a:pt x="60" y="311"/>
                  </a:cubicBezTo>
                  <a:cubicBezTo>
                    <a:pt x="69" y="311"/>
                    <a:pt x="69" y="311"/>
                    <a:pt x="69" y="311"/>
                  </a:cubicBezTo>
                  <a:cubicBezTo>
                    <a:pt x="69" y="297"/>
                    <a:pt x="69" y="297"/>
                    <a:pt x="69" y="297"/>
                  </a:cubicBezTo>
                  <a:cubicBezTo>
                    <a:pt x="91" y="297"/>
                    <a:pt x="91" y="297"/>
                    <a:pt x="91" y="297"/>
                  </a:cubicBezTo>
                  <a:cubicBezTo>
                    <a:pt x="91" y="285"/>
                    <a:pt x="91" y="285"/>
                    <a:pt x="91" y="285"/>
                  </a:cubicBezTo>
                  <a:cubicBezTo>
                    <a:pt x="95" y="285"/>
                    <a:pt x="95" y="285"/>
                    <a:pt x="95" y="285"/>
                  </a:cubicBezTo>
                  <a:cubicBezTo>
                    <a:pt x="95" y="280"/>
                    <a:pt x="95" y="280"/>
                    <a:pt x="95" y="280"/>
                  </a:cubicBezTo>
                  <a:cubicBezTo>
                    <a:pt x="100" y="280"/>
                    <a:pt x="100" y="280"/>
                    <a:pt x="100" y="280"/>
                  </a:cubicBezTo>
                  <a:cubicBezTo>
                    <a:pt x="100" y="124"/>
                    <a:pt x="100" y="124"/>
                    <a:pt x="100" y="124"/>
                  </a:cubicBezTo>
                  <a:cubicBezTo>
                    <a:pt x="99" y="124"/>
                    <a:pt x="99" y="124"/>
                    <a:pt x="99" y="124"/>
                  </a:cubicBezTo>
                  <a:cubicBezTo>
                    <a:pt x="99" y="119"/>
                    <a:pt x="99" y="119"/>
                    <a:pt x="99" y="119"/>
                  </a:cubicBezTo>
                  <a:cubicBezTo>
                    <a:pt x="96" y="118"/>
                    <a:pt x="94" y="116"/>
                    <a:pt x="94" y="113"/>
                  </a:cubicBezTo>
                  <a:cubicBezTo>
                    <a:pt x="94" y="111"/>
                    <a:pt x="95" y="109"/>
                    <a:pt x="97" y="108"/>
                  </a:cubicBezTo>
                  <a:cubicBezTo>
                    <a:pt x="97" y="108"/>
                    <a:pt x="97" y="108"/>
                    <a:pt x="97" y="108"/>
                  </a:cubicBezTo>
                  <a:cubicBezTo>
                    <a:pt x="87" y="108"/>
                    <a:pt x="87" y="108"/>
                    <a:pt x="87" y="108"/>
                  </a:cubicBezTo>
                  <a:cubicBezTo>
                    <a:pt x="87" y="92"/>
                    <a:pt x="87" y="92"/>
                    <a:pt x="87" y="92"/>
                  </a:cubicBezTo>
                  <a:cubicBezTo>
                    <a:pt x="234" y="9"/>
                    <a:pt x="234" y="9"/>
                    <a:pt x="234" y="9"/>
                  </a:cubicBezTo>
                  <a:cubicBezTo>
                    <a:pt x="381" y="92"/>
                    <a:pt x="381" y="92"/>
                    <a:pt x="381" y="92"/>
                  </a:cubicBezTo>
                  <a:cubicBezTo>
                    <a:pt x="381" y="108"/>
                    <a:pt x="381" y="108"/>
                    <a:pt x="381" y="108"/>
                  </a:cubicBezTo>
                  <a:cubicBezTo>
                    <a:pt x="374" y="108"/>
                    <a:pt x="374" y="108"/>
                    <a:pt x="374" y="108"/>
                  </a:cubicBezTo>
                  <a:cubicBezTo>
                    <a:pt x="374" y="108"/>
                    <a:pt x="374" y="108"/>
                    <a:pt x="374" y="108"/>
                  </a:cubicBezTo>
                  <a:cubicBezTo>
                    <a:pt x="375" y="109"/>
                    <a:pt x="376" y="111"/>
                    <a:pt x="376" y="113"/>
                  </a:cubicBezTo>
                  <a:cubicBezTo>
                    <a:pt x="376" y="116"/>
                    <a:pt x="374" y="119"/>
                    <a:pt x="371" y="119"/>
                  </a:cubicBezTo>
                  <a:cubicBezTo>
                    <a:pt x="371" y="124"/>
                    <a:pt x="371" y="124"/>
                    <a:pt x="371" y="124"/>
                  </a:cubicBezTo>
                  <a:cubicBezTo>
                    <a:pt x="370" y="124"/>
                    <a:pt x="370" y="124"/>
                    <a:pt x="370" y="124"/>
                  </a:cubicBezTo>
                  <a:cubicBezTo>
                    <a:pt x="370" y="280"/>
                    <a:pt x="370" y="280"/>
                    <a:pt x="370" y="280"/>
                  </a:cubicBezTo>
                  <a:cubicBezTo>
                    <a:pt x="375" y="280"/>
                    <a:pt x="375" y="280"/>
                    <a:pt x="375" y="280"/>
                  </a:cubicBezTo>
                  <a:cubicBezTo>
                    <a:pt x="375" y="285"/>
                    <a:pt x="375" y="285"/>
                    <a:pt x="375" y="285"/>
                  </a:cubicBezTo>
                  <a:cubicBezTo>
                    <a:pt x="380" y="285"/>
                    <a:pt x="380" y="285"/>
                    <a:pt x="380" y="285"/>
                  </a:cubicBezTo>
                  <a:cubicBezTo>
                    <a:pt x="380" y="297"/>
                    <a:pt x="380" y="297"/>
                    <a:pt x="380" y="297"/>
                  </a:cubicBezTo>
                  <a:cubicBezTo>
                    <a:pt x="403" y="297"/>
                    <a:pt x="403" y="297"/>
                    <a:pt x="403" y="297"/>
                  </a:cubicBezTo>
                  <a:cubicBezTo>
                    <a:pt x="403" y="311"/>
                    <a:pt x="403" y="311"/>
                    <a:pt x="403" y="311"/>
                  </a:cubicBezTo>
                  <a:cubicBezTo>
                    <a:pt x="412" y="311"/>
                    <a:pt x="412" y="311"/>
                    <a:pt x="412" y="311"/>
                  </a:cubicBezTo>
                  <a:cubicBezTo>
                    <a:pt x="412" y="323"/>
                    <a:pt x="412" y="323"/>
                    <a:pt x="412" y="323"/>
                  </a:cubicBezTo>
                  <a:cubicBezTo>
                    <a:pt x="421" y="323"/>
                    <a:pt x="421" y="323"/>
                    <a:pt x="421" y="323"/>
                  </a:cubicBezTo>
                  <a:cubicBezTo>
                    <a:pt x="421" y="336"/>
                    <a:pt x="421" y="336"/>
                    <a:pt x="421" y="336"/>
                  </a:cubicBezTo>
                  <a:cubicBezTo>
                    <a:pt x="431" y="336"/>
                    <a:pt x="431" y="336"/>
                    <a:pt x="431" y="336"/>
                  </a:cubicBezTo>
                  <a:cubicBezTo>
                    <a:pt x="431" y="351"/>
                    <a:pt x="431" y="351"/>
                    <a:pt x="431" y="351"/>
                  </a:cubicBezTo>
                  <a:cubicBezTo>
                    <a:pt x="465" y="351"/>
                    <a:pt x="465" y="351"/>
                    <a:pt x="465" y="351"/>
                  </a:cubicBezTo>
                  <a:cubicBezTo>
                    <a:pt x="465" y="303"/>
                    <a:pt x="465" y="303"/>
                    <a:pt x="465" y="303"/>
                  </a:cubicBezTo>
                  <a:cubicBezTo>
                    <a:pt x="461" y="303"/>
                    <a:pt x="461" y="303"/>
                    <a:pt x="461" y="303"/>
                  </a:cubicBezTo>
                  <a:cubicBezTo>
                    <a:pt x="461" y="104"/>
                    <a:pt x="461" y="104"/>
                    <a:pt x="461" y="104"/>
                  </a:cubicBezTo>
                  <a:lnTo>
                    <a:pt x="475"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3" name="Freeform 19"/>
            <p:cNvSpPr>
              <a:spLocks/>
            </p:cNvSpPr>
            <p:nvPr/>
          </p:nvSpPr>
          <p:spPr bwMode="auto">
            <a:xfrm>
              <a:off x="2963863" y="4057651"/>
              <a:ext cx="63500" cy="346075"/>
            </a:xfrm>
            <a:custGeom>
              <a:avLst/>
              <a:gdLst>
                <a:gd name="T0" fmla="*/ 34 w 35"/>
                <a:gd name="T1" fmla="*/ 11 h 189"/>
                <a:gd name="T2" fmla="*/ 29 w 35"/>
                <a:gd name="T3" fmla="*/ 5 h 189"/>
                <a:gd name="T4" fmla="*/ 32 w 35"/>
                <a:gd name="T5" fmla="*/ 0 h 189"/>
                <a:gd name="T6" fmla="*/ 32 w 35"/>
                <a:gd name="T7" fmla="*/ 0 h 189"/>
                <a:gd name="T8" fmla="*/ 4 w 35"/>
                <a:gd name="T9" fmla="*/ 0 h 189"/>
                <a:gd name="T10" fmla="*/ 4 w 35"/>
                <a:gd name="T11" fmla="*/ 0 h 189"/>
                <a:gd name="T12" fmla="*/ 7 w 35"/>
                <a:gd name="T13" fmla="*/ 5 h 189"/>
                <a:gd name="T14" fmla="*/ 1 w 35"/>
                <a:gd name="T15" fmla="*/ 11 h 189"/>
                <a:gd name="T16" fmla="*/ 1 w 35"/>
                <a:gd name="T17" fmla="*/ 16 h 189"/>
                <a:gd name="T18" fmla="*/ 0 w 35"/>
                <a:gd name="T19" fmla="*/ 16 h 189"/>
                <a:gd name="T20" fmla="*/ 0 w 35"/>
                <a:gd name="T21" fmla="*/ 172 h 189"/>
                <a:gd name="T22" fmla="*/ 6 w 35"/>
                <a:gd name="T23" fmla="*/ 172 h 189"/>
                <a:gd name="T24" fmla="*/ 6 w 35"/>
                <a:gd name="T25" fmla="*/ 177 h 189"/>
                <a:gd name="T26" fmla="*/ 10 w 35"/>
                <a:gd name="T27" fmla="*/ 177 h 189"/>
                <a:gd name="T28" fmla="*/ 10 w 35"/>
                <a:gd name="T29" fmla="*/ 189 h 189"/>
                <a:gd name="T30" fmla="*/ 26 w 35"/>
                <a:gd name="T31" fmla="*/ 189 h 189"/>
                <a:gd name="T32" fmla="*/ 26 w 35"/>
                <a:gd name="T33" fmla="*/ 177 h 189"/>
                <a:gd name="T34" fmla="*/ 30 w 35"/>
                <a:gd name="T35" fmla="*/ 177 h 189"/>
                <a:gd name="T36" fmla="*/ 30 w 35"/>
                <a:gd name="T37" fmla="*/ 172 h 189"/>
                <a:gd name="T38" fmla="*/ 35 w 35"/>
                <a:gd name="T39" fmla="*/ 172 h 189"/>
                <a:gd name="T40" fmla="*/ 35 w 35"/>
                <a:gd name="T41" fmla="*/ 16 h 189"/>
                <a:gd name="T42" fmla="*/ 34 w 35"/>
                <a:gd name="T43" fmla="*/ 16 h 189"/>
                <a:gd name="T44" fmla="*/ 34 w 35"/>
                <a:gd name="T45" fmla="*/ 1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 h="189">
                  <a:moveTo>
                    <a:pt x="34" y="11"/>
                  </a:moveTo>
                  <a:cubicBezTo>
                    <a:pt x="31" y="10"/>
                    <a:pt x="29" y="8"/>
                    <a:pt x="29" y="5"/>
                  </a:cubicBezTo>
                  <a:cubicBezTo>
                    <a:pt x="29" y="3"/>
                    <a:pt x="30" y="1"/>
                    <a:pt x="32" y="0"/>
                  </a:cubicBezTo>
                  <a:cubicBezTo>
                    <a:pt x="32" y="0"/>
                    <a:pt x="32" y="0"/>
                    <a:pt x="32" y="0"/>
                  </a:cubicBezTo>
                  <a:cubicBezTo>
                    <a:pt x="4" y="0"/>
                    <a:pt x="4" y="0"/>
                    <a:pt x="4" y="0"/>
                  </a:cubicBezTo>
                  <a:cubicBezTo>
                    <a:pt x="4" y="0"/>
                    <a:pt x="4" y="0"/>
                    <a:pt x="4" y="0"/>
                  </a:cubicBezTo>
                  <a:cubicBezTo>
                    <a:pt x="6" y="1"/>
                    <a:pt x="7" y="3"/>
                    <a:pt x="7" y="5"/>
                  </a:cubicBezTo>
                  <a:cubicBezTo>
                    <a:pt x="7" y="8"/>
                    <a:pt x="4" y="11"/>
                    <a:pt x="1" y="11"/>
                  </a:cubicBezTo>
                  <a:cubicBezTo>
                    <a:pt x="1" y="16"/>
                    <a:pt x="1" y="16"/>
                    <a:pt x="1" y="16"/>
                  </a:cubicBezTo>
                  <a:cubicBezTo>
                    <a:pt x="0" y="16"/>
                    <a:pt x="0" y="16"/>
                    <a:pt x="0" y="16"/>
                  </a:cubicBezTo>
                  <a:cubicBezTo>
                    <a:pt x="0" y="172"/>
                    <a:pt x="0" y="172"/>
                    <a:pt x="0" y="172"/>
                  </a:cubicBezTo>
                  <a:cubicBezTo>
                    <a:pt x="6" y="172"/>
                    <a:pt x="6" y="172"/>
                    <a:pt x="6" y="172"/>
                  </a:cubicBezTo>
                  <a:cubicBezTo>
                    <a:pt x="6" y="177"/>
                    <a:pt x="6" y="177"/>
                    <a:pt x="6" y="177"/>
                  </a:cubicBezTo>
                  <a:cubicBezTo>
                    <a:pt x="10" y="177"/>
                    <a:pt x="10" y="177"/>
                    <a:pt x="10" y="177"/>
                  </a:cubicBezTo>
                  <a:cubicBezTo>
                    <a:pt x="10" y="189"/>
                    <a:pt x="10" y="189"/>
                    <a:pt x="10" y="189"/>
                  </a:cubicBezTo>
                  <a:cubicBezTo>
                    <a:pt x="26" y="189"/>
                    <a:pt x="26" y="189"/>
                    <a:pt x="26" y="189"/>
                  </a:cubicBezTo>
                  <a:cubicBezTo>
                    <a:pt x="26" y="177"/>
                    <a:pt x="26" y="177"/>
                    <a:pt x="26" y="177"/>
                  </a:cubicBezTo>
                  <a:cubicBezTo>
                    <a:pt x="30" y="177"/>
                    <a:pt x="30" y="177"/>
                    <a:pt x="30" y="177"/>
                  </a:cubicBezTo>
                  <a:cubicBezTo>
                    <a:pt x="30" y="172"/>
                    <a:pt x="30" y="172"/>
                    <a:pt x="30" y="172"/>
                  </a:cubicBezTo>
                  <a:cubicBezTo>
                    <a:pt x="35" y="172"/>
                    <a:pt x="35" y="172"/>
                    <a:pt x="35" y="172"/>
                  </a:cubicBezTo>
                  <a:cubicBezTo>
                    <a:pt x="35" y="16"/>
                    <a:pt x="35" y="16"/>
                    <a:pt x="35" y="16"/>
                  </a:cubicBezTo>
                  <a:cubicBezTo>
                    <a:pt x="34" y="16"/>
                    <a:pt x="34" y="16"/>
                    <a:pt x="34" y="16"/>
                  </a:cubicBezTo>
                  <a:lnTo>
                    <a:pt x="34"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 name="Freeform 20"/>
            <p:cNvSpPr>
              <a:spLocks/>
            </p:cNvSpPr>
            <p:nvPr/>
          </p:nvSpPr>
          <p:spPr bwMode="auto">
            <a:xfrm>
              <a:off x="2795588" y="4184651"/>
              <a:ext cx="17463" cy="25400"/>
            </a:xfrm>
            <a:custGeom>
              <a:avLst/>
              <a:gdLst>
                <a:gd name="T0" fmla="*/ 0 w 9"/>
                <a:gd name="T1" fmla="*/ 7 h 14"/>
                <a:gd name="T2" fmla="*/ 9 w 9"/>
                <a:gd name="T3" fmla="*/ 14 h 14"/>
                <a:gd name="T4" fmla="*/ 9 w 9"/>
                <a:gd name="T5" fmla="*/ 0 h 14"/>
                <a:gd name="T6" fmla="*/ 2 w 9"/>
                <a:gd name="T7" fmla="*/ 2 h 14"/>
                <a:gd name="T8" fmla="*/ 0 w 9"/>
                <a:gd name="T9" fmla="*/ 7 h 14"/>
              </a:gdLst>
              <a:ahLst/>
              <a:cxnLst>
                <a:cxn ang="0">
                  <a:pos x="T0" y="T1"/>
                </a:cxn>
                <a:cxn ang="0">
                  <a:pos x="T2" y="T3"/>
                </a:cxn>
                <a:cxn ang="0">
                  <a:pos x="T4" y="T5"/>
                </a:cxn>
                <a:cxn ang="0">
                  <a:pos x="T6" y="T7"/>
                </a:cxn>
                <a:cxn ang="0">
                  <a:pos x="T8" y="T9"/>
                </a:cxn>
              </a:cxnLst>
              <a:rect l="0" t="0" r="r" b="b"/>
              <a:pathLst>
                <a:path w="9" h="14">
                  <a:moveTo>
                    <a:pt x="0" y="7"/>
                  </a:moveTo>
                  <a:cubicBezTo>
                    <a:pt x="0" y="11"/>
                    <a:pt x="3" y="14"/>
                    <a:pt x="9" y="14"/>
                  </a:cubicBezTo>
                  <a:cubicBezTo>
                    <a:pt x="9" y="0"/>
                    <a:pt x="9" y="0"/>
                    <a:pt x="9" y="0"/>
                  </a:cubicBezTo>
                  <a:cubicBezTo>
                    <a:pt x="6" y="0"/>
                    <a:pt x="4" y="0"/>
                    <a:pt x="2" y="2"/>
                  </a:cubicBezTo>
                  <a:cubicBezTo>
                    <a:pt x="1" y="3"/>
                    <a:pt x="0" y="5"/>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5" name="Freeform 21"/>
            <p:cNvSpPr>
              <a:spLocks/>
            </p:cNvSpPr>
            <p:nvPr/>
          </p:nvSpPr>
          <p:spPr bwMode="auto">
            <a:xfrm>
              <a:off x="2820988" y="4241801"/>
              <a:ext cx="19050" cy="31750"/>
            </a:xfrm>
            <a:custGeom>
              <a:avLst/>
              <a:gdLst>
                <a:gd name="T0" fmla="*/ 0 w 10"/>
                <a:gd name="T1" fmla="*/ 0 h 17"/>
                <a:gd name="T2" fmla="*/ 0 w 10"/>
                <a:gd name="T3" fmla="*/ 17 h 17"/>
                <a:gd name="T4" fmla="*/ 10 w 10"/>
                <a:gd name="T5" fmla="*/ 8 h 17"/>
                <a:gd name="T6" fmla="*/ 0 w 10"/>
                <a:gd name="T7" fmla="*/ 0 h 17"/>
              </a:gdLst>
              <a:ahLst/>
              <a:cxnLst>
                <a:cxn ang="0">
                  <a:pos x="T0" y="T1"/>
                </a:cxn>
                <a:cxn ang="0">
                  <a:pos x="T2" y="T3"/>
                </a:cxn>
                <a:cxn ang="0">
                  <a:pos x="T4" y="T5"/>
                </a:cxn>
                <a:cxn ang="0">
                  <a:pos x="T6" y="T7"/>
                </a:cxn>
              </a:cxnLst>
              <a:rect l="0" t="0" r="r" b="b"/>
              <a:pathLst>
                <a:path w="10" h="17">
                  <a:moveTo>
                    <a:pt x="0" y="0"/>
                  </a:moveTo>
                  <a:cubicBezTo>
                    <a:pt x="0" y="17"/>
                    <a:pt x="0" y="17"/>
                    <a:pt x="0" y="17"/>
                  </a:cubicBezTo>
                  <a:cubicBezTo>
                    <a:pt x="7" y="16"/>
                    <a:pt x="10" y="13"/>
                    <a:pt x="10" y="8"/>
                  </a:cubicBezTo>
                  <a:cubicBezTo>
                    <a:pt x="10" y="4"/>
                    <a:pt x="7"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6" name="Freeform 22"/>
            <p:cNvSpPr>
              <a:spLocks noEditPoints="1"/>
            </p:cNvSpPr>
            <p:nvPr/>
          </p:nvSpPr>
          <p:spPr bwMode="auto">
            <a:xfrm>
              <a:off x="2711451" y="4057651"/>
              <a:ext cx="214313" cy="346075"/>
            </a:xfrm>
            <a:custGeom>
              <a:avLst/>
              <a:gdLst>
                <a:gd name="T0" fmla="*/ 116 w 117"/>
                <a:gd name="T1" fmla="*/ 11 h 189"/>
                <a:gd name="T2" fmla="*/ 111 w 117"/>
                <a:gd name="T3" fmla="*/ 5 h 189"/>
                <a:gd name="T4" fmla="*/ 114 w 117"/>
                <a:gd name="T5" fmla="*/ 0 h 189"/>
                <a:gd name="T6" fmla="*/ 114 w 117"/>
                <a:gd name="T7" fmla="*/ 0 h 189"/>
                <a:gd name="T8" fmla="*/ 4 w 117"/>
                <a:gd name="T9" fmla="*/ 0 h 189"/>
                <a:gd name="T10" fmla="*/ 4 w 117"/>
                <a:gd name="T11" fmla="*/ 0 h 189"/>
                <a:gd name="T12" fmla="*/ 7 w 117"/>
                <a:gd name="T13" fmla="*/ 5 h 189"/>
                <a:gd name="T14" fmla="*/ 1 w 117"/>
                <a:gd name="T15" fmla="*/ 11 h 189"/>
                <a:gd name="T16" fmla="*/ 1 w 117"/>
                <a:gd name="T17" fmla="*/ 16 h 189"/>
                <a:gd name="T18" fmla="*/ 0 w 117"/>
                <a:gd name="T19" fmla="*/ 16 h 189"/>
                <a:gd name="T20" fmla="*/ 0 w 117"/>
                <a:gd name="T21" fmla="*/ 172 h 189"/>
                <a:gd name="T22" fmla="*/ 6 w 117"/>
                <a:gd name="T23" fmla="*/ 172 h 189"/>
                <a:gd name="T24" fmla="*/ 6 w 117"/>
                <a:gd name="T25" fmla="*/ 177 h 189"/>
                <a:gd name="T26" fmla="*/ 10 w 117"/>
                <a:gd name="T27" fmla="*/ 177 h 189"/>
                <a:gd name="T28" fmla="*/ 10 w 117"/>
                <a:gd name="T29" fmla="*/ 189 h 189"/>
                <a:gd name="T30" fmla="*/ 108 w 117"/>
                <a:gd name="T31" fmla="*/ 189 h 189"/>
                <a:gd name="T32" fmla="*/ 108 w 117"/>
                <a:gd name="T33" fmla="*/ 177 h 189"/>
                <a:gd name="T34" fmla="*/ 113 w 117"/>
                <a:gd name="T35" fmla="*/ 177 h 189"/>
                <a:gd name="T36" fmla="*/ 113 w 117"/>
                <a:gd name="T37" fmla="*/ 172 h 189"/>
                <a:gd name="T38" fmla="*/ 117 w 117"/>
                <a:gd name="T39" fmla="*/ 172 h 189"/>
                <a:gd name="T40" fmla="*/ 117 w 117"/>
                <a:gd name="T41" fmla="*/ 16 h 189"/>
                <a:gd name="T42" fmla="*/ 116 w 117"/>
                <a:gd name="T43" fmla="*/ 16 h 189"/>
                <a:gd name="T44" fmla="*/ 116 w 117"/>
                <a:gd name="T45" fmla="*/ 11 h 189"/>
                <a:gd name="T46" fmla="*/ 80 w 117"/>
                <a:gd name="T47" fmla="*/ 126 h 189"/>
                <a:gd name="T48" fmla="*/ 60 w 117"/>
                <a:gd name="T49" fmla="*/ 132 h 189"/>
                <a:gd name="T50" fmla="*/ 60 w 117"/>
                <a:gd name="T51" fmla="*/ 141 h 189"/>
                <a:gd name="T52" fmla="*/ 53 w 117"/>
                <a:gd name="T53" fmla="*/ 141 h 189"/>
                <a:gd name="T54" fmla="*/ 53 w 117"/>
                <a:gd name="T55" fmla="*/ 132 h 189"/>
                <a:gd name="T56" fmla="*/ 30 w 117"/>
                <a:gd name="T57" fmla="*/ 129 h 189"/>
                <a:gd name="T58" fmla="*/ 32 w 117"/>
                <a:gd name="T59" fmla="*/ 114 h 189"/>
                <a:gd name="T60" fmla="*/ 53 w 117"/>
                <a:gd name="T61" fmla="*/ 118 h 189"/>
                <a:gd name="T62" fmla="*/ 53 w 117"/>
                <a:gd name="T63" fmla="*/ 100 h 189"/>
                <a:gd name="T64" fmla="*/ 35 w 117"/>
                <a:gd name="T65" fmla="*/ 93 h 189"/>
                <a:gd name="T66" fmla="*/ 27 w 117"/>
                <a:gd name="T67" fmla="*/ 78 h 189"/>
                <a:gd name="T68" fmla="*/ 35 w 117"/>
                <a:gd name="T69" fmla="*/ 61 h 189"/>
                <a:gd name="T70" fmla="*/ 55 w 117"/>
                <a:gd name="T71" fmla="*/ 55 h 189"/>
                <a:gd name="T72" fmla="*/ 55 w 117"/>
                <a:gd name="T73" fmla="*/ 46 h 189"/>
                <a:gd name="T74" fmla="*/ 62 w 117"/>
                <a:gd name="T75" fmla="*/ 46 h 189"/>
                <a:gd name="T76" fmla="*/ 62 w 117"/>
                <a:gd name="T77" fmla="*/ 55 h 189"/>
                <a:gd name="T78" fmla="*/ 83 w 117"/>
                <a:gd name="T79" fmla="*/ 58 h 189"/>
                <a:gd name="T80" fmla="*/ 82 w 117"/>
                <a:gd name="T81" fmla="*/ 73 h 189"/>
                <a:gd name="T82" fmla="*/ 62 w 117"/>
                <a:gd name="T83" fmla="*/ 69 h 189"/>
                <a:gd name="T84" fmla="*/ 62 w 117"/>
                <a:gd name="T85" fmla="*/ 85 h 189"/>
                <a:gd name="T86" fmla="*/ 81 w 117"/>
                <a:gd name="T87" fmla="*/ 92 h 189"/>
                <a:gd name="T88" fmla="*/ 89 w 117"/>
                <a:gd name="T89" fmla="*/ 109 h 189"/>
                <a:gd name="T90" fmla="*/ 80 w 117"/>
                <a:gd name="T91" fmla="*/ 126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 h="189">
                  <a:moveTo>
                    <a:pt x="116" y="11"/>
                  </a:moveTo>
                  <a:cubicBezTo>
                    <a:pt x="113" y="10"/>
                    <a:pt x="111" y="8"/>
                    <a:pt x="111" y="5"/>
                  </a:cubicBezTo>
                  <a:cubicBezTo>
                    <a:pt x="111" y="3"/>
                    <a:pt x="112" y="1"/>
                    <a:pt x="114" y="0"/>
                  </a:cubicBezTo>
                  <a:cubicBezTo>
                    <a:pt x="114" y="0"/>
                    <a:pt x="114" y="0"/>
                    <a:pt x="114" y="0"/>
                  </a:cubicBezTo>
                  <a:cubicBezTo>
                    <a:pt x="4" y="0"/>
                    <a:pt x="4" y="0"/>
                    <a:pt x="4" y="0"/>
                  </a:cubicBezTo>
                  <a:cubicBezTo>
                    <a:pt x="4" y="0"/>
                    <a:pt x="4" y="0"/>
                    <a:pt x="4" y="0"/>
                  </a:cubicBezTo>
                  <a:cubicBezTo>
                    <a:pt x="6" y="1"/>
                    <a:pt x="7" y="3"/>
                    <a:pt x="7" y="5"/>
                  </a:cubicBezTo>
                  <a:cubicBezTo>
                    <a:pt x="7" y="8"/>
                    <a:pt x="4" y="11"/>
                    <a:pt x="1" y="11"/>
                  </a:cubicBezTo>
                  <a:cubicBezTo>
                    <a:pt x="1" y="16"/>
                    <a:pt x="1" y="16"/>
                    <a:pt x="1" y="16"/>
                  </a:cubicBezTo>
                  <a:cubicBezTo>
                    <a:pt x="0" y="16"/>
                    <a:pt x="0" y="16"/>
                    <a:pt x="0" y="16"/>
                  </a:cubicBezTo>
                  <a:cubicBezTo>
                    <a:pt x="0" y="172"/>
                    <a:pt x="0" y="172"/>
                    <a:pt x="0" y="172"/>
                  </a:cubicBezTo>
                  <a:cubicBezTo>
                    <a:pt x="6" y="172"/>
                    <a:pt x="6" y="172"/>
                    <a:pt x="6" y="172"/>
                  </a:cubicBezTo>
                  <a:cubicBezTo>
                    <a:pt x="6" y="177"/>
                    <a:pt x="6" y="177"/>
                    <a:pt x="6" y="177"/>
                  </a:cubicBezTo>
                  <a:cubicBezTo>
                    <a:pt x="10" y="177"/>
                    <a:pt x="10" y="177"/>
                    <a:pt x="10" y="177"/>
                  </a:cubicBezTo>
                  <a:cubicBezTo>
                    <a:pt x="10" y="189"/>
                    <a:pt x="10" y="189"/>
                    <a:pt x="10" y="189"/>
                  </a:cubicBezTo>
                  <a:cubicBezTo>
                    <a:pt x="108" y="189"/>
                    <a:pt x="108" y="189"/>
                    <a:pt x="108" y="189"/>
                  </a:cubicBezTo>
                  <a:cubicBezTo>
                    <a:pt x="108" y="177"/>
                    <a:pt x="108" y="177"/>
                    <a:pt x="108" y="177"/>
                  </a:cubicBezTo>
                  <a:cubicBezTo>
                    <a:pt x="113" y="177"/>
                    <a:pt x="113" y="177"/>
                    <a:pt x="113" y="177"/>
                  </a:cubicBezTo>
                  <a:cubicBezTo>
                    <a:pt x="113" y="172"/>
                    <a:pt x="113" y="172"/>
                    <a:pt x="113" y="172"/>
                  </a:cubicBezTo>
                  <a:cubicBezTo>
                    <a:pt x="117" y="172"/>
                    <a:pt x="117" y="172"/>
                    <a:pt x="117" y="172"/>
                  </a:cubicBezTo>
                  <a:cubicBezTo>
                    <a:pt x="117" y="16"/>
                    <a:pt x="117" y="16"/>
                    <a:pt x="117" y="16"/>
                  </a:cubicBezTo>
                  <a:cubicBezTo>
                    <a:pt x="116" y="16"/>
                    <a:pt x="116" y="16"/>
                    <a:pt x="116" y="16"/>
                  </a:cubicBezTo>
                  <a:lnTo>
                    <a:pt x="116" y="11"/>
                  </a:lnTo>
                  <a:close/>
                  <a:moveTo>
                    <a:pt x="80" y="126"/>
                  </a:moveTo>
                  <a:cubicBezTo>
                    <a:pt x="75" y="130"/>
                    <a:pt x="68" y="132"/>
                    <a:pt x="60" y="132"/>
                  </a:cubicBezTo>
                  <a:cubicBezTo>
                    <a:pt x="60" y="141"/>
                    <a:pt x="60" y="141"/>
                    <a:pt x="60" y="141"/>
                  </a:cubicBezTo>
                  <a:cubicBezTo>
                    <a:pt x="53" y="141"/>
                    <a:pt x="53" y="141"/>
                    <a:pt x="53" y="141"/>
                  </a:cubicBezTo>
                  <a:cubicBezTo>
                    <a:pt x="53" y="132"/>
                    <a:pt x="53" y="132"/>
                    <a:pt x="53" y="132"/>
                  </a:cubicBezTo>
                  <a:cubicBezTo>
                    <a:pt x="43" y="132"/>
                    <a:pt x="35" y="131"/>
                    <a:pt x="30" y="129"/>
                  </a:cubicBezTo>
                  <a:cubicBezTo>
                    <a:pt x="32" y="114"/>
                    <a:pt x="32" y="114"/>
                    <a:pt x="32" y="114"/>
                  </a:cubicBezTo>
                  <a:cubicBezTo>
                    <a:pt x="38" y="117"/>
                    <a:pt x="46" y="118"/>
                    <a:pt x="53" y="118"/>
                  </a:cubicBezTo>
                  <a:cubicBezTo>
                    <a:pt x="53" y="100"/>
                    <a:pt x="53" y="100"/>
                    <a:pt x="53" y="100"/>
                  </a:cubicBezTo>
                  <a:cubicBezTo>
                    <a:pt x="46" y="99"/>
                    <a:pt x="40" y="97"/>
                    <a:pt x="35" y="93"/>
                  </a:cubicBezTo>
                  <a:cubicBezTo>
                    <a:pt x="30" y="89"/>
                    <a:pt x="27" y="84"/>
                    <a:pt x="27" y="78"/>
                  </a:cubicBezTo>
                  <a:cubicBezTo>
                    <a:pt x="27" y="70"/>
                    <a:pt x="30" y="65"/>
                    <a:pt x="35" y="61"/>
                  </a:cubicBezTo>
                  <a:cubicBezTo>
                    <a:pt x="40" y="57"/>
                    <a:pt x="47" y="56"/>
                    <a:pt x="55" y="55"/>
                  </a:cubicBezTo>
                  <a:cubicBezTo>
                    <a:pt x="55" y="46"/>
                    <a:pt x="55" y="46"/>
                    <a:pt x="55" y="46"/>
                  </a:cubicBezTo>
                  <a:cubicBezTo>
                    <a:pt x="62" y="46"/>
                    <a:pt x="62" y="46"/>
                    <a:pt x="62" y="46"/>
                  </a:cubicBezTo>
                  <a:cubicBezTo>
                    <a:pt x="62" y="55"/>
                    <a:pt x="62" y="55"/>
                    <a:pt x="62" y="55"/>
                  </a:cubicBezTo>
                  <a:cubicBezTo>
                    <a:pt x="71" y="55"/>
                    <a:pt x="78" y="56"/>
                    <a:pt x="83" y="58"/>
                  </a:cubicBezTo>
                  <a:cubicBezTo>
                    <a:pt x="82" y="73"/>
                    <a:pt x="82" y="73"/>
                    <a:pt x="82" y="73"/>
                  </a:cubicBezTo>
                  <a:cubicBezTo>
                    <a:pt x="75" y="70"/>
                    <a:pt x="69" y="69"/>
                    <a:pt x="62" y="69"/>
                  </a:cubicBezTo>
                  <a:cubicBezTo>
                    <a:pt x="62" y="85"/>
                    <a:pt x="62" y="85"/>
                    <a:pt x="62" y="85"/>
                  </a:cubicBezTo>
                  <a:cubicBezTo>
                    <a:pt x="71" y="86"/>
                    <a:pt x="77" y="89"/>
                    <a:pt x="81" y="92"/>
                  </a:cubicBezTo>
                  <a:cubicBezTo>
                    <a:pt x="86" y="95"/>
                    <a:pt x="89" y="101"/>
                    <a:pt x="89" y="109"/>
                  </a:cubicBezTo>
                  <a:cubicBezTo>
                    <a:pt x="89" y="116"/>
                    <a:pt x="86" y="122"/>
                    <a:pt x="80"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7" name="Freeform 23"/>
            <p:cNvSpPr>
              <a:spLocks/>
            </p:cNvSpPr>
            <p:nvPr/>
          </p:nvSpPr>
          <p:spPr bwMode="auto">
            <a:xfrm>
              <a:off x="2611438" y="4057651"/>
              <a:ext cx="61913" cy="346075"/>
            </a:xfrm>
            <a:custGeom>
              <a:avLst/>
              <a:gdLst>
                <a:gd name="T0" fmla="*/ 33 w 34"/>
                <a:gd name="T1" fmla="*/ 11 h 189"/>
                <a:gd name="T2" fmla="*/ 28 w 34"/>
                <a:gd name="T3" fmla="*/ 5 h 189"/>
                <a:gd name="T4" fmla="*/ 31 w 34"/>
                <a:gd name="T5" fmla="*/ 0 h 189"/>
                <a:gd name="T6" fmla="*/ 31 w 34"/>
                <a:gd name="T7" fmla="*/ 0 h 189"/>
                <a:gd name="T8" fmla="*/ 4 w 34"/>
                <a:gd name="T9" fmla="*/ 0 h 189"/>
                <a:gd name="T10" fmla="*/ 4 w 34"/>
                <a:gd name="T11" fmla="*/ 0 h 189"/>
                <a:gd name="T12" fmla="*/ 6 w 34"/>
                <a:gd name="T13" fmla="*/ 5 h 189"/>
                <a:gd name="T14" fmla="*/ 1 w 34"/>
                <a:gd name="T15" fmla="*/ 11 h 189"/>
                <a:gd name="T16" fmla="*/ 1 w 34"/>
                <a:gd name="T17" fmla="*/ 16 h 189"/>
                <a:gd name="T18" fmla="*/ 0 w 34"/>
                <a:gd name="T19" fmla="*/ 16 h 189"/>
                <a:gd name="T20" fmla="*/ 0 w 34"/>
                <a:gd name="T21" fmla="*/ 172 h 189"/>
                <a:gd name="T22" fmla="*/ 5 w 34"/>
                <a:gd name="T23" fmla="*/ 172 h 189"/>
                <a:gd name="T24" fmla="*/ 5 w 34"/>
                <a:gd name="T25" fmla="*/ 177 h 189"/>
                <a:gd name="T26" fmla="*/ 10 w 34"/>
                <a:gd name="T27" fmla="*/ 177 h 189"/>
                <a:gd name="T28" fmla="*/ 10 w 34"/>
                <a:gd name="T29" fmla="*/ 189 h 189"/>
                <a:gd name="T30" fmla="*/ 25 w 34"/>
                <a:gd name="T31" fmla="*/ 189 h 189"/>
                <a:gd name="T32" fmla="*/ 25 w 34"/>
                <a:gd name="T33" fmla="*/ 177 h 189"/>
                <a:gd name="T34" fmla="*/ 30 w 34"/>
                <a:gd name="T35" fmla="*/ 177 h 189"/>
                <a:gd name="T36" fmla="*/ 30 w 34"/>
                <a:gd name="T37" fmla="*/ 172 h 189"/>
                <a:gd name="T38" fmla="*/ 34 w 34"/>
                <a:gd name="T39" fmla="*/ 172 h 189"/>
                <a:gd name="T40" fmla="*/ 34 w 34"/>
                <a:gd name="T41" fmla="*/ 16 h 189"/>
                <a:gd name="T42" fmla="*/ 33 w 34"/>
                <a:gd name="T43" fmla="*/ 16 h 189"/>
                <a:gd name="T44" fmla="*/ 33 w 34"/>
                <a:gd name="T45" fmla="*/ 1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189">
                  <a:moveTo>
                    <a:pt x="33" y="11"/>
                  </a:moveTo>
                  <a:cubicBezTo>
                    <a:pt x="31" y="10"/>
                    <a:pt x="28" y="8"/>
                    <a:pt x="28" y="5"/>
                  </a:cubicBezTo>
                  <a:cubicBezTo>
                    <a:pt x="28" y="3"/>
                    <a:pt x="30" y="1"/>
                    <a:pt x="31" y="0"/>
                  </a:cubicBezTo>
                  <a:cubicBezTo>
                    <a:pt x="31" y="0"/>
                    <a:pt x="31" y="0"/>
                    <a:pt x="31" y="0"/>
                  </a:cubicBezTo>
                  <a:cubicBezTo>
                    <a:pt x="4" y="0"/>
                    <a:pt x="4" y="0"/>
                    <a:pt x="4" y="0"/>
                  </a:cubicBezTo>
                  <a:cubicBezTo>
                    <a:pt x="4" y="0"/>
                    <a:pt x="4" y="0"/>
                    <a:pt x="4" y="0"/>
                  </a:cubicBezTo>
                  <a:cubicBezTo>
                    <a:pt x="5" y="1"/>
                    <a:pt x="6" y="3"/>
                    <a:pt x="6" y="5"/>
                  </a:cubicBezTo>
                  <a:cubicBezTo>
                    <a:pt x="6" y="8"/>
                    <a:pt x="4" y="11"/>
                    <a:pt x="1" y="11"/>
                  </a:cubicBezTo>
                  <a:cubicBezTo>
                    <a:pt x="1" y="16"/>
                    <a:pt x="1" y="16"/>
                    <a:pt x="1" y="16"/>
                  </a:cubicBezTo>
                  <a:cubicBezTo>
                    <a:pt x="0" y="16"/>
                    <a:pt x="0" y="16"/>
                    <a:pt x="0" y="16"/>
                  </a:cubicBezTo>
                  <a:cubicBezTo>
                    <a:pt x="0" y="172"/>
                    <a:pt x="0" y="172"/>
                    <a:pt x="0" y="172"/>
                  </a:cubicBezTo>
                  <a:cubicBezTo>
                    <a:pt x="5" y="172"/>
                    <a:pt x="5" y="172"/>
                    <a:pt x="5" y="172"/>
                  </a:cubicBezTo>
                  <a:cubicBezTo>
                    <a:pt x="5" y="177"/>
                    <a:pt x="5" y="177"/>
                    <a:pt x="5" y="177"/>
                  </a:cubicBezTo>
                  <a:cubicBezTo>
                    <a:pt x="10" y="177"/>
                    <a:pt x="10" y="177"/>
                    <a:pt x="10" y="177"/>
                  </a:cubicBezTo>
                  <a:cubicBezTo>
                    <a:pt x="10" y="189"/>
                    <a:pt x="10" y="189"/>
                    <a:pt x="10" y="189"/>
                  </a:cubicBezTo>
                  <a:cubicBezTo>
                    <a:pt x="25" y="189"/>
                    <a:pt x="25" y="189"/>
                    <a:pt x="25" y="189"/>
                  </a:cubicBezTo>
                  <a:cubicBezTo>
                    <a:pt x="25" y="177"/>
                    <a:pt x="25" y="177"/>
                    <a:pt x="25" y="177"/>
                  </a:cubicBezTo>
                  <a:cubicBezTo>
                    <a:pt x="30" y="177"/>
                    <a:pt x="30" y="177"/>
                    <a:pt x="30" y="177"/>
                  </a:cubicBezTo>
                  <a:cubicBezTo>
                    <a:pt x="30" y="172"/>
                    <a:pt x="30" y="172"/>
                    <a:pt x="30" y="172"/>
                  </a:cubicBezTo>
                  <a:cubicBezTo>
                    <a:pt x="34" y="172"/>
                    <a:pt x="34" y="172"/>
                    <a:pt x="34" y="172"/>
                  </a:cubicBezTo>
                  <a:cubicBezTo>
                    <a:pt x="34" y="16"/>
                    <a:pt x="34" y="16"/>
                    <a:pt x="34" y="16"/>
                  </a:cubicBezTo>
                  <a:cubicBezTo>
                    <a:pt x="33" y="16"/>
                    <a:pt x="33" y="16"/>
                    <a:pt x="33" y="16"/>
                  </a:cubicBezTo>
                  <a:lnTo>
                    <a:pt x="33"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50183" name="Freeform 32"/>
          <p:cNvSpPr>
            <a:spLocks noEditPoints="1"/>
          </p:cNvSpPr>
          <p:nvPr/>
        </p:nvSpPr>
        <p:spPr bwMode="auto">
          <a:xfrm flipH="1">
            <a:off x="1138238" y="4021138"/>
            <a:ext cx="1246187" cy="862012"/>
          </a:xfrm>
          <a:custGeom>
            <a:avLst/>
            <a:gdLst>
              <a:gd name="T0" fmla="*/ 1137081456 w 466"/>
              <a:gd name="T1" fmla="*/ 0 h 322"/>
              <a:gd name="T2" fmla="*/ 1008355153 w 466"/>
              <a:gd name="T3" fmla="*/ 128999293 h 322"/>
              <a:gd name="T4" fmla="*/ 1008355153 w 466"/>
              <a:gd name="T5" fmla="*/ 150498729 h 322"/>
              <a:gd name="T6" fmla="*/ 1265810434 w 466"/>
              <a:gd name="T7" fmla="*/ 150498729 h 322"/>
              <a:gd name="T8" fmla="*/ 1265810434 w 466"/>
              <a:gd name="T9" fmla="*/ 128999293 h 322"/>
              <a:gd name="T10" fmla="*/ 1137081456 w 466"/>
              <a:gd name="T11" fmla="*/ 0 h 322"/>
              <a:gd name="T12" fmla="*/ 615025375 w 466"/>
              <a:gd name="T13" fmla="*/ 1719989677 h 322"/>
              <a:gd name="T14" fmla="*/ 321815759 w 466"/>
              <a:gd name="T15" fmla="*/ 2013823332 h 322"/>
              <a:gd name="T16" fmla="*/ 615025375 w 466"/>
              <a:gd name="T17" fmla="*/ 2147483647 h 322"/>
              <a:gd name="T18" fmla="*/ 915388533 w 466"/>
              <a:gd name="T19" fmla="*/ 2013823332 h 322"/>
              <a:gd name="T20" fmla="*/ 615025375 w 466"/>
              <a:gd name="T21" fmla="*/ 1719989677 h 322"/>
              <a:gd name="T22" fmla="*/ 2147483647 w 466"/>
              <a:gd name="T23" fmla="*/ 1719989677 h 322"/>
              <a:gd name="T24" fmla="*/ 2147483647 w 466"/>
              <a:gd name="T25" fmla="*/ 2013823332 h 322"/>
              <a:gd name="T26" fmla="*/ 2147483647 w 466"/>
              <a:gd name="T27" fmla="*/ 2147483647 h 322"/>
              <a:gd name="T28" fmla="*/ 2147483647 w 466"/>
              <a:gd name="T29" fmla="*/ 2013823332 h 322"/>
              <a:gd name="T30" fmla="*/ 2147483647 w 466"/>
              <a:gd name="T31" fmla="*/ 1719989677 h 322"/>
              <a:gd name="T32" fmla="*/ 1022659561 w 466"/>
              <a:gd name="T33" fmla="*/ 257998585 h 322"/>
              <a:gd name="T34" fmla="*/ 0 w 466"/>
              <a:gd name="T35" fmla="*/ 1153827156 h 322"/>
              <a:gd name="T36" fmla="*/ 0 w 466"/>
              <a:gd name="T37" fmla="*/ 1992323896 h 322"/>
              <a:gd name="T38" fmla="*/ 235997332 w 466"/>
              <a:gd name="T39" fmla="*/ 1992323896 h 322"/>
              <a:gd name="T40" fmla="*/ 615025375 w 466"/>
              <a:gd name="T41" fmla="*/ 1605326018 h 322"/>
              <a:gd name="T42" fmla="*/ 1001204286 w 466"/>
              <a:gd name="T43" fmla="*/ 1992323896 h 322"/>
              <a:gd name="T44" fmla="*/ 1265810434 w 466"/>
              <a:gd name="T45" fmla="*/ 1992323896 h 322"/>
              <a:gd name="T46" fmla="*/ 1265810434 w 466"/>
              <a:gd name="T47" fmla="*/ 257998585 h 322"/>
              <a:gd name="T48" fmla="*/ 1094173580 w 466"/>
              <a:gd name="T49" fmla="*/ 257998585 h 322"/>
              <a:gd name="T50" fmla="*/ 1022659561 w 466"/>
              <a:gd name="T51" fmla="*/ 257998585 h 322"/>
              <a:gd name="T52" fmla="*/ 1051265703 w 466"/>
              <a:gd name="T53" fmla="*/ 1175326591 h 322"/>
              <a:gd name="T54" fmla="*/ 150181579 w 466"/>
              <a:gd name="T55" fmla="*/ 1175326591 h 322"/>
              <a:gd name="T56" fmla="*/ 150181579 w 466"/>
              <a:gd name="T57" fmla="*/ 1153827156 h 322"/>
              <a:gd name="T58" fmla="*/ 1022659561 w 466"/>
              <a:gd name="T59" fmla="*/ 415663793 h 322"/>
              <a:gd name="T60" fmla="*/ 1051265703 w 466"/>
              <a:gd name="T61" fmla="*/ 415663793 h 322"/>
              <a:gd name="T62" fmla="*/ 1051265703 w 466"/>
              <a:gd name="T63" fmla="*/ 1175326591 h 322"/>
              <a:gd name="T64" fmla="*/ 1373081462 w 466"/>
              <a:gd name="T65" fmla="*/ 257998585 h 322"/>
              <a:gd name="T66" fmla="*/ 1373081462 w 466"/>
              <a:gd name="T67" fmla="*/ 1992323896 h 322"/>
              <a:gd name="T68" fmla="*/ 2147483647 w 466"/>
              <a:gd name="T69" fmla="*/ 1992323896 h 322"/>
              <a:gd name="T70" fmla="*/ 2147483647 w 466"/>
              <a:gd name="T71" fmla="*/ 1605326018 h 322"/>
              <a:gd name="T72" fmla="*/ 2147483647 w 466"/>
              <a:gd name="T73" fmla="*/ 1992323896 h 322"/>
              <a:gd name="T74" fmla="*/ 2147483647 w 466"/>
              <a:gd name="T75" fmla="*/ 1992323896 h 322"/>
              <a:gd name="T76" fmla="*/ 2147483647 w 466"/>
              <a:gd name="T77" fmla="*/ 257998585 h 322"/>
              <a:gd name="T78" fmla="*/ 1373081462 w 466"/>
              <a:gd name="T79" fmla="*/ 257998585 h 3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66" h="322">
                <a:moveTo>
                  <a:pt x="159" y="0"/>
                </a:moveTo>
                <a:cubicBezTo>
                  <a:pt x="149" y="0"/>
                  <a:pt x="141" y="8"/>
                  <a:pt x="141" y="18"/>
                </a:cubicBezTo>
                <a:cubicBezTo>
                  <a:pt x="141" y="21"/>
                  <a:pt x="141" y="21"/>
                  <a:pt x="141" y="21"/>
                </a:cubicBezTo>
                <a:cubicBezTo>
                  <a:pt x="177" y="21"/>
                  <a:pt x="177" y="21"/>
                  <a:pt x="177" y="21"/>
                </a:cubicBezTo>
                <a:cubicBezTo>
                  <a:pt x="177" y="18"/>
                  <a:pt x="177" y="18"/>
                  <a:pt x="177" y="18"/>
                </a:cubicBezTo>
                <a:cubicBezTo>
                  <a:pt x="177" y="8"/>
                  <a:pt x="169" y="0"/>
                  <a:pt x="159" y="0"/>
                </a:cubicBezTo>
                <a:close/>
                <a:moveTo>
                  <a:pt x="86" y="240"/>
                </a:moveTo>
                <a:cubicBezTo>
                  <a:pt x="63" y="240"/>
                  <a:pt x="45" y="258"/>
                  <a:pt x="45" y="281"/>
                </a:cubicBezTo>
                <a:cubicBezTo>
                  <a:pt x="45" y="304"/>
                  <a:pt x="63" y="322"/>
                  <a:pt x="86" y="322"/>
                </a:cubicBezTo>
                <a:cubicBezTo>
                  <a:pt x="109" y="322"/>
                  <a:pt x="128" y="304"/>
                  <a:pt x="128" y="281"/>
                </a:cubicBezTo>
                <a:cubicBezTo>
                  <a:pt x="128" y="258"/>
                  <a:pt x="109" y="240"/>
                  <a:pt x="86" y="240"/>
                </a:cubicBezTo>
                <a:close/>
                <a:moveTo>
                  <a:pt x="376" y="240"/>
                </a:moveTo>
                <a:cubicBezTo>
                  <a:pt x="353" y="240"/>
                  <a:pt x="334" y="258"/>
                  <a:pt x="334" y="281"/>
                </a:cubicBezTo>
                <a:cubicBezTo>
                  <a:pt x="334" y="304"/>
                  <a:pt x="353" y="322"/>
                  <a:pt x="376" y="322"/>
                </a:cubicBezTo>
                <a:cubicBezTo>
                  <a:pt x="399" y="322"/>
                  <a:pt x="417" y="304"/>
                  <a:pt x="417" y="281"/>
                </a:cubicBezTo>
                <a:cubicBezTo>
                  <a:pt x="417" y="258"/>
                  <a:pt x="399" y="240"/>
                  <a:pt x="376" y="240"/>
                </a:cubicBezTo>
                <a:close/>
                <a:moveTo>
                  <a:pt x="143" y="36"/>
                </a:moveTo>
                <a:cubicBezTo>
                  <a:pt x="75" y="36"/>
                  <a:pt x="0" y="92"/>
                  <a:pt x="0" y="161"/>
                </a:cubicBezTo>
                <a:cubicBezTo>
                  <a:pt x="0" y="278"/>
                  <a:pt x="0" y="278"/>
                  <a:pt x="0" y="278"/>
                </a:cubicBezTo>
                <a:cubicBezTo>
                  <a:pt x="33" y="278"/>
                  <a:pt x="33" y="278"/>
                  <a:pt x="33" y="278"/>
                </a:cubicBezTo>
                <a:cubicBezTo>
                  <a:pt x="33" y="248"/>
                  <a:pt x="57" y="224"/>
                  <a:pt x="86" y="224"/>
                </a:cubicBezTo>
                <a:cubicBezTo>
                  <a:pt x="116" y="224"/>
                  <a:pt x="140" y="248"/>
                  <a:pt x="140" y="278"/>
                </a:cubicBezTo>
                <a:cubicBezTo>
                  <a:pt x="177" y="278"/>
                  <a:pt x="177" y="278"/>
                  <a:pt x="177" y="278"/>
                </a:cubicBezTo>
                <a:cubicBezTo>
                  <a:pt x="177" y="36"/>
                  <a:pt x="177" y="36"/>
                  <a:pt x="177" y="36"/>
                </a:cubicBezTo>
                <a:cubicBezTo>
                  <a:pt x="153" y="36"/>
                  <a:pt x="153" y="36"/>
                  <a:pt x="153" y="36"/>
                </a:cubicBezTo>
                <a:lnTo>
                  <a:pt x="143" y="36"/>
                </a:lnTo>
                <a:close/>
                <a:moveTo>
                  <a:pt x="147" y="164"/>
                </a:moveTo>
                <a:cubicBezTo>
                  <a:pt x="21" y="164"/>
                  <a:pt x="21" y="164"/>
                  <a:pt x="21" y="164"/>
                </a:cubicBezTo>
                <a:cubicBezTo>
                  <a:pt x="21" y="161"/>
                  <a:pt x="21" y="161"/>
                  <a:pt x="21" y="161"/>
                </a:cubicBezTo>
                <a:cubicBezTo>
                  <a:pt x="21" y="104"/>
                  <a:pt x="88" y="58"/>
                  <a:pt x="143" y="58"/>
                </a:cubicBezTo>
                <a:cubicBezTo>
                  <a:pt x="147" y="58"/>
                  <a:pt x="147" y="58"/>
                  <a:pt x="147" y="58"/>
                </a:cubicBezTo>
                <a:lnTo>
                  <a:pt x="147" y="164"/>
                </a:lnTo>
                <a:close/>
                <a:moveTo>
                  <a:pt x="192" y="36"/>
                </a:moveTo>
                <a:cubicBezTo>
                  <a:pt x="192" y="278"/>
                  <a:pt x="192" y="278"/>
                  <a:pt x="192" y="278"/>
                </a:cubicBezTo>
                <a:cubicBezTo>
                  <a:pt x="322" y="278"/>
                  <a:pt x="322" y="278"/>
                  <a:pt x="322" y="278"/>
                </a:cubicBezTo>
                <a:cubicBezTo>
                  <a:pt x="322" y="248"/>
                  <a:pt x="346" y="224"/>
                  <a:pt x="376" y="224"/>
                </a:cubicBezTo>
                <a:cubicBezTo>
                  <a:pt x="405" y="224"/>
                  <a:pt x="429" y="248"/>
                  <a:pt x="429" y="278"/>
                </a:cubicBezTo>
                <a:cubicBezTo>
                  <a:pt x="466" y="278"/>
                  <a:pt x="466" y="278"/>
                  <a:pt x="466" y="278"/>
                </a:cubicBezTo>
                <a:cubicBezTo>
                  <a:pt x="466" y="36"/>
                  <a:pt x="466" y="36"/>
                  <a:pt x="466" y="36"/>
                </a:cubicBezTo>
                <a:lnTo>
                  <a:pt x="192" y="36"/>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lIns="121917" tIns="60958" rIns="121917" bIns="60958"/>
          <a:lstStyle/>
          <a:p>
            <a:endParaRPr lang="en-IN"/>
          </a:p>
        </p:txBody>
      </p:sp>
      <p:sp>
        <p:nvSpPr>
          <p:cNvPr id="20" name="TextBox 19"/>
          <p:cNvSpPr txBox="1"/>
          <p:nvPr/>
        </p:nvSpPr>
        <p:spPr>
          <a:xfrm>
            <a:off x="1138238" y="4899025"/>
            <a:ext cx="2390775" cy="369888"/>
          </a:xfrm>
          <a:prstGeom prst="rect">
            <a:avLst/>
          </a:prstGeom>
          <a:solidFill>
            <a:srgbClr val="00B0F0"/>
          </a:solidFill>
          <a:effectLst>
            <a:outerShdw blurRad="50800" dist="38100" dir="2700000" algn="tl" rotWithShape="0">
              <a:prstClr val="black">
                <a:alpha val="40000"/>
              </a:prstClr>
            </a:outerShdw>
          </a:effectLst>
        </p:spPr>
        <p:txBody>
          <a:bodyPr lIns="121917" tIns="60958" rIns="121917" bIns="60958">
            <a:spAutoFit/>
          </a:bodyPr>
          <a:lstStyle/>
          <a:p>
            <a:pPr>
              <a:defRPr/>
            </a:pPr>
            <a:r>
              <a:rPr lang="en-IN" sz="1600" b="1" dirty="0">
                <a:solidFill>
                  <a:schemeClr val="bg1"/>
                </a:solidFill>
                <a:latin typeface="Century Gothic" panose="020B0502020202020204" pitchFamily="34" charset="0"/>
              </a:rPr>
              <a:t>Seller</a:t>
            </a:r>
          </a:p>
        </p:txBody>
      </p:sp>
      <p:sp>
        <p:nvSpPr>
          <p:cNvPr id="21" name="TextBox 20"/>
          <p:cNvSpPr txBox="1"/>
          <p:nvPr/>
        </p:nvSpPr>
        <p:spPr>
          <a:xfrm>
            <a:off x="9086850" y="4899025"/>
            <a:ext cx="2284413" cy="369888"/>
          </a:xfrm>
          <a:prstGeom prst="rect">
            <a:avLst/>
          </a:prstGeom>
          <a:solidFill>
            <a:srgbClr val="ED1165"/>
          </a:solidFill>
          <a:effectLst>
            <a:outerShdw blurRad="50800" dist="38100" dir="2700000" algn="tl" rotWithShape="0">
              <a:prstClr val="black">
                <a:alpha val="40000"/>
              </a:prstClr>
            </a:outerShdw>
          </a:effectLst>
        </p:spPr>
        <p:txBody>
          <a:bodyPr lIns="121917" tIns="60958" rIns="121917" bIns="60958">
            <a:spAutoFit/>
          </a:bodyPr>
          <a:lstStyle/>
          <a:p>
            <a:pPr>
              <a:defRPr/>
            </a:pPr>
            <a:r>
              <a:rPr lang="en-IN" sz="1600" b="1" dirty="0">
                <a:solidFill>
                  <a:schemeClr val="bg1"/>
                </a:solidFill>
                <a:latin typeface="Century Gothic" panose="020B0502020202020204" pitchFamily="34" charset="0"/>
              </a:rPr>
              <a:t>Financier</a:t>
            </a:r>
          </a:p>
        </p:txBody>
      </p:sp>
      <p:sp>
        <p:nvSpPr>
          <p:cNvPr id="50186" name="TextBox 22"/>
          <p:cNvSpPr txBox="1">
            <a:spLocks noChangeArrowheads="1"/>
          </p:cNvSpPr>
          <p:nvPr/>
        </p:nvSpPr>
        <p:spPr bwMode="auto">
          <a:xfrm>
            <a:off x="1138238" y="5262563"/>
            <a:ext cx="2390775" cy="8620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IN" altLang="en-US" sz="1200">
                <a:latin typeface="Century Gothic" pitchFamily="34" charset="0"/>
              </a:rPr>
              <a:t>Provides goods / services to large buyers and raises invoice on buyer for payment after credit period</a:t>
            </a:r>
          </a:p>
        </p:txBody>
      </p:sp>
      <p:sp>
        <p:nvSpPr>
          <p:cNvPr id="50187" name="TextBox 23"/>
          <p:cNvSpPr txBox="1">
            <a:spLocks noChangeArrowheads="1"/>
          </p:cNvSpPr>
          <p:nvPr/>
        </p:nvSpPr>
        <p:spPr bwMode="auto">
          <a:xfrm>
            <a:off x="9086850" y="5262563"/>
            <a:ext cx="2284413" cy="8620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IN" altLang="en-US" sz="1200">
                <a:latin typeface="Century Gothic" pitchFamily="34" charset="0"/>
              </a:rPr>
              <a:t>“Buys” seller’s invoices and assumes ownership of receivables to be paid by buyer on due date</a:t>
            </a:r>
          </a:p>
        </p:txBody>
      </p:sp>
      <p:sp>
        <p:nvSpPr>
          <p:cNvPr id="25" name="TextBox 24"/>
          <p:cNvSpPr txBox="1"/>
          <p:nvPr/>
        </p:nvSpPr>
        <p:spPr>
          <a:xfrm>
            <a:off x="3810000" y="4379913"/>
            <a:ext cx="4706938" cy="492125"/>
          </a:xfrm>
          <a:prstGeom prst="rect">
            <a:avLst/>
          </a:prstGeom>
          <a:solidFill>
            <a:srgbClr val="002060"/>
          </a:solidFill>
          <a:effectLst>
            <a:outerShdw blurRad="50800" dist="38100" dir="2700000" algn="tl" rotWithShape="0">
              <a:prstClr val="black">
                <a:alpha val="40000"/>
              </a:prstClr>
            </a:outerShdw>
          </a:effectLst>
        </p:spPr>
        <p:txBody>
          <a:bodyPr lIns="121917" tIns="60958" rIns="121917" bIns="60958">
            <a:spAutoFit/>
          </a:bodyPr>
          <a:lstStyle/>
          <a:p>
            <a:pPr algn="ctr">
              <a:defRPr/>
            </a:pPr>
            <a:r>
              <a:rPr lang="en-IN" sz="1200" dirty="0" err="1">
                <a:solidFill>
                  <a:schemeClr val="bg1"/>
                </a:solidFill>
                <a:latin typeface="Century Gothic" panose="020B0502020202020204" pitchFamily="34" charset="0"/>
              </a:rPr>
              <a:t>TReDS</a:t>
            </a:r>
            <a:r>
              <a:rPr lang="en-IN" sz="1200" dirty="0">
                <a:solidFill>
                  <a:schemeClr val="bg1"/>
                </a:solidFill>
                <a:latin typeface="Century Gothic" panose="020B0502020202020204" pitchFamily="34" charset="0"/>
              </a:rPr>
              <a:t> platform enables financiers to buy invoices from sellers and also settles the payment from financier to seller</a:t>
            </a:r>
          </a:p>
        </p:txBody>
      </p:sp>
      <p:sp>
        <p:nvSpPr>
          <p:cNvPr id="26" name="TextBox 25"/>
          <p:cNvSpPr txBox="1"/>
          <p:nvPr/>
        </p:nvSpPr>
        <p:spPr>
          <a:xfrm>
            <a:off x="8259763" y="2967038"/>
            <a:ext cx="2951162" cy="492125"/>
          </a:xfrm>
          <a:prstGeom prst="rect">
            <a:avLst/>
          </a:prstGeom>
          <a:solidFill>
            <a:srgbClr val="002060"/>
          </a:solidFill>
          <a:effectLst>
            <a:outerShdw blurRad="50800" dist="38100" dir="2700000" algn="tl" rotWithShape="0">
              <a:prstClr val="black">
                <a:alpha val="40000"/>
              </a:prstClr>
            </a:outerShdw>
          </a:effectLst>
        </p:spPr>
        <p:txBody>
          <a:bodyPr lIns="121917" tIns="60958" rIns="121917" bIns="60958">
            <a:spAutoFit/>
          </a:bodyPr>
          <a:lstStyle/>
          <a:p>
            <a:pPr>
              <a:defRPr/>
            </a:pPr>
            <a:r>
              <a:rPr lang="en-IN" sz="1200" dirty="0" err="1">
                <a:solidFill>
                  <a:schemeClr val="bg1"/>
                </a:solidFill>
                <a:latin typeface="Century Gothic" panose="020B0502020202020204" pitchFamily="34" charset="0"/>
              </a:rPr>
              <a:t>TReDS</a:t>
            </a:r>
            <a:r>
              <a:rPr lang="en-IN" sz="1200" dirty="0">
                <a:solidFill>
                  <a:schemeClr val="bg1"/>
                </a:solidFill>
                <a:latin typeface="Century Gothic" panose="020B0502020202020204" pitchFamily="34" charset="0"/>
              </a:rPr>
              <a:t> platform settles repayment from buyer to financier</a:t>
            </a:r>
          </a:p>
        </p:txBody>
      </p:sp>
      <p:sp>
        <p:nvSpPr>
          <p:cNvPr id="27" name="TextBox 26"/>
          <p:cNvSpPr txBox="1"/>
          <p:nvPr/>
        </p:nvSpPr>
        <p:spPr>
          <a:xfrm>
            <a:off x="1179513" y="2968625"/>
            <a:ext cx="2952750" cy="492125"/>
          </a:xfrm>
          <a:prstGeom prst="rect">
            <a:avLst/>
          </a:prstGeom>
          <a:solidFill>
            <a:srgbClr val="002060"/>
          </a:solidFill>
          <a:effectLst>
            <a:outerShdw blurRad="50800" dist="38100" dir="2700000" algn="tl" rotWithShape="0">
              <a:prstClr val="black">
                <a:alpha val="40000"/>
              </a:prstClr>
            </a:outerShdw>
          </a:effectLst>
        </p:spPr>
        <p:txBody>
          <a:bodyPr lIns="121917" tIns="60958" rIns="121917" bIns="60958">
            <a:spAutoFit/>
          </a:bodyPr>
          <a:lstStyle/>
          <a:p>
            <a:pPr>
              <a:defRPr/>
            </a:pPr>
            <a:r>
              <a:rPr lang="en-IN" sz="1200" dirty="0" err="1">
                <a:solidFill>
                  <a:schemeClr val="bg1"/>
                </a:solidFill>
                <a:latin typeface="Century Gothic" panose="020B0502020202020204" pitchFamily="34" charset="0"/>
              </a:rPr>
              <a:t>TReDS</a:t>
            </a:r>
            <a:r>
              <a:rPr lang="en-IN" sz="1200" dirty="0">
                <a:solidFill>
                  <a:schemeClr val="bg1"/>
                </a:solidFill>
                <a:latin typeface="Century Gothic" panose="020B0502020202020204" pitchFamily="34" charset="0"/>
              </a:rPr>
              <a:t> platform enables buyers to accept invoices uploaded by sellers</a:t>
            </a:r>
          </a:p>
        </p:txBody>
      </p:sp>
      <p:sp>
        <p:nvSpPr>
          <p:cNvPr id="28" name="TextBox 27"/>
          <p:cNvSpPr txBox="1"/>
          <p:nvPr/>
        </p:nvSpPr>
        <p:spPr>
          <a:xfrm>
            <a:off x="6451600" y="1055688"/>
            <a:ext cx="2074863" cy="369887"/>
          </a:xfrm>
          <a:prstGeom prst="rect">
            <a:avLst/>
          </a:prstGeom>
          <a:solidFill>
            <a:schemeClr val="accent6">
              <a:lumMod val="75000"/>
            </a:schemeClr>
          </a:solidFill>
          <a:effectLst>
            <a:outerShdw blurRad="50800" dist="38100" dir="2700000" algn="tl" rotWithShape="0">
              <a:prstClr val="black">
                <a:alpha val="40000"/>
              </a:prstClr>
            </a:outerShdw>
          </a:effectLst>
        </p:spPr>
        <p:txBody>
          <a:bodyPr lIns="121917" tIns="60958" rIns="121917" bIns="60958">
            <a:spAutoFit/>
          </a:bodyPr>
          <a:lstStyle/>
          <a:p>
            <a:pPr>
              <a:defRPr/>
            </a:pPr>
            <a:r>
              <a:rPr lang="en-IN" sz="1600" b="1" dirty="0">
                <a:solidFill>
                  <a:schemeClr val="bg1"/>
                </a:solidFill>
                <a:latin typeface="Century Gothic" panose="020B0502020202020204" pitchFamily="34" charset="0"/>
              </a:rPr>
              <a:t>Buyer</a:t>
            </a:r>
          </a:p>
        </p:txBody>
      </p:sp>
      <p:sp>
        <p:nvSpPr>
          <p:cNvPr id="50192" name="TextBox 28"/>
          <p:cNvSpPr txBox="1">
            <a:spLocks noChangeArrowheads="1"/>
          </p:cNvSpPr>
          <p:nvPr/>
        </p:nvSpPr>
        <p:spPr bwMode="auto">
          <a:xfrm>
            <a:off x="6451600" y="1419225"/>
            <a:ext cx="2074863" cy="6778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IN" altLang="en-US" sz="1200">
                <a:latin typeface="Century Gothic" pitchFamily="34" charset="0"/>
              </a:rPr>
              <a:t>Buys good from seller and has to pay at the end of the credit period</a:t>
            </a:r>
          </a:p>
        </p:txBody>
      </p:sp>
      <p:sp>
        <p:nvSpPr>
          <p:cNvPr id="31" name="Freeform 35"/>
          <p:cNvSpPr>
            <a:spLocks noEditPoints="1"/>
          </p:cNvSpPr>
          <p:nvPr/>
        </p:nvSpPr>
        <p:spPr bwMode="auto">
          <a:xfrm>
            <a:off x="4816475" y="909638"/>
            <a:ext cx="1536700" cy="1033462"/>
          </a:xfrm>
          <a:custGeom>
            <a:avLst/>
            <a:gdLst>
              <a:gd name="T0" fmla="*/ 548 w 548"/>
              <a:gd name="T1" fmla="*/ 34 h 298"/>
              <a:gd name="T2" fmla="*/ 463 w 548"/>
              <a:gd name="T3" fmla="*/ 298 h 298"/>
              <a:gd name="T4" fmla="*/ 364 w 548"/>
              <a:gd name="T5" fmla="*/ 298 h 298"/>
              <a:gd name="T6" fmla="*/ 323 w 548"/>
              <a:gd name="T7" fmla="*/ 190 h 298"/>
              <a:gd name="T8" fmla="*/ 227 w 548"/>
              <a:gd name="T9" fmla="*/ 174 h 298"/>
              <a:gd name="T10" fmla="*/ 0 w 548"/>
              <a:gd name="T11" fmla="*/ 183 h 298"/>
              <a:gd name="T12" fmla="*/ 227 w 548"/>
              <a:gd name="T13" fmla="*/ 133 h 298"/>
              <a:gd name="T14" fmla="*/ 0 w 548"/>
              <a:gd name="T15" fmla="*/ 148 h 298"/>
              <a:gd name="T16" fmla="*/ 364 w 548"/>
              <a:gd name="T17" fmla="*/ 142 h 298"/>
              <a:gd name="T18" fmla="*/ 463 w 548"/>
              <a:gd name="T19" fmla="*/ 131 h 298"/>
              <a:gd name="T20" fmla="*/ 323 w 548"/>
              <a:gd name="T21" fmla="*/ 130 h 298"/>
              <a:gd name="T22" fmla="*/ 463 w 548"/>
              <a:gd name="T23" fmla="*/ 104 h 298"/>
              <a:gd name="T24" fmla="*/ 323 w 548"/>
              <a:gd name="T25" fmla="*/ 106 h 298"/>
              <a:gd name="T26" fmla="*/ 463 w 548"/>
              <a:gd name="T27" fmla="*/ 78 h 298"/>
              <a:gd name="T28" fmla="*/ 323 w 548"/>
              <a:gd name="T29" fmla="*/ 83 h 298"/>
              <a:gd name="T30" fmla="*/ 463 w 548"/>
              <a:gd name="T31" fmla="*/ 52 h 298"/>
              <a:gd name="T32" fmla="*/ 323 w 548"/>
              <a:gd name="T33" fmla="*/ 59 h 298"/>
              <a:gd name="T34" fmla="*/ 463 w 548"/>
              <a:gd name="T35" fmla="*/ 26 h 298"/>
              <a:gd name="T36" fmla="*/ 323 w 548"/>
              <a:gd name="T37" fmla="*/ 35 h 298"/>
              <a:gd name="T38" fmla="*/ 463 w 548"/>
              <a:gd name="T39" fmla="*/ 0 h 298"/>
              <a:gd name="T40" fmla="*/ 0 w 548"/>
              <a:gd name="T41" fmla="*/ 218 h 298"/>
              <a:gd name="T42" fmla="*/ 159 w 548"/>
              <a:gd name="T43" fmla="*/ 219 h 298"/>
              <a:gd name="T44" fmla="*/ 159 w 548"/>
              <a:gd name="T45" fmla="*/ 243 h 298"/>
              <a:gd name="T46" fmla="*/ 0 w 548"/>
              <a:gd name="T47" fmla="*/ 263 h 298"/>
              <a:gd name="T48" fmla="*/ 159 w 548"/>
              <a:gd name="T49" fmla="*/ 243 h 298"/>
              <a:gd name="T50" fmla="*/ 0 w 548"/>
              <a:gd name="T51" fmla="*/ 287 h 298"/>
              <a:gd name="T52" fmla="*/ 159 w 548"/>
              <a:gd name="T53" fmla="*/ 298 h 298"/>
              <a:gd name="T54" fmla="*/ 387 w 548"/>
              <a:gd name="T55" fmla="*/ 198 h 298"/>
              <a:gd name="T56" fmla="*/ 411 w 548"/>
              <a:gd name="T57" fmla="*/ 213 h 298"/>
              <a:gd name="T58" fmla="*/ 463 w 548"/>
              <a:gd name="T59" fmla="*/ 193 h 298"/>
              <a:gd name="T60" fmla="*/ 411 w 548"/>
              <a:gd name="T61" fmla="*/ 222 h 298"/>
              <a:gd name="T62" fmla="*/ 463 w 548"/>
              <a:gd name="T63" fmla="*/ 235 h 298"/>
              <a:gd name="T64" fmla="*/ 411 w 548"/>
              <a:gd name="T65" fmla="*/ 222 h 298"/>
              <a:gd name="T66" fmla="*/ 411 w 548"/>
              <a:gd name="T67" fmla="*/ 263 h 298"/>
              <a:gd name="T68" fmla="*/ 463 w 548"/>
              <a:gd name="T69" fmla="*/ 245 h 298"/>
              <a:gd name="T70" fmla="*/ 411 w 548"/>
              <a:gd name="T71" fmla="*/ 272 h 298"/>
              <a:gd name="T72" fmla="*/ 463 w 548"/>
              <a:gd name="T73" fmla="*/ 288 h 298"/>
              <a:gd name="T74" fmla="*/ 411 w 548"/>
              <a:gd name="T75" fmla="*/ 272 h 298"/>
              <a:gd name="T76" fmla="*/ 463 w 548"/>
              <a:gd name="T77" fmla="*/ 183 h 298"/>
              <a:gd name="T78" fmla="*/ 364 w 548"/>
              <a:gd name="T79" fmla="*/ 175 h 298"/>
              <a:gd name="T80" fmla="*/ 364 w 548"/>
              <a:gd name="T81" fmla="*/ 167 h 298"/>
              <a:gd name="T82" fmla="*/ 463 w 548"/>
              <a:gd name="T83" fmla="*/ 140 h 298"/>
              <a:gd name="T84" fmla="*/ 364 w 548"/>
              <a:gd name="T85" fmla="*/ 167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8" h="298">
                <a:moveTo>
                  <a:pt x="463" y="0"/>
                </a:moveTo>
                <a:cubicBezTo>
                  <a:pt x="548" y="34"/>
                  <a:pt x="548" y="34"/>
                  <a:pt x="548" y="34"/>
                </a:cubicBezTo>
                <a:cubicBezTo>
                  <a:pt x="548" y="298"/>
                  <a:pt x="548" y="298"/>
                  <a:pt x="548" y="298"/>
                </a:cubicBezTo>
                <a:cubicBezTo>
                  <a:pt x="463" y="298"/>
                  <a:pt x="463" y="298"/>
                  <a:pt x="463" y="298"/>
                </a:cubicBezTo>
                <a:cubicBezTo>
                  <a:pt x="411" y="298"/>
                  <a:pt x="411" y="298"/>
                  <a:pt x="411" y="298"/>
                </a:cubicBezTo>
                <a:cubicBezTo>
                  <a:pt x="364" y="298"/>
                  <a:pt x="364" y="298"/>
                  <a:pt x="364" y="298"/>
                </a:cubicBezTo>
                <a:cubicBezTo>
                  <a:pt x="323" y="298"/>
                  <a:pt x="323" y="298"/>
                  <a:pt x="323" y="298"/>
                </a:cubicBezTo>
                <a:cubicBezTo>
                  <a:pt x="323" y="190"/>
                  <a:pt x="323" y="190"/>
                  <a:pt x="323" y="190"/>
                </a:cubicBezTo>
                <a:cubicBezTo>
                  <a:pt x="227" y="197"/>
                  <a:pt x="227" y="197"/>
                  <a:pt x="227" y="197"/>
                </a:cubicBezTo>
                <a:cubicBezTo>
                  <a:pt x="227" y="174"/>
                  <a:pt x="227" y="174"/>
                  <a:pt x="227" y="174"/>
                </a:cubicBezTo>
                <a:cubicBezTo>
                  <a:pt x="152" y="181"/>
                  <a:pt x="76" y="187"/>
                  <a:pt x="0" y="194"/>
                </a:cubicBezTo>
                <a:cubicBezTo>
                  <a:pt x="0" y="190"/>
                  <a:pt x="0" y="187"/>
                  <a:pt x="0" y="183"/>
                </a:cubicBezTo>
                <a:cubicBezTo>
                  <a:pt x="76" y="174"/>
                  <a:pt x="152" y="166"/>
                  <a:pt x="227" y="157"/>
                </a:cubicBezTo>
                <a:cubicBezTo>
                  <a:pt x="227" y="133"/>
                  <a:pt x="227" y="133"/>
                  <a:pt x="227" y="133"/>
                </a:cubicBezTo>
                <a:cubicBezTo>
                  <a:pt x="0" y="159"/>
                  <a:pt x="0" y="159"/>
                  <a:pt x="0" y="159"/>
                </a:cubicBezTo>
                <a:cubicBezTo>
                  <a:pt x="0" y="148"/>
                  <a:pt x="0" y="148"/>
                  <a:pt x="0" y="148"/>
                </a:cubicBezTo>
                <a:cubicBezTo>
                  <a:pt x="227" y="116"/>
                  <a:pt x="227" y="116"/>
                  <a:pt x="227" y="116"/>
                </a:cubicBezTo>
                <a:cubicBezTo>
                  <a:pt x="364" y="142"/>
                  <a:pt x="364" y="142"/>
                  <a:pt x="364" y="142"/>
                </a:cubicBezTo>
                <a:cubicBezTo>
                  <a:pt x="364" y="142"/>
                  <a:pt x="364" y="142"/>
                  <a:pt x="364" y="142"/>
                </a:cubicBezTo>
                <a:cubicBezTo>
                  <a:pt x="463" y="131"/>
                  <a:pt x="463" y="131"/>
                  <a:pt x="463" y="131"/>
                </a:cubicBezTo>
                <a:cubicBezTo>
                  <a:pt x="463" y="114"/>
                  <a:pt x="463" y="114"/>
                  <a:pt x="463" y="114"/>
                </a:cubicBezTo>
                <a:cubicBezTo>
                  <a:pt x="417" y="120"/>
                  <a:pt x="370" y="125"/>
                  <a:pt x="323" y="130"/>
                </a:cubicBezTo>
                <a:cubicBezTo>
                  <a:pt x="323" y="128"/>
                  <a:pt x="323" y="125"/>
                  <a:pt x="323" y="123"/>
                </a:cubicBezTo>
                <a:cubicBezTo>
                  <a:pt x="370" y="117"/>
                  <a:pt x="417" y="111"/>
                  <a:pt x="463" y="104"/>
                </a:cubicBezTo>
                <a:cubicBezTo>
                  <a:pt x="463" y="88"/>
                  <a:pt x="463" y="88"/>
                  <a:pt x="463" y="88"/>
                </a:cubicBezTo>
                <a:cubicBezTo>
                  <a:pt x="417" y="94"/>
                  <a:pt x="370" y="100"/>
                  <a:pt x="323" y="106"/>
                </a:cubicBezTo>
                <a:cubicBezTo>
                  <a:pt x="323" y="104"/>
                  <a:pt x="323" y="102"/>
                  <a:pt x="323" y="99"/>
                </a:cubicBezTo>
                <a:cubicBezTo>
                  <a:pt x="370" y="92"/>
                  <a:pt x="417" y="85"/>
                  <a:pt x="463" y="78"/>
                </a:cubicBezTo>
                <a:cubicBezTo>
                  <a:pt x="463" y="62"/>
                  <a:pt x="463" y="62"/>
                  <a:pt x="463" y="62"/>
                </a:cubicBezTo>
                <a:cubicBezTo>
                  <a:pt x="417" y="69"/>
                  <a:pt x="370" y="76"/>
                  <a:pt x="323" y="83"/>
                </a:cubicBezTo>
                <a:cubicBezTo>
                  <a:pt x="323" y="80"/>
                  <a:pt x="323" y="78"/>
                  <a:pt x="323" y="75"/>
                </a:cubicBezTo>
                <a:cubicBezTo>
                  <a:pt x="370" y="67"/>
                  <a:pt x="417" y="60"/>
                  <a:pt x="463" y="52"/>
                </a:cubicBezTo>
                <a:cubicBezTo>
                  <a:pt x="463" y="36"/>
                  <a:pt x="463" y="36"/>
                  <a:pt x="463" y="36"/>
                </a:cubicBezTo>
                <a:cubicBezTo>
                  <a:pt x="417" y="43"/>
                  <a:pt x="370" y="51"/>
                  <a:pt x="323" y="59"/>
                </a:cubicBezTo>
                <a:cubicBezTo>
                  <a:pt x="323" y="56"/>
                  <a:pt x="323" y="54"/>
                  <a:pt x="323" y="51"/>
                </a:cubicBezTo>
                <a:cubicBezTo>
                  <a:pt x="370" y="43"/>
                  <a:pt x="417" y="34"/>
                  <a:pt x="463" y="26"/>
                </a:cubicBezTo>
                <a:cubicBezTo>
                  <a:pt x="463" y="9"/>
                  <a:pt x="463" y="9"/>
                  <a:pt x="463" y="9"/>
                </a:cubicBezTo>
                <a:cubicBezTo>
                  <a:pt x="323" y="35"/>
                  <a:pt x="323" y="35"/>
                  <a:pt x="323" y="35"/>
                </a:cubicBezTo>
                <a:cubicBezTo>
                  <a:pt x="323" y="27"/>
                  <a:pt x="323" y="27"/>
                  <a:pt x="323" y="27"/>
                </a:cubicBezTo>
                <a:cubicBezTo>
                  <a:pt x="463" y="0"/>
                  <a:pt x="463" y="0"/>
                  <a:pt x="463" y="0"/>
                </a:cubicBezTo>
                <a:close/>
                <a:moveTo>
                  <a:pt x="159" y="204"/>
                </a:moveTo>
                <a:cubicBezTo>
                  <a:pt x="0" y="218"/>
                  <a:pt x="0" y="218"/>
                  <a:pt x="0" y="218"/>
                </a:cubicBezTo>
                <a:cubicBezTo>
                  <a:pt x="0" y="221"/>
                  <a:pt x="0" y="225"/>
                  <a:pt x="0" y="228"/>
                </a:cubicBezTo>
                <a:cubicBezTo>
                  <a:pt x="159" y="219"/>
                  <a:pt x="159" y="219"/>
                  <a:pt x="159" y="219"/>
                </a:cubicBezTo>
                <a:cubicBezTo>
                  <a:pt x="159" y="204"/>
                  <a:pt x="159" y="204"/>
                  <a:pt x="159" y="204"/>
                </a:cubicBezTo>
                <a:close/>
                <a:moveTo>
                  <a:pt x="159" y="243"/>
                </a:moveTo>
                <a:cubicBezTo>
                  <a:pt x="0" y="252"/>
                  <a:pt x="0" y="252"/>
                  <a:pt x="0" y="252"/>
                </a:cubicBezTo>
                <a:cubicBezTo>
                  <a:pt x="0" y="256"/>
                  <a:pt x="0" y="259"/>
                  <a:pt x="0" y="263"/>
                </a:cubicBezTo>
                <a:cubicBezTo>
                  <a:pt x="159" y="259"/>
                  <a:pt x="159" y="259"/>
                  <a:pt x="159" y="259"/>
                </a:cubicBezTo>
                <a:cubicBezTo>
                  <a:pt x="159" y="243"/>
                  <a:pt x="159" y="243"/>
                  <a:pt x="159" y="243"/>
                </a:cubicBezTo>
                <a:close/>
                <a:moveTo>
                  <a:pt x="159" y="282"/>
                </a:moveTo>
                <a:cubicBezTo>
                  <a:pt x="0" y="287"/>
                  <a:pt x="0" y="287"/>
                  <a:pt x="0" y="287"/>
                </a:cubicBezTo>
                <a:cubicBezTo>
                  <a:pt x="0" y="298"/>
                  <a:pt x="0" y="298"/>
                  <a:pt x="0" y="298"/>
                </a:cubicBezTo>
                <a:cubicBezTo>
                  <a:pt x="159" y="298"/>
                  <a:pt x="159" y="298"/>
                  <a:pt x="159" y="298"/>
                </a:cubicBezTo>
                <a:cubicBezTo>
                  <a:pt x="159" y="282"/>
                  <a:pt x="159" y="282"/>
                  <a:pt x="159" y="282"/>
                </a:cubicBezTo>
                <a:close/>
                <a:moveTo>
                  <a:pt x="387" y="198"/>
                </a:moveTo>
                <a:cubicBezTo>
                  <a:pt x="411" y="201"/>
                  <a:pt x="411" y="201"/>
                  <a:pt x="411" y="201"/>
                </a:cubicBezTo>
                <a:cubicBezTo>
                  <a:pt x="411" y="213"/>
                  <a:pt x="411" y="213"/>
                  <a:pt x="411" y="213"/>
                </a:cubicBezTo>
                <a:cubicBezTo>
                  <a:pt x="463" y="209"/>
                  <a:pt x="463" y="209"/>
                  <a:pt x="463" y="209"/>
                </a:cubicBezTo>
                <a:cubicBezTo>
                  <a:pt x="463" y="193"/>
                  <a:pt x="463" y="193"/>
                  <a:pt x="463" y="193"/>
                </a:cubicBezTo>
                <a:cubicBezTo>
                  <a:pt x="387" y="198"/>
                  <a:pt x="387" y="198"/>
                  <a:pt x="387" y="198"/>
                </a:cubicBezTo>
                <a:close/>
                <a:moveTo>
                  <a:pt x="411" y="222"/>
                </a:moveTo>
                <a:cubicBezTo>
                  <a:pt x="411" y="238"/>
                  <a:pt x="411" y="238"/>
                  <a:pt x="411" y="238"/>
                </a:cubicBezTo>
                <a:cubicBezTo>
                  <a:pt x="463" y="235"/>
                  <a:pt x="463" y="235"/>
                  <a:pt x="463" y="235"/>
                </a:cubicBezTo>
                <a:cubicBezTo>
                  <a:pt x="463" y="219"/>
                  <a:pt x="463" y="219"/>
                  <a:pt x="463" y="219"/>
                </a:cubicBezTo>
                <a:cubicBezTo>
                  <a:pt x="411" y="222"/>
                  <a:pt x="411" y="222"/>
                  <a:pt x="411" y="222"/>
                </a:cubicBezTo>
                <a:close/>
                <a:moveTo>
                  <a:pt x="411" y="247"/>
                </a:moveTo>
                <a:cubicBezTo>
                  <a:pt x="411" y="263"/>
                  <a:pt x="411" y="263"/>
                  <a:pt x="411" y="263"/>
                </a:cubicBezTo>
                <a:cubicBezTo>
                  <a:pt x="463" y="262"/>
                  <a:pt x="463" y="262"/>
                  <a:pt x="463" y="262"/>
                </a:cubicBezTo>
                <a:cubicBezTo>
                  <a:pt x="463" y="245"/>
                  <a:pt x="463" y="245"/>
                  <a:pt x="463" y="245"/>
                </a:cubicBezTo>
                <a:cubicBezTo>
                  <a:pt x="411" y="247"/>
                  <a:pt x="411" y="247"/>
                  <a:pt x="411" y="247"/>
                </a:cubicBezTo>
                <a:close/>
                <a:moveTo>
                  <a:pt x="411" y="272"/>
                </a:moveTo>
                <a:cubicBezTo>
                  <a:pt x="411" y="289"/>
                  <a:pt x="411" y="289"/>
                  <a:pt x="411" y="289"/>
                </a:cubicBezTo>
                <a:cubicBezTo>
                  <a:pt x="463" y="288"/>
                  <a:pt x="463" y="288"/>
                  <a:pt x="463" y="288"/>
                </a:cubicBezTo>
                <a:cubicBezTo>
                  <a:pt x="463" y="271"/>
                  <a:pt x="463" y="271"/>
                  <a:pt x="463" y="271"/>
                </a:cubicBezTo>
                <a:cubicBezTo>
                  <a:pt x="411" y="272"/>
                  <a:pt x="411" y="272"/>
                  <a:pt x="411" y="272"/>
                </a:cubicBezTo>
                <a:close/>
                <a:moveTo>
                  <a:pt x="364" y="191"/>
                </a:moveTo>
                <a:cubicBezTo>
                  <a:pt x="463" y="183"/>
                  <a:pt x="463" y="183"/>
                  <a:pt x="463" y="183"/>
                </a:cubicBezTo>
                <a:cubicBezTo>
                  <a:pt x="463" y="167"/>
                  <a:pt x="463" y="167"/>
                  <a:pt x="463" y="167"/>
                </a:cubicBezTo>
                <a:cubicBezTo>
                  <a:pt x="364" y="175"/>
                  <a:pt x="364" y="175"/>
                  <a:pt x="364" y="175"/>
                </a:cubicBezTo>
                <a:cubicBezTo>
                  <a:pt x="364" y="191"/>
                  <a:pt x="364" y="191"/>
                  <a:pt x="364" y="191"/>
                </a:cubicBezTo>
                <a:close/>
                <a:moveTo>
                  <a:pt x="364" y="167"/>
                </a:moveTo>
                <a:cubicBezTo>
                  <a:pt x="463" y="157"/>
                  <a:pt x="463" y="157"/>
                  <a:pt x="463" y="157"/>
                </a:cubicBezTo>
                <a:cubicBezTo>
                  <a:pt x="463" y="140"/>
                  <a:pt x="463" y="140"/>
                  <a:pt x="463" y="140"/>
                </a:cubicBezTo>
                <a:cubicBezTo>
                  <a:pt x="364" y="150"/>
                  <a:pt x="364" y="150"/>
                  <a:pt x="364" y="150"/>
                </a:cubicBezTo>
                <a:lnTo>
                  <a:pt x="364" y="167"/>
                </a:lnTo>
                <a:close/>
              </a:path>
            </a:pathLst>
          </a:custGeom>
          <a:solidFill>
            <a:schemeClr val="accent6">
              <a:lumMod val="75000"/>
            </a:schemeClr>
          </a:solidFill>
          <a:ln>
            <a:noFill/>
          </a:ln>
          <a:extLst/>
        </p:spPr>
        <p:txBody>
          <a:bodyPr lIns="121917" tIns="60958" rIns="121917" bIns="60958"/>
          <a:lstStyle/>
          <a:p>
            <a:pPr>
              <a:defRPr/>
            </a:pPr>
            <a:endParaRPr lang="en-US"/>
          </a:p>
        </p:txBody>
      </p:sp>
      <p:sp>
        <p:nvSpPr>
          <p:cNvPr id="29" name="Rectangle 28"/>
          <p:cNvSpPr/>
          <p:nvPr/>
        </p:nvSpPr>
        <p:spPr>
          <a:xfrm>
            <a:off x="4559830" y="2564904"/>
            <a:ext cx="3287849" cy="1323437"/>
          </a:xfrm>
          <a:prstGeom prst="rect">
            <a:avLst/>
          </a:prstGeom>
          <a:noFill/>
        </p:spPr>
        <p:txBody>
          <a:bodyPr lIns="91438" tIns="45719" rIns="91438" bIns="45719">
            <a:spAutoFit/>
          </a:bodyPr>
          <a:lstStyle/>
          <a:p>
            <a:pPr algn="ctr">
              <a:defRPr/>
            </a:pPr>
            <a:r>
              <a:rPr lang="en-US" sz="4000" b="1" dirty="0" err="1">
                <a:ln w="28575">
                  <a:solidFill>
                    <a:srgbClr val="002060"/>
                  </a:solidFill>
                  <a:prstDash val="solid"/>
                </a:ln>
                <a:solidFill>
                  <a:srgbClr val="FF0000"/>
                </a:solidFill>
                <a:effectLst>
                  <a:outerShdw blurRad="38100" dist="38100" dir="2700000" algn="tl">
                    <a:srgbClr val="000000">
                      <a:alpha val="43137"/>
                    </a:srgbClr>
                  </a:outerShdw>
                </a:effectLst>
                <a:latin typeface="Century Gothic" panose="020B0502020202020204" pitchFamily="34" charset="0"/>
              </a:rPr>
              <a:t>TReDS</a:t>
            </a:r>
            <a:r>
              <a:rPr lang="en-US" sz="4000" b="1" dirty="0">
                <a:ln w="28575">
                  <a:solidFill>
                    <a:srgbClr val="002060"/>
                  </a:solidFill>
                  <a:prstDash val="solid"/>
                </a:ln>
                <a:solidFill>
                  <a:srgbClr val="FF0000"/>
                </a:solidFill>
                <a:effectLst>
                  <a:outerShdw blurRad="38100" dist="38100" dir="2700000" algn="tl">
                    <a:srgbClr val="000000">
                      <a:alpha val="43137"/>
                    </a:srgbClr>
                  </a:outerShdw>
                </a:effectLst>
                <a:latin typeface="Century Gothic" panose="020B0502020202020204" pitchFamily="34" charset="0"/>
              </a:rPr>
              <a:t> Platform</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b="1" smtClean="0">
                <a:solidFill>
                  <a:srgbClr val="002060"/>
                </a:solidFill>
                <a:latin typeface="Gabriola" pitchFamily="82" charset="0"/>
              </a:rPr>
              <a:t>Trade Receivables Discounting System (TReDS)</a:t>
            </a:r>
            <a:endParaRPr lang="en-US" smtClean="0"/>
          </a:p>
        </p:txBody>
      </p:sp>
      <p:sp>
        <p:nvSpPr>
          <p:cNvPr id="51203" name="Content Placeholder 2"/>
          <p:cNvSpPr>
            <a:spLocks noGrp="1"/>
          </p:cNvSpPr>
          <p:nvPr>
            <p:ph idx="1"/>
          </p:nvPr>
        </p:nvSpPr>
        <p:spPr>
          <a:xfrm>
            <a:off x="695325" y="1773238"/>
            <a:ext cx="9288463" cy="4535487"/>
          </a:xfrm>
        </p:spPr>
        <p:txBody>
          <a:bodyPr/>
          <a:lstStyle/>
          <a:p>
            <a:pPr>
              <a:buFont typeface="Wingdings 3" pitchFamily="18" charset="2"/>
              <a:buNone/>
            </a:pPr>
            <a:endParaRPr lang="en-US" b="1" smtClean="0"/>
          </a:p>
          <a:p>
            <a:r>
              <a:rPr lang="en-US" b="1" smtClean="0"/>
              <a:t>"MSME Units are requested to Onboard on TReDS Platform. </a:t>
            </a:r>
          </a:p>
          <a:p>
            <a:r>
              <a:rPr lang="en-US" b="1" smtClean="0"/>
              <a:t>Three available platforms are </a:t>
            </a:r>
          </a:p>
          <a:p>
            <a:pPr>
              <a:buFont typeface="Wingdings 3" pitchFamily="18" charset="2"/>
              <a:buNone/>
            </a:pPr>
            <a:r>
              <a:rPr lang="en-US" b="1" smtClean="0"/>
              <a:t>1. </a:t>
            </a:r>
            <a:r>
              <a:rPr lang="en-US" b="1" smtClean="0">
                <a:hlinkClick r:id="rId2"/>
              </a:rPr>
              <a:t>www.rxil.in</a:t>
            </a:r>
            <a:r>
              <a:rPr lang="en-US" b="1" smtClean="0"/>
              <a:t> </a:t>
            </a:r>
          </a:p>
          <a:p>
            <a:pPr>
              <a:buFont typeface="Wingdings 3" pitchFamily="18" charset="2"/>
              <a:buNone/>
            </a:pPr>
            <a:r>
              <a:rPr lang="en-US" b="1" smtClean="0"/>
              <a:t>2. </a:t>
            </a:r>
            <a:r>
              <a:rPr lang="en-US" b="1" smtClean="0">
                <a:hlinkClick r:id="rId3"/>
              </a:rPr>
              <a:t>www.m1xchange.com</a:t>
            </a:r>
            <a:r>
              <a:rPr lang="en-US" b="1" smtClean="0"/>
              <a:t> </a:t>
            </a:r>
          </a:p>
          <a:p>
            <a:pPr>
              <a:buFont typeface="Wingdings 3" pitchFamily="18" charset="2"/>
              <a:buNone/>
            </a:pPr>
            <a:r>
              <a:rPr lang="en-US" b="1" smtClean="0"/>
              <a:t>3. </a:t>
            </a:r>
            <a:r>
              <a:rPr lang="en-US" b="1" smtClean="0">
                <a:hlinkClick r:id="rId4"/>
              </a:rPr>
              <a:t>www.invoicemart.com</a:t>
            </a:r>
            <a:r>
              <a:rPr lang="en-US" b="1" smtClean="0"/>
              <a:t>  </a:t>
            </a:r>
            <a:r>
              <a:rPr lang="en-US" smtClean="0"/>
              <a:t/>
            </a:r>
            <a:br>
              <a:rPr lang="en-US" smtClean="0"/>
            </a:br>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2"/>
          <p:cNvSpPr>
            <a:spLocks noGrp="1"/>
          </p:cNvSpPr>
          <p:nvPr>
            <p:ph type="title"/>
          </p:nvPr>
        </p:nvSpPr>
        <p:spPr>
          <a:xfrm>
            <a:off x="1595438" y="285750"/>
            <a:ext cx="8597900" cy="1320800"/>
          </a:xfrm>
        </p:spPr>
        <p:txBody>
          <a:bodyPr/>
          <a:lstStyle/>
          <a:p>
            <a:pPr algn="ctr" eaLnBrk="1" hangingPunct="1"/>
            <a:r>
              <a:rPr lang="en-US" b="1" u="sng" smtClean="0">
                <a:solidFill>
                  <a:srgbClr val="002060"/>
                </a:solidFill>
                <a:latin typeface="Gabriola" pitchFamily="82" charset="0"/>
              </a:rPr>
              <a:t>Delayed Payment Act for MSEs</a:t>
            </a:r>
            <a:endParaRPr lang="en-IN" b="1" u="sng" smtClean="0">
              <a:solidFill>
                <a:srgbClr val="002060"/>
              </a:solidFill>
              <a:latin typeface="Gabriola" pitchFamily="82" charset="0"/>
            </a:endParaRPr>
          </a:p>
        </p:txBody>
      </p:sp>
      <p:sp>
        <p:nvSpPr>
          <p:cNvPr id="52227" name="Rectangle 3"/>
          <p:cNvSpPr>
            <a:spLocks noChangeArrowheads="1"/>
          </p:cNvSpPr>
          <p:nvPr/>
        </p:nvSpPr>
        <p:spPr bwMode="auto">
          <a:xfrm>
            <a:off x="595313" y="1214438"/>
            <a:ext cx="9043987"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en-US" sz="2800">
                <a:solidFill>
                  <a:srgbClr val="002060"/>
                </a:solidFill>
                <a:latin typeface="Gabriola" pitchFamily="82" charset="0"/>
              </a:rPr>
              <a:t>Under MSMED Act -2006, </a:t>
            </a:r>
            <a:r>
              <a:rPr lang="en-US" sz="2800" b="1">
                <a:solidFill>
                  <a:srgbClr val="002060"/>
                </a:solidFill>
                <a:latin typeface="Gabriola" pitchFamily="82" charset="0"/>
              </a:rPr>
              <a:t>protections are offered for timely payment </a:t>
            </a:r>
            <a:r>
              <a:rPr lang="en-US" sz="2800">
                <a:solidFill>
                  <a:srgbClr val="002060"/>
                </a:solidFill>
                <a:latin typeface="Gabriola" pitchFamily="82" charset="0"/>
              </a:rPr>
              <a:t>of  goods and services by the buyers to MSEs.</a:t>
            </a:r>
          </a:p>
          <a:p>
            <a:pPr algn="just">
              <a:lnSpc>
                <a:spcPct val="150000"/>
              </a:lnSpc>
            </a:pPr>
            <a:r>
              <a:rPr lang="en-US" sz="2800">
                <a:solidFill>
                  <a:srgbClr val="002060"/>
                </a:solidFill>
                <a:latin typeface="Gabriola" pitchFamily="82" charset="0"/>
              </a:rPr>
              <a:t>• State govt. has established a </a:t>
            </a:r>
            <a:r>
              <a:rPr lang="en-US" sz="2800" b="1">
                <a:solidFill>
                  <a:srgbClr val="002060"/>
                </a:solidFill>
                <a:latin typeface="Gabriola" pitchFamily="82" charset="0"/>
              </a:rPr>
              <a:t>Micro and Small Enterprises Facilitation Council </a:t>
            </a:r>
            <a:r>
              <a:rPr lang="en-US" sz="2800">
                <a:solidFill>
                  <a:srgbClr val="002060"/>
                </a:solidFill>
                <a:latin typeface="Gabriola" pitchFamily="82" charset="0"/>
              </a:rPr>
              <a:t>(MSEFC) under the chairmanship of Commissioner of Industries, GOK, with the representatives from Industry Associations, Banks, etc.</a:t>
            </a:r>
          </a:p>
          <a:p>
            <a:pPr algn="just">
              <a:lnSpc>
                <a:spcPct val="150000"/>
              </a:lnSpc>
            </a:pPr>
            <a:r>
              <a:rPr lang="en-US" sz="2800">
                <a:solidFill>
                  <a:srgbClr val="002060"/>
                </a:solidFill>
                <a:latin typeface="Gabriola" pitchFamily="82" charset="0"/>
              </a:rPr>
              <a:t>• </a:t>
            </a:r>
            <a:r>
              <a:rPr lang="en-US" sz="2800" b="1">
                <a:solidFill>
                  <a:srgbClr val="002060"/>
                </a:solidFill>
                <a:latin typeface="Gabriola" pitchFamily="82" charset="0"/>
              </a:rPr>
              <a:t>In case of delay in payments beyond 45 days</a:t>
            </a:r>
            <a:r>
              <a:rPr lang="en-US" sz="2800">
                <a:solidFill>
                  <a:srgbClr val="002060"/>
                </a:solidFill>
                <a:latin typeface="Gabriola" pitchFamily="82" charset="0"/>
              </a:rPr>
              <a:t>, the MSE may approach the Council </a:t>
            </a:r>
            <a:r>
              <a:rPr lang="en-US" sz="2800" b="1">
                <a:solidFill>
                  <a:srgbClr val="002060"/>
                </a:solidFill>
                <a:latin typeface="Gabriola" pitchFamily="82" charset="0"/>
              </a:rPr>
              <a:t>for dispute resolution</a:t>
            </a:r>
            <a:r>
              <a:rPr lang="en-US" sz="2800">
                <a:solidFill>
                  <a:srgbClr val="002060"/>
                </a:solidFill>
                <a:latin typeface="Gabriola" pitchFamily="82" charset="0"/>
              </a:rPr>
              <a:t>, in accordance with the sections 15 to 24 of </a:t>
            </a:r>
            <a:r>
              <a:rPr lang="en-IN" sz="2800">
                <a:solidFill>
                  <a:srgbClr val="002060"/>
                </a:solidFill>
                <a:latin typeface="Gabriola" pitchFamily="82" charset="0"/>
              </a:rPr>
              <a:t>MSME Act, 2006.</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911225" y="1052513"/>
            <a:ext cx="9288463" cy="5140325"/>
          </a:xfrm>
          <a:prstGeom prst="rect">
            <a:avLst/>
          </a:prstGeom>
          <a:noFill/>
          <a:ln w="9525">
            <a:noFill/>
            <a:miter lim="800000"/>
            <a:headEnd/>
            <a:tailEnd/>
          </a:ln>
        </p:spPr>
        <p:txBody>
          <a:bodyPr>
            <a:spAutoFit/>
          </a:bodyPr>
          <a:lstStyle/>
          <a:p>
            <a:pPr algn="ctr">
              <a:defRPr/>
            </a:pPr>
            <a:r>
              <a:rPr lang="en-IN" sz="3200" b="1" u="sng" dirty="0">
                <a:solidFill>
                  <a:srgbClr val="002060"/>
                </a:solidFill>
                <a:latin typeface="Gabriola" pitchFamily="82" charset="0"/>
              </a:rPr>
              <a:t>Nature of assistance</a:t>
            </a:r>
          </a:p>
          <a:p>
            <a:pPr algn="ctr">
              <a:defRPr/>
            </a:pPr>
            <a:endParaRPr lang="en-IN" sz="3200" b="1" dirty="0">
              <a:latin typeface="Gabriola" pitchFamily="82" charset="0"/>
            </a:endParaRPr>
          </a:p>
          <a:p>
            <a:pPr algn="just">
              <a:defRPr/>
            </a:pPr>
            <a:r>
              <a:rPr lang="en-US" sz="4400" b="1" dirty="0">
                <a:solidFill>
                  <a:schemeClr val="bg2">
                    <a:lumMod val="10000"/>
                  </a:schemeClr>
                </a:solidFill>
                <a:latin typeface="Gabriola" pitchFamily="82" charset="0"/>
              </a:rPr>
              <a:t>Where any Buyer fails to make payment to MSE </a:t>
            </a:r>
            <a:r>
              <a:rPr lang="en-US" sz="4400" dirty="0">
                <a:solidFill>
                  <a:schemeClr val="bg2">
                    <a:lumMod val="10000"/>
                  </a:schemeClr>
                </a:solidFill>
                <a:latin typeface="Gabriola" pitchFamily="82" charset="0"/>
              </a:rPr>
              <a:t>on their supplied Goods or Services, is liable to pay </a:t>
            </a:r>
            <a:r>
              <a:rPr lang="en-US" sz="4400" b="1" dirty="0">
                <a:solidFill>
                  <a:schemeClr val="bg2">
                    <a:lumMod val="10000"/>
                  </a:schemeClr>
                </a:solidFill>
                <a:latin typeface="Gabriola" pitchFamily="82" charset="0"/>
              </a:rPr>
              <a:t>compound interest with monthly rests </a:t>
            </a:r>
            <a:r>
              <a:rPr lang="en-US" sz="4400" dirty="0">
                <a:solidFill>
                  <a:schemeClr val="bg2">
                    <a:lumMod val="10000"/>
                  </a:schemeClr>
                </a:solidFill>
                <a:latin typeface="Gabriola" pitchFamily="82" charset="0"/>
              </a:rPr>
              <a:t>on the amount from the appointed day </a:t>
            </a:r>
            <a:r>
              <a:rPr lang="en-US" sz="4400" b="1" dirty="0">
                <a:solidFill>
                  <a:schemeClr val="bg2">
                    <a:lumMod val="10000"/>
                  </a:schemeClr>
                </a:solidFill>
                <a:latin typeface="Gabriola" pitchFamily="82" charset="0"/>
              </a:rPr>
              <a:t>or </a:t>
            </a:r>
            <a:r>
              <a:rPr lang="en-US" sz="4400" dirty="0">
                <a:solidFill>
                  <a:schemeClr val="bg2">
                    <a:lumMod val="10000"/>
                  </a:schemeClr>
                </a:solidFill>
                <a:latin typeface="Gabriola" pitchFamily="82" charset="0"/>
              </a:rPr>
              <a:t>immediately following the date agreed upon at </a:t>
            </a:r>
            <a:r>
              <a:rPr lang="en-US" sz="4400" b="1" dirty="0">
                <a:solidFill>
                  <a:schemeClr val="bg2">
                    <a:lumMod val="10000"/>
                  </a:schemeClr>
                </a:solidFill>
                <a:latin typeface="Gabriola" pitchFamily="82" charset="0"/>
              </a:rPr>
              <a:t>three times of the bank rate </a:t>
            </a:r>
            <a:r>
              <a:rPr lang="en-US" sz="4400" dirty="0">
                <a:solidFill>
                  <a:schemeClr val="bg2">
                    <a:lumMod val="10000"/>
                  </a:schemeClr>
                </a:solidFill>
                <a:latin typeface="Gabriola" pitchFamily="82" charset="0"/>
              </a:rPr>
              <a:t>notified by the RBI.</a:t>
            </a:r>
            <a:endParaRPr lang="en-IN" sz="4400" dirty="0">
              <a:solidFill>
                <a:schemeClr val="bg2">
                  <a:lumMod val="10000"/>
                </a:schemeClr>
              </a:solidFill>
              <a:latin typeface="Gabriola" pitchFamily="82"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25" y="188913"/>
            <a:ext cx="11784013" cy="289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3"/>
          <p:cNvSpPr>
            <a:spLocks noChangeArrowheads="1"/>
          </p:cNvSpPr>
          <p:nvPr/>
        </p:nvSpPr>
        <p:spPr bwMode="auto">
          <a:xfrm>
            <a:off x="263525" y="3573463"/>
            <a:ext cx="11784013"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a:buFont typeface="Wingdings" pitchFamily="2" charset="2"/>
              <a:buChar char="ü"/>
            </a:pPr>
            <a:r>
              <a:rPr lang="en-US" sz="3200" b="1">
                <a:solidFill>
                  <a:srgbClr val="002060"/>
                </a:solidFill>
                <a:latin typeface="Gabriola" pitchFamily="82" charset="0"/>
              </a:rPr>
              <a:t>An initiative for filing online application by the supplier MSE unit against the buyer of goods/services before the concerned </a:t>
            </a:r>
            <a:r>
              <a:rPr lang="en-IN" sz="3200" b="1">
                <a:solidFill>
                  <a:srgbClr val="002060"/>
                </a:solidFill>
                <a:latin typeface="Gabriola" pitchFamily="82" charset="0"/>
              </a:rPr>
              <a:t>MSEFC of his/her State/UT.</a:t>
            </a:r>
          </a:p>
          <a:p>
            <a:pPr marL="457200" indent="-457200" algn="just">
              <a:buFont typeface="Wingdings" pitchFamily="2" charset="2"/>
              <a:buChar char="ü"/>
            </a:pPr>
            <a:r>
              <a:rPr lang="en-US" sz="3200" b="1">
                <a:solidFill>
                  <a:srgbClr val="002060"/>
                </a:solidFill>
                <a:latin typeface="Gabriola" pitchFamily="82" charset="0"/>
              </a:rPr>
              <a:t>These will be viewed by MSEFC Council for their actions.</a:t>
            </a:r>
          </a:p>
          <a:p>
            <a:pPr marL="457200" indent="-457200" algn="just">
              <a:buFont typeface="Wingdings" pitchFamily="2" charset="2"/>
              <a:buChar char="ü"/>
            </a:pPr>
            <a:r>
              <a:rPr lang="en-US" sz="3200" b="1">
                <a:solidFill>
                  <a:srgbClr val="002060"/>
                </a:solidFill>
                <a:latin typeface="Gabriola" pitchFamily="82" charset="0"/>
              </a:rPr>
              <a:t>These will be also visible to Concerned Central Ministries, Departments, CPSEs, State Government, etc. for pro-active </a:t>
            </a:r>
            <a:r>
              <a:rPr lang="en-IN" sz="3200" b="1">
                <a:solidFill>
                  <a:srgbClr val="002060"/>
                </a:solidFill>
                <a:latin typeface="Gabriola" pitchFamily="82" charset="0"/>
              </a:rPr>
              <a:t>actions.</a:t>
            </a:r>
          </a:p>
        </p:txBody>
      </p:sp>
      <p:sp>
        <p:nvSpPr>
          <p:cNvPr id="54276" name="Rectangle 1"/>
          <p:cNvSpPr>
            <a:spLocks noChangeArrowheads="1"/>
          </p:cNvSpPr>
          <p:nvPr/>
        </p:nvSpPr>
        <p:spPr bwMode="auto">
          <a:xfrm>
            <a:off x="4740275" y="3244850"/>
            <a:ext cx="2425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IN" b="1">
                <a:latin typeface="Arial Narrow" pitchFamily="34" charset="0"/>
              </a:rPr>
              <a:t>samadhaan.msme.gov.in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2135188" y="2636838"/>
            <a:ext cx="7521575" cy="1196975"/>
          </a:xfrm>
        </p:spPr>
        <p:txBody>
          <a:bodyPr/>
          <a:lstStyle/>
          <a:p>
            <a:pPr algn="ctr" eaLnBrk="1" hangingPunct="1"/>
            <a:r>
              <a:rPr lang="en-IN" sz="6600" b="1" smtClean="0">
                <a:solidFill>
                  <a:srgbClr val="002060"/>
                </a:solidFill>
                <a:latin typeface="Gabriola" pitchFamily="82" charset="0"/>
              </a:rPr>
              <a:t>Marketing Support Schemes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ounded Rectangle 62"/>
          <p:cNvSpPr/>
          <p:nvPr/>
        </p:nvSpPr>
        <p:spPr>
          <a:xfrm>
            <a:off x="3719513" y="1196975"/>
            <a:ext cx="4200525" cy="647700"/>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b="1" dirty="0">
                <a:latin typeface="Nirmala UI" pitchFamily="34" charset="0"/>
                <a:ea typeface="Nirmala UI" pitchFamily="34" charset="0"/>
                <a:cs typeface="Nirmala UI" pitchFamily="34" charset="0"/>
              </a:rPr>
              <a:t>INDIA 2019</a:t>
            </a:r>
            <a:endParaRPr lang="en-IN" b="1" dirty="0">
              <a:latin typeface="Nirmala UI" pitchFamily="34" charset="0"/>
              <a:ea typeface="Nirmala UI" pitchFamily="34" charset="0"/>
              <a:cs typeface="Nirmala UI" pitchFamily="34" charset="0"/>
            </a:endParaRPr>
          </a:p>
        </p:txBody>
      </p:sp>
      <p:cxnSp>
        <p:nvCxnSpPr>
          <p:cNvPr id="64" name="Straight Connector 63">
            <a:extLst>
              <a:ext uri="{FF2B5EF4-FFF2-40B4-BE49-F238E27FC236}"/>
            </a:extLst>
          </p:cNvPr>
          <p:cNvCxnSpPr>
            <a:cxnSpLocks/>
          </p:cNvCxnSpPr>
          <p:nvPr/>
        </p:nvCxnSpPr>
        <p:spPr>
          <a:xfrm>
            <a:off x="1054100" y="3194050"/>
            <a:ext cx="36639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extLst>
          </p:cNvPr>
          <p:cNvCxnSpPr>
            <a:cxnSpLocks/>
          </p:cNvCxnSpPr>
          <p:nvPr/>
        </p:nvCxnSpPr>
        <p:spPr>
          <a:xfrm>
            <a:off x="5105400" y="3184525"/>
            <a:ext cx="40354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extLst>
          </p:cNvPr>
          <p:cNvSpPr/>
          <p:nvPr/>
        </p:nvSpPr>
        <p:spPr>
          <a:xfrm>
            <a:off x="488950" y="2924175"/>
            <a:ext cx="538163" cy="539750"/>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 name="Oval 66">
            <a:extLst>
              <a:ext uri="{FF2B5EF4-FFF2-40B4-BE49-F238E27FC236}"/>
            </a:extLst>
          </p:cNvPr>
          <p:cNvSpPr/>
          <p:nvPr/>
        </p:nvSpPr>
        <p:spPr>
          <a:xfrm>
            <a:off x="2587625" y="3000375"/>
            <a:ext cx="385763" cy="387350"/>
          </a:xfrm>
          <a:prstGeom prst="ellipse">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 name="Oval 67">
            <a:extLst>
              <a:ext uri="{FF2B5EF4-FFF2-40B4-BE49-F238E27FC236}"/>
            </a:extLst>
          </p:cNvPr>
          <p:cNvSpPr/>
          <p:nvPr/>
        </p:nvSpPr>
        <p:spPr>
          <a:xfrm>
            <a:off x="4718050" y="2990850"/>
            <a:ext cx="387350" cy="385763"/>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 name="Oval 68">
            <a:extLst>
              <a:ext uri="{FF2B5EF4-FFF2-40B4-BE49-F238E27FC236}"/>
            </a:extLst>
          </p:cNvPr>
          <p:cNvSpPr/>
          <p:nvPr/>
        </p:nvSpPr>
        <p:spPr>
          <a:xfrm>
            <a:off x="9140825" y="2914650"/>
            <a:ext cx="465138" cy="538163"/>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Oval 69">
            <a:extLst>
              <a:ext uri="{FF2B5EF4-FFF2-40B4-BE49-F238E27FC236}"/>
            </a:extLst>
          </p:cNvPr>
          <p:cNvSpPr/>
          <p:nvPr/>
        </p:nvSpPr>
        <p:spPr>
          <a:xfrm>
            <a:off x="7026275" y="2990850"/>
            <a:ext cx="387350" cy="385763"/>
          </a:xfrm>
          <a:prstGeom prst="ellipse">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94" name="TextBox 70"/>
          <p:cNvSpPr txBox="1">
            <a:spLocks noChangeArrowheads="1"/>
          </p:cNvSpPr>
          <p:nvPr/>
        </p:nvSpPr>
        <p:spPr bwMode="auto">
          <a:xfrm>
            <a:off x="2289175" y="2205038"/>
            <a:ext cx="1193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ko-KR" sz="1400" b="1">
                <a:solidFill>
                  <a:srgbClr val="002060"/>
                </a:solidFill>
                <a:latin typeface="Nirmala UI" pitchFamily="34" charset="0"/>
                <a:ea typeface="Gulim" pitchFamily="34" charset="-127"/>
              </a:rPr>
              <a:t>99.4% Micro Units</a:t>
            </a:r>
            <a:endParaRPr lang="ko-KR" altLang="en-US" sz="1400" b="1">
              <a:solidFill>
                <a:srgbClr val="002060"/>
              </a:solidFill>
              <a:latin typeface="Nirmala UI" pitchFamily="34" charset="0"/>
              <a:cs typeface="Nirmala UI" pitchFamily="34" charset="0"/>
            </a:endParaRPr>
          </a:p>
        </p:txBody>
      </p:sp>
      <p:sp>
        <p:nvSpPr>
          <p:cNvPr id="16395" name="TextBox 71"/>
          <p:cNvSpPr txBox="1">
            <a:spLocks noChangeArrowheads="1"/>
          </p:cNvSpPr>
          <p:nvPr/>
        </p:nvSpPr>
        <p:spPr bwMode="auto">
          <a:xfrm>
            <a:off x="6640513" y="2205038"/>
            <a:ext cx="11588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ko-KR" sz="1400" b="1">
                <a:solidFill>
                  <a:srgbClr val="002060"/>
                </a:solidFill>
                <a:latin typeface="Nirmala UI" pitchFamily="34" charset="0"/>
                <a:ea typeface="Gulim" pitchFamily="34" charset="-127"/>
              </a:rPr>
              <a:t>8.7% Population</a:t>
            </a:r>
            <a:endParaRPr lang="ko-KR" altLang="en-US" sz="1400" b="1">
              <a:solidFill>
                <a:srgbClr val="002060"/>
              </a:solidFill>
              <a:latin typeface="Nirmala UI" pitchFamily="34" charset="0"/>
              <a:cs typeface="Nirmala UI" pitchFamily="34" charset="0"/>
            </a:endParaRPr>
          </a:p>
        </p:txBody>
      </p:sp>
      <p:sp>
        <p:nvSpPr>
          <p:cNvPr id="16396" name="TextBox 72"/>
          <p:cNvSpPr txBox="1">
            <a:spLocks noChangeArrowheads="1"/>
          </p:cNvSpPr>
          <p:nvPr/>
        </p:nvSpPr>
        <p:spPr bwMode="auto">
          <a:xfrm>
            <a:off x="4237038" y="2214563"/>
            <a:ext cx="13509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ko-KR" sz="1400" b="1" dirty="0" smtClean="0">
                <a:solidFill>
                  <a:srgbClr val="002060"/>
                </a:solidFill>
                <a:latin typeface="Nirmala UI" pitchFamily="34" charset="0"/>
                <a:ea typeface="Gulim" pitchFamily="34" charset="-127"/>
              </a:rPr>
              <a:t>111 </a:t>
            </a:r>
            <a:r>
              <a:rPr lang="en-US" altLang="ko-KR" sz="1400" b="1" dirty="0">
                <a:solidFill>
                  <a:srgbClr val="002060"/>
                </a:solidFill>
                <a:latin typeface="Nirmala UI" pitchFamily="34" charset="0"/>
                <a:ea typeface="Gulim" pitchFamily="34" charset="-127"/>
              </a:rPr>
              <a:t>Million Employment</a:t>
            </a:r>
            <a:endParaRPr lang="ko-KR" altLang="en-US" sz="1400" b="1" dirty="0">
              <a:solidFill>
                <a:srgbClr val="002060"/>
              </a:solidFill>
              <a:latin typeface="Nirmala UI" pitchFamily="34" charset="0"/>
              <a:cs typeface="Nirmala UI" pitchFamily="34" charset="0"/>
            </a:endParaRPr>
          </a:p>
        </p:txBody>
      </p:sp>
      <p:sp>
        <p:nvSpPr>
          <p:cNvPr id="16397" name="TextBox 73"/>
          <p:cNvSpPr txBox="1">
            <a:spLocks noChangeArrowheads="1"/>
          </p:cNvSpPr>
          <p:nvPr/>
        </p:nvSpPr>
        <p:spPr bwMode="auto">
          <a:xfrm>
            <a:off x="8688388" y="2130425"/>
            <a:ext cx="10826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ko-KR" sz="1400" b="1">
                <a:solidFill>
                  <a:srgbClr val="002060"/>
                </a:solidFill>
                <a:latin typeface="Nirmala UI" pitchFamily="34" charset="0"/>
                <a:ea typeface="Gulim" pitchFamily="34" charset="-127"/>
              </a:rPr>
              <a:t>30% Workforce</a:t>
            </a:r>
            <a:endParaRPr lang="ko-KR" altLang="en-US" sz="1400" b="1">
              <a:solidFill>
                <a:srgbClr val="002060"/>
              </a:solidFill>
              <a:latin typeface="Nirmala UI" pitchFamily="34" charset="0"/>
              <a:cs typeface="Nirmala UI" pitchFamily="34" charset="0"/>
            </a:endParaRPr>
          </a:p>
        </p:txBody>
      </p:sp>
      <p:sp>
        <p:nvSpPr>
          <p:cNvPr id="16398" name="TextBox 74"/>
          <p:cNvSpPr txBox="1">
            <a:spLocks noChangeArrowheads="1"/>
          </p:cNvSpPr>
          <p:nvPr/>
        </p:nvSpPr>
        <p:spPr bwMode="auto">
          <a:xfrm>
            <a:off x="390525" y="2022475"/>
            <a:ext cx="10255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ko-KR" sz="1400" b="1">
                <a:solidFill>
                  <a:srgbClr val="002060"/>
                </a:solidFill>
                <a:latin typeface="Nirmala UI" pitchFamily="34" charset="0"/>
                <a:ea typeface="Gulim" pitchFamily="34" charset="-127"/>
              </a:rPr>
              <a:t>633 lakh MSME Units</a:t>
            </a:r>
            <a:endParaRPr lang="ko-KR" altLang="en-US" sz="1400" b="1">
              <a:solidFill>
                <a:srgbClr val="002060"/>
              </a:solidFill>
              <a:latin typeface="Nirmala UI" pitchFamily="34" charset="0"/>
              <a:cs typeface="Nirmala UI" pitchFamily="34" charset="0"/>
            </a:endParaRPr>
          </a:p>
        </p:txBody>
      </p:sp>
      <p:sp>
        <p:nvSpPr>
          <p:cNvPr id="16399" name="TextBox 75"/>
          <p:cNvSpPr txBox="1">
            <a:spLocks noChangeArrowheads="1"/>
          </p:cNvSpPr>
          <p:nvPr/>
        </p:nvSpPr>
        <p:spPr bwMode="auto">
          <a:xfrm>
            <a:off x="374650" y="3860800"/>
            <a:ext cx="10255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ko-KR" sz="1400" b="1">
                <a:solidFill>
                  <a:srgbClr val="002060"/>
                </a:solidFill>
                <a:latin typeface="Nirmala UI" pitchFamily="34" charset="0"/>
                <a:ea typeface="Gulim" pitchFamily="34" charset="-127"/>
              </a:rPr>
              <a:t>23.8 lakh MSME Units</a:t>
            </a:r>
            <a:endParaRPr lang="ko-KR" altLang="en-US" sz="1400" b="1">
              <a:solidFill>
                <a:srgbClr val="002060"/>
              </a:solidFill>
              <a:latin typeface="Nirmala UI" pitchFamily="34" charset="0"/>
              <a:cs typeface="Nirmala UI" pitchFamily="34" charset="0"/>
            </a:endParaRPr>
          </a:p>
        </p:txBody>
      </p:sp>
      <p:sp>
        <p:nvSpPr>
          <p:cNvPr id="16400" name="TextBox 76"/>
          <p:cNvSpPr txBox="1">
            <a:spLocks noChangeArrowheads="1"/>
          </p:cNvSpPr>
          <p:nvPr/>
        </p:nvSpPr>
        <p:spPr bwMode="auto">
          <a:xfrm>
            <a:off x="2184400" y="3870325"/>
            <a:ext cx="119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ko-KR" sz="1400" b="1">
                <a:solidFill>
                  <a:srgbClr val="002060"/>
                </a:solidFill>
                <a:latin typeface="Nirmala UI" pitchFamily="34" charset="0"/>
                <a:ea typeface="Gulim" pitchFamily="34" charset="-127"/>
              </a:rPr>
              <a:t>99. 11% Micro Units</a:t>
            </a:r>
            <a:endParaRPr lang="ko-KR" altLang="en-US" sz="1400" b="1">
              <a:solidFill>
                <a:srgbClr val="002060"/>
              </a:solidFill>
              <a:latin typeface="Nirmala UI" pitchFamily="34" charset="0"/>
              <a:cs typeface="Nirmala UI" pitchFamily="34" charset="0"/>
            </a:endParaRPr>
          </a:p>
        </p:txBody>
      </p:sp>
      <p:sp>
        <p:nvSpPr>
          <p:cNvPr id="16401" name="TextBox 77"/>
          <p:cNvSpPr txBox="1">
            <a:spLocks noChangeArrowheads="1"/>
          </p:cNvSpPr>
          <p:nvPr/>
        </p:nvSpPr>
        <p:spPr bwMode="auto">
          <a:xfrm>
            <a:off x="4237038" y="3881438"/>
            <a:ext cx="13509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ko-KR" sz="1400" b="1">
                <a:solidFill>
                  <a:srgbClr val="002060"/>
                </a:solidFill>
                <a:latin typeface="Nirmala UI" pitchFamily="34" charset="0"/>
                <a:ea typeface="Gulim" pitchFamily="34" charset="-127"/>
              </a:rPr>
              <a:t>4. 464 Million Employment</a:t>
            </a:r>
            <a:endParaRPr lang="ko-KR" altLang="en-US" sz="1400" b="1">
              <a:solidFill>
                <a:srgbClr val="002060"/>
              </a:solidFill>
              <a:latin typeface="Nirmala UI" pitchFamily="34" charset="0"/>
              <a:cs typeface="Nirmala UI" pitchFamily="34" charset="0"/>
            </a:endParaRPr>
          </a:p>
        </p:txBody>
      </p:sp>
      <p:sp>
        <p:nvSpPr>
          <p:cNvPr id="16402" name="TextBox 78"/>
          <p:cNvSpPr txBox="1">
            <a:spLocks noChangeArrowheads="1"/>
          </p:cNvSpPr>
          <p:nvPr/>
        </p:nvSpPr>
        <p:spPr bwMode="auto">
          <a:xfrm>
            <a:off x="6762750" y="3848100"/>
            <a:ext cx="11572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ko-KR" sz="1400" b="1">
                <a:solidFill>
                  <a:srgbClr val="002060"/>
                </a:solidFill>
                <a:latin typeface="Nirmala UI" pitchFamily="34" charset="0"/>
                <a:ea typeface="Gulim" pitchFamily="34" charset="-127"/>
              </a:rPr>
              <a:t>12.9 % Population</a:t>
            </a:r>
            <a:endParaRPr lang="ko-KR" altLang="en-US" sz="1400" b="1">
              <a:solidFill>
                <a:srgbClr val="002060"/>
              </a:solidFill>
              <a:latin typeface="Nirmala UI" pitchFamily="34" charset="0"/>
              <a:cs typeface="Nirmala UI" pitchFamily="34" charset="0"/>
            </a:endParaRPr>
          </a:p>
        </p:txBody>
      </p:sp>
      <p:sp>
        <p:nvSpPr>
          <p:cNvPr id="16403" name="TextBox 79"/>
          <p:cNvSpPr txBox="1">
            <a:spLocks noChangeArrowheads="1"/>
          </p:cNvSpPr>
          <p:nvPr/>
        </p:nvSpPr>
        <p:spPr bwMode="auto">
          <a:xfrm>
            <a:off x="8832850" y="3894138"/>
            <a:ext cx="1082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ko-KR" sz="1400" b="1">
                <a:solidFill>
                  <a:srgbClr val="002060"/>
                </a:solidFill>
                <a:latin typeface="Nirmala UI" pitchFamily="34" charset="0"/>
                <a:ea typeface="Gulim" pitchFamily="34" charset="-127"/>
              </a:rPr>
              <a:t>40 % Workforce</a:t>
            </a:r>
            <a:endParaRPr lang="ko-KR" altLang="en-US" sz="1400" b="1">
              <a:solidFill>
                <a:srgbClr val="002060"/>
              </a:solidFill>
              <a:latin typeface="Nirmala UI" pitchFamily="34" charset="0"/>
              <a:cs typeface="Nirmala UI" pitchFamily="34" charset="0"/>
            </a:endParaRPr>
          </a:p>
        </p:txBody>
      </p:sp>
      <p:sp>
        <p:nvSpPr>
          <p:cNvPr id="81" name="Rounded Rectangle 80"/>
          <p:cNvSpPr/>
          <p:nvPr/>
        </p:nvSpPr>
        <p:spPr>
          <a:xfrm>
            <a:off x="3749675" y="5157788"/>
            <a:ext cx="4198938" cy="647700"/>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b="1" dirty="0">
                <a:latin typeface="Nirmala UI" pitchFamily="34" charset="0"/>
                <a:ea typeface="Nirmala UI" pitchFamily="34" charset="0"/>
                <a:cs typeface="Nirmala UI" pitchFamily="34" charset="0"/>
              </a:rPr>
              <a:t>KERALA 2019</a:t>
            </a:r>
            <a:endParaRPr lang="en-IN" b="1" dirty="0">
              <a:latin typeface="Nirmala UI" pitchFamily="34" charset="0"/>
              <a:ea typeface="Nirmala UI" pitchFamily="34" charset="0"/>
              <a:cs typeface="Nirmala UI" pitchFamily="34" charset="0"/>
            </a:endParaRPr>
          </a:p>
        </p:txBody>
      </p:sp>
      <p:cxnSp>
        <p:nvCxnSpPr>
          <p:cNvPr id="82" name="Straight Arrow Connector 81"/>
          <p:cNvCxnSpPr/>
          <p:nvPr/>
        </p:nvCxnSpPr>
        <p:spPr>
          <a:xfrm flipH="1">
            <a:off x="5819775" y="1844675"/>
            <a:ext cx="0"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81" idx="0"/>
          </p:cNvCxnSpPr>
          <p:nvPr/>
        </p:nvCxnSpPr>
        <p:spPr>
          <a:xfrm flipH="1" flipV="1">
            <a:off x="5848350" y="4598988"/>
            <a:ext cx="0" cy="55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6" name="Text Placeholder 8">
            <a:extLst>
              <a:ext uri="{FF2B5EF4-FFF2-40B4-BE49-F238E27FC236}"/>
            </a:extLst>
          </p:cNvPr>
          <p:cNvSpPr>
            <a:spLocks noGrp="1"/>
          </p:cNvSpPr>
          <p:nvPr>
            <p:ph type="body" sz="quarter" idx="10"/>
          </p:nvPr>
        </p:nvSpPr>
        <p:spPr>
          <a:xfrm>
            <a:off x="323850" y="339725"/>
            <a:ext cx="11572875" cy="723900"/>
          </a:xfrm>
        </p:spPr>
        <p:txBody>
          <a:bodyPr rtlCol="0">
            <a:normAutofit lnSpcReduction="10000"/>
          </a:bodyPr>
          <a:lstStyle/>
          <a:p>
            <a:pPr eaLnBrk="1" fontAlgn="auto" hangingPunct="1">
              <a:spcAft>
                <a:spcPts val="0"/>
              </a:spcAft>
              <a:buFont typeface="Wingdings 3" charset="2"/>
              <a:buNone/>
              <a:defRPr/>
            </a:pPr>
            <a:r>
              <a:rPr lang="en-US" sz="4400" b="1" dirty="0" smtClean="0">
                <a:solidFill>
                  <a:srgbClr val="002060"/>
                </a:solidFill>
                <a:latin typeface="Gabriola" pitchFamily="82" charset="0"/>
                <a:ea typeface="Nirmala UI" pitchFamily="34" charset="0"/>
                <a:cs typeface="Nirmala UI" pitchFamily="34" charset="0"/>
              </a:rPr>
              <a:t>Size of MSME</a:t>
            </a:r>
            <a:endParaRPr lang="en-US" sz="4400" b="1" dirty="0">
              <a:solidFill>
                <a:srgbClr val="002060"/>
              </a:solidFill>
              <a:latin typeface="Gabriola" pitchFamily="82" charset="0"/>
              <a:ea typeface="Nirmala UI" pitchFamily="34" charset="0"/>
              <a:cs typeface="Nirmala UI"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850" y="339725"/>
            <a:ext cx="11572875" cy="723900"/>
          </a:xfrm>
        </p:spPr>
        <p:txBody>
          <a:bodyPr>
            <a:normAutofit fontScale="92500" lnSpcReduction="20000"/>
          </a:bodyPr>
          <a:lstStyle/>
          <a:p>
            <a:pPr eaLnBrk="1" fontAlgn="auto" hangingPunct="1">
              <a:spcAft>
                <a:spcPts val="0"/>
              </a:spcAft>
              <a:defRPr/>
            </a:pPr>
            <a:r>
              <a:rPr lang="en-IN" b="1" u="sng" dirty="0" smtClean="0">
                <a:solidFill>
                  <a:srgbClr val="002060"/>
                </a:solidFill>
                <a:latin typeface="Gabriola" pitchFamily="82" charset="0"/>
              </a:rPr>
              <a:t>PROCUREMENT &amp; MARKETING SUPPORT SCHEME</a:t>
            </a:r>
            <a:endParaRPr lang="en-US" dirty="0"/>
          </a:p>
        </p:txBody>
      </p:sp>
      <p:grpSp>
        <p:nvGrpSpPr>
          <p:cNvPr id="56323" name="Group 2"/>
          <p:cNvGrpSpPr>
            <a:grpSpLocks/>
          </p:cNvGrpSpPr>
          <p:nvPr/>
        </p:nvGrpSpPr>
        <p:grpSpPr bwMode="auto">
          <a:xfrm>
            <a:off x="523875" y="1714500"/>
            <a:ext cx="9520238" cy="1722438"/>
            <a:chOff x="769786" y="2854532"/>
            <a:chExt cx="11130811" cy="2013440"/>
          </a:xfrm>
        </p:grpSpPr>
        <p:sp>
          <p:nvSpPr>
            <p:cNvPr id="4" name="Freeform: Shape 3">
              <a:extLst>
                <a:ext uri="{FF2B5EF4-FFF2-40B4-BE49-F238E27FC236}"/>
              </a:extLst>
            </p:cNvPr>
            <p:cNvSpPr/>
            <p:nvPr/>
          </p:nvSpPr>
          <p:spPr>
            <a:xfrm>
              <a:off x="769786" y="2854532"/>
              <a:ext cx="4356181" cy="2013440"/>
            </a:xfrm>
            <a:custGeom>
              <a:avLst/>
              <a:gdLst>
                <a:gd name="connsiteX0" fmla="*/ 0 w 4387361"/>
                <a:gd name="connsiteY0" fmla="*/ 958362 h 2013439"/>
                <a:gd name="connsiteX1" fmla="*/ 589084 w 4387361"/>
                <a:gd name="connsiteY1" fmla="*/ 2013439 h 2013439"/>
                <a:gd name="connsiteX2" fmla="*/ 1635369 w 4387361"/>
                <a:gd name="connsiteY2" fmla="*/ 1995854 h 2013439"/>
                <a:gd name="connsiteX3" fmla="*/ 2787161 w 4387361"/>
                <a:gd name="connsiteY3" fmla="*/ 0 h 2013439"/>
                <a:gd name="connsiteX4" fmla="*/ 3903784 w 4387361"/>
                <a:gd name="connsiteY4" fmla="*/ 8792 h 2013439"/>
                <a:gd name="connsiteX5" fmla="*/ 4387361 w 4387361"/>
                <a:gd name="connsiteY5" fmla="*/ 800100 h 2013439"/>
                <a:gd name="connsiteX0" fmla="*/ 0 w 4387361"/>
                <a:gd name="connsiteY0" fmla="*/ 958362 h 2013439"/>
                <a:gd name="connsiteX1" fmla="*/ 8792 w 4387361"/>
                <a:gd name="connsiteY1" fmla="*/ 940777 h 2013439"/>
                <a:gd name="connsiteX2" fmla="*/ 589084 w 4387361"/>
                <a:gd name="connsiteY2" fmla="*/ 2013439 h 2013439"/>
                <a:gd name="connsiteX3" fmla="*/ 1635369 w 4387361"/>
                <a:gd name="connsiteY3" fmla="*/ 1995854 h 2013439"/>
                <a:gd name="connsiteX4" fmla="*/ 2787161 w 4387361"/>
                <a:gd name="connsiteY4" fmla="*/ 0 h 2013439"/>
                <a:gd name="connsiteX5" fmla="*/ 3903784 w 4387361"/>
                <a:gd name="connsiteY5" fmla="*/ 8792 h 2013439"/>
                <a:gd name="connsiteX6" fmla="*/ 4387361 w 4387361"/>
                <a:gd name="connsiteY6" fmla="*/ 800100 h 2013439"/>
                <a:gd name="connsiteX0" fmla="*/ 0 w 4387361"/>
                <a:gd name="connsiteY0" fmla="*/ 958362 h 2013439"/>
                <a:gd name="connsiteX1" fmla="*/ 17584 w 4387361"/>
                <a:gd name="connsiteY1" fmla="*/ 940777 h 2013439"/>
                <a:gd name="connsiteX2" fmla="*/ 589084 w 4387361"/>
                <a:gd name="connsiteY2" fmla="*/ 2013439 h 2013439"/>
                <a:gd name="connsiteX3" fmla="*/ 1635369 w 4387361"/>
                <a:gd name="connsiteY3" fmla="*/ 1995854 h 2013439"/>
                <a:gd name="connsiteX4" fmla="*/ 2787161 w 4387361"/>
                <a:gd name="connsiteY4" fmla="*/ 0 h 2013439"/>
                <a:gd name="connsiteX5" fmla="*/ 3903784 w 4387361"/>
                <a:gd name="connsiteY5" fmla="*/ 8792 h 2013439"/>
                <a:gd name="connsiteX6" fmla="*/ 4387361 w 4387361"/>
                <a:gd name="connsiteY6" fmla="*/ 800100 h 2013439"/>
                <a:gd name="connsiteX0" fmla="*/ 238312 w 4369777"/>
                <a:gd name="connsiteY0" fmla="*/ 504574 h 2013439"/>
                <a:gd name="connsiteX1" fmla="*/ 0 w 4369777"/>
                <a:gd name="connsiteY1" fmla="*/ 940777 h 2013439"/>
                <a:gd name="connsiteX2" fmla="*/ 571500 w 4369777"/>
                <a:gd name="connsiteY2" fmla="*/ 2013439 h 2013439"/>
                <a:gd name="connsiteX3" fmla="*/ 1617785 w 4369777"/>
                <a:gd name="connsiteY3" fmla="*/ 1995854 h 2013439"/>
                <a:gd name="connsiteX4" fmla="*/ 2769577 w 4369777"/>
                <a:gd name="connsiteY4" fmla="*/ 0 h 2013439"/>
                <a:gd name="connsiteX5" fmla="*/ 3886200 w 4369777"/>
                <a:gd name="connsiteY5" fmla="*/ 8792 h 2013439"/>
                <a:gd name="connsiteX6" fmla="*/ 4369777 w 4369777"/>
                <a:gd name="connsiteY6" fmla="*/ 800100 h 2013439"/>
                <a:gd name="connsiteX0" fmla="*/ 565858 w 4369777"/>
                <a:gd name="connsiteY0" fmla="*/ 0 h 2024068"/>
                <a:gd name="connsiteX1" fmla="*/ 0 w 4369777"/>
                <a:gd name="connsiteY1" fmla="*/ 951406 h 2024068"/>
                <a:gd name="connsiteX2" fmla="*/ 571500 w 4369777"/>
                <a:gd name="connsiteY2" fmla="*/ 2024068 h 2024068"/>
                <a:gd name="connsiteX3" fmla="*/ 1617785 w 4369777"/>
                <a:gd name="connsiteY3" fmla="*/ 2006483 h 2024068"/>
                <a:gd name="connsiteX4" fmla="*/ 2769577 w 4369777"/>
                <a:gd name="connsiteY4" fmla="*/ 10629 h 2024068"/>
                <a:gd name="connsiteX5" fmla="*/ 3886200 w 4369777"/>
                <a:gd name="connsiteY5" fmla="*/ 19421 h 2024068"/>
                <a:gd name="connsiteX6" fmla="*/ 4369777 w 4369777"/>
                <a:gd name="connsiteY6" fmla="*/ 810729 h 2024068"/>
                <a:gd name="connsiteX0" fmla="*/ 562446 w 4369777"/>
                <a:gd name="connsiteY0" fmla="*/ 6431 h 2013439"/>
                <a:gd name="connsiteX1" fmla="*/ 0 w 4369777"/>
                <a:gd name="connsiteY1" fmla="*/ 940777 h 2013439"/>
                <a:gd name="connsiteX2" fmla="*/ 571500 w 4369777"/>
                <a:gd name="connsiteY2" fmla="*/ 2013439 h 2013439"/>
                <a:gd name="connsiteX3" fmla="*/ 1617785 w 4369777"/>
                <a:gd name="connsiteY3" fmla="*/ 1995854 h 2013439"/>
                <a:gd name="connsiteX4" fmla="*/ 2769577 w 4369777"/>
                <a:gd name="connsiteY4" fmla="*/ 0 h 2013439"/>
                <a:gd name="connsiteX5" fmla="*/ 3886200 w 4369777"/>
                <a:gd name="connsiteY5" fmla="*/ 8792 h 2013439"/>
                <a:gd name="connsiteX6" fmla="*/ 4369777 w 4369777"/>
                <a:gd name="connsiteY6" fmla="*/ 800100 h 2013439"/>
                <a:gd name="connsiteX0" fmla="*/ 562446 w 4369777"/>
                <a:gd name="connsiteY0" fmla="*/ 6431 h 2013439"/>
                <a:gd name="connsiteX1" fmla="*/ 554047 w 4369777"/>
                <a:gd name="connsiteY1" fmla="*/ 3281 h 2013439"/>
                <a:gd name="connsiteX2" fmla="*/ 0 w 4369777"/>
                <a:gd name="connsiteY2" fmla="*/ 940777 h 2013439"/>
                <a:gd name="connsiteX3" fmla="*/ 571500 w 4369777"/>
                <a:gd name="connsiteY3" fmla="*/ 2013439 h 2013439"/>
                <a:gd name="connsiteX4" fmla="*/ 1617785 w 4369777"/>
                <a:gd name="connsiteY4" fmla="*/ 1995854 h 2013439"/>
                <a:gd name="connsiteX5" fmla="*/ 2769577 w 4369777"/>
                <a:gd name="connsiteY5" fmla="*/ 0 h 2013439"/>
                <a:gd name="connsiteX6" fmla="*/ 3886200 w 4369777"/>
                <a:gd name="connsiteY6" fmla="*/ 8792 h 2013439"/>
                <a:gd name="connsiteX7" fmla="*/ 4369777 w 4369777"/>
                <a:gd name="connsiteY7" fmla="*/ 800100 h 2013439"/>
                <a:gd name="connsiteX0" fmla="*/ 562446 w 4369777"/>
                <a:gd name="connsiteY0" fmla="*/ 85037 h 2092045"/>
                <a:gd name="connsiteX1" fmla="*/ 670053 w 4369777"/>
                <a:gd name="connsiteY1" fmla="*/ 0 h 2092045"/>
                <a:gd name="connsiteX2" fmla="*/ 0 w 4369777"/>
                <a:gd name="connsiteY2" fmla="*/ 1019383 h 2092045"/>
                <a:gd name="connsiteX3" fmla="*/ 571500 w 4369777"/>
                <a:gd name="connsiteY3" fmla="*/ 2092045 h 2092045"/>
                <a:gd name="connsiteX4" fmla="*/ 1617785 w 4369777"/>
                <a:gd name="connsiteY4" fmla="*/ 2074460 h 2092045"/>
                <a:gd name="connsiteX5" fmla="*/ 2769577 w 4369777"/>
                <a:gd name="connsiteY5" fmla="*/ 78606 h 2092045"/>
                <a:gd name="connsiteX6" fmla="*/ 3886200 w 4369777"/>
                <a:gd name="connsiteY6" fmla="*/ 87398 h 2092045"/>
                <a:gd name="connsiteX7" fmla="*/ 4369777 w 4369777"/>
                <a:gd name="connsiteY7" fmla="*/ 878706 h 2092045"/>
                <a:gd name="connsiteX0" fmla="*/ 562446 w 4369777"/>
                <a:gd name="connsiteY0" fmla="*/ 6431 h 2013439"/>
                <a:gd name="connsiteX1" fmla="*/ 608638 w 4369777"/>
                <a:gd name="connsiteY1" fmla="*/ 112463 h 2013439"/>
                <a:gd name="connsiteX2" fmla="*/ 0 w 4369777"/>
                <a:gd name="connsiteY2" fmla="*/ 940777 h 2013439"/>
                <a:gd name="connsiteX3" fmla="*/ 571500 w 4369777"/>
                <a:gd name="connsiteY3" fmla="*/ 2013439 h 2013439"/>
                <a:gd name="connsiteX4" fmla="*/ 1617785 w 4369777"/>
                <a:gd name="connsiteY4" fmla="*/ 1995854 h 2013439"/>
                <a:gd name="connsiteX5" fmla="*/ 2769577 w 4369777"/>
                <a:gd name="connsiteY5" fmla="*/ 0 h 2013439"/>
                <a:gd name="connsiteX6" fmla="*/ 3886200 w 4369777"/>
                <a:gd name="connsiteY6" fmla="*/ 8792 h 2013439"/>
                <a:gd name="connsiteX7" fmla="*/ 4369777 w 4369777"/>
                <a:gd name="connsiteY7" fmla="*/ 800100 h 2013439"/>
                <a:gd name="connsiteX0" fmla="*/ 1244834 w 4369777"/>
                <a:gd name="connsiteY0" fmla="*/ 0 h 2112778"/>
                <a:gd name="connsiteX1" fmla="*/ 608638 w 4369777"/>
                <a:gd name="connsiteY1" fmla="*/ 211802 h 2112778"/>
                <a:gd name="connsiteX2" fmla="*/ 0 w 4369777"/>
                <a:gd name="connsiteY2" fmla="*/ 1040116 h 2112778"/>
                <a:gd name="connsiteX3" fmla="*/ 571500 w 4369777"/>
                <a:gd name="connsiteY3" fmla="*/ 2112778 h 2112778"/>
                <a:gd name="connsiteX4" fmla="*/ 1617785 w 4369777"/>
                <a:gd name="connsiteY4" fmla="*/ 2095193 h 2112778"/>
                <a:gd name="connsiteX5" fmla="*/ 2769577 w 4369777"/>
                <a:gd name="connsiteY5" fmla="*/ 99339 h 2112778"/>
                <a:gd name="connsiteX6" fmla="*/ 3886200 w 4369777"/>
                <a:gd name="connsiteY6" fmla="*/ 108131 h 2112778"/>
                <a:gd name="connsiteX7" fmla="*/ 4369777 w 4369777"/>
                <a:gd name="connsiteY7" fmla="*/ 899439 h 2112778"/>
                <a:gd name="connsiteX0" fmla="*/ 1244834 w 4369777"/>
                <a:gd name="connsiteY0" fmla="*/ 0 h 2112778"/>
                <a:gd name="connsiteX1" fmla="*/ 608638 w 4369777"/>
                <a:gd name="connsiteY1" fmla="*/ 119680 h 2112778"/>
                <a:gd name="connsiteX2" fmla="*/ 0 w 4369777"/>
                <a:gd name="connsiteY2" fmla="*/ 1040116 h 2112778"/>
                <a:gd name="connsiteX3" fmla="*/ 571500 w 4369777"/>
                <a:gd name="connsiteY3" fmla="*/ 2112778 h 2112778"/>
                <a:gd name="connsiteX4" fmla="*/ 1617785 w 4369777"/>
                <a:gd name="connsiteY4" fmla="*/ 2095193 h 2112778"/>
                <a:gd name="connsiteX5" fmla="*/ 2769577 w 4369777"/>
                <a:gd name="connsiteY5" fmla="*/ 99339 h 2112778"/>
                <a:gd name="connsiteX6" fmla="*/ 3886200 w 4369777"/>
                <a:gd name="connsiteY6" fmla="*/ 108131 h 2112778"/>
                <a:gd name="connsiteX7" fmla="*/ 4369777 w 4369777"/>
                <a:gd name="connsiteY7" fmla="*/ 899439 h 2112778"/>
                <a:gd name="connsiteX0" fmla="*/ 1244834 w 4369777"/>
                <a:gd name="connsiteY0" fmla="*/ 0 h 2112778"/>
                <a:gd name="connsiteX1" fmla="*/ 615462 w 4369777"/>
                <a:gd name="connsiteY1" fmla="*/ 136739 h 2112778"/>
                <a:gd name="connsiteX2" fmla="*/ 0 w 4369777"/>
                <a:gd name="connsiteY2" fmla="*/ 1040116 h 2112778"/>
                <a:gd name="connsiteX3" fmla="*/ 571500 w 4369777"/>
                <a:gd name="connsiteY3" fmla="*/ 2112778 h 2112778"/>
                <a:gd name="connsiteX4" fmla="*/ 1617785 w 4369777"/>
                <a:gd name="connsiteY4" fmla="*/ 2095193 h 2112778"/>
                <a:gd name="connsiteX5" fmla="*/ 2769577 w 4369777"/>
                <a:gd name="connsiteY5" fmla="*/ 99339 h 2112778"/>
                <a:gd name="connsiteX6" fmla="*/ 3886200 w 4369777"/>
                <a:gd name="connsiteY6" fmla="*/ 108131 h 2112778"/>
                <a:gd name="connsiteX7" fmla="*/ 4369777 w 4369777"/>
                <a:gd name="connsiteY7" fmla="*/ 899439 h 2112778"/>
                <a:gd name="connsiteX0" fmla="*/ 1244834 w 4369777"/>
                <a:gd name="connsiteY0" fmla="*/ 0 h 2112778"/>
                <a:gd name="connsiteX1" fmla="*/ 577931 w 4369777"/>
                <a:gd name="connsiteY1" fmla="*/ 92384 h 2112778"/>
                <a:gd name="connsiteX2" fmla="*/ 0 w 4369777"/>
                <a:gd name="connsiteY2" fmla="*/ 1040116 h 2112778"/>
                <a:gd name="connsiteX3" fmla="*/ 571500 w 4369777"/>
                <a:gd name="connsiteY3" fmla="*/ 2112778 h 2112778"/>
                <a:gd name="connsiteX4" fmla="*/ 1617785 w 4369777"/>
                <a:gd name="connsiteY4" fmla="*/ 2095193 h 2112778"/>
                <a:gd name="connsiteX5" fmla="*/ 2769577 w 4369777"/>
                <a:gd name="connsiteY5" fmla="*/ 99339 h 2112778"/>
                <a:gd name="connsiteX6" fmla="*/ 3886200 w 4369777"/>
                <a:gd name="connsiteY6" fmla="*/ 108131 h 2112778"/>
                <a:gd name="connsiteX7" fmla="*/ 4369777 w 4369777"/>
                <a:gd name="connsiteY7" fmla="*/ 899439 h 2112778"/>
                <a:gd name="connsiteX0" fmla="*/ 1244834 w 4369777"/>
                <a:gd name="connsiteY0" fmla="*/ 0 h 2112778"/>
                <a:gd name="connsiteX1" fmla="*/ 581343 w 4369777"/>
                <a:gd name="connsiteY1" fmla="*/ 109444 h 2112778"/>
                <a:gd name="connsiteX2" fmla="*/ 0 w 4369777"/>
                <a:gd name="connsiteY2" fmla="*/ 1040116 h 2112778"/>
                <a:gd name="connsiteX3" fmla="*/ 571500 w 4369777"/>
                <a:gd name="connsiteY3" fmla="*/ 2112778 h 2112778"/>
                <a:gd name="connsiteX4" fmla="*/ 1617785 w 4369777"/>
                <a:gd name="connsiteY4" fmla="*/ 2095193 h 2112778"/>
                <a:gd name="connsiteX5" fmla="*/ 2769577 w 4369777"/>
                <a:gd name="connsiteY5" fmla="*/ 99339 h 2112778"/>
                <a:gd name="connsiteX6" fmla="*/ 3886200 w 4369777"/>
                <a:gd name="connsiteY6" fmla="*/ 108131 h 2112778"/>
                <a:gd name="connsiteX7" fmla="*/ 4369777 w 4369777"/>
                <a:gd name="connsiteY7" fmla="*/ 899439 h 2112778"/>
                <a:gd name="connsiteX0" fmla="*/ 1234598 w 4359541"/>
                <a:gd name="connsiteY0" fmla="*/ 0 h 2112778"/>
                <a:gd name="connsiteX1" fmla="*/ 571107 w 4359541"/>
                <a:gd name="connsiteY1" fmla="*/ 109444 h 2112778"/>
                <a:gd name="connsiteX2" fmla="*/ 0 w 4359541"/>
                <a:gd name="connsiteY2" fmla="*/ 1053764 h 2112778"/>
                <a:gd name="connsiteX3" fmla="*/ 561264 w 4359541"/>
                <a:gd name="connsiteY3" fmla="*/ 2112778 h 2112778"/>
                <a:gd name="connsiteX4" fmla="*/ 1607549 w 4359541"/>
                <a:gd name="connsiteY4" fmla="*/ 2095193 h 2112778"/>
                <a:gd name="connsiteX5" fmla="*/ 2759341 w 4359541"/>
                <a:gd name="connsiteY5" fmla="*/ 99339 h 2112778"/>
                <a:gd name="connsiteX6" fmla="*/ 3875964 w 4359541"/>
                <a:gd name="connsiteY6" fmla="*/ 108131 h 2112778"/>
                <a:gd name="connsiteX7" fmla="*/ 4359541 w 4359541"/>
                <a:gd name="connsiteY7" fmla="*/ 899439 h 2112778"/>
                <a:gd name="connsiteX0" fmla="*/ 1231186 w 4356129"/>
                <a:gd name="connsiteY0" fmla="*/ 0 h 2112778"/>
                <a:gd name="connsiteX1" fmla="*/ 567695 w 4356129"/>
                <a:gd name="connsiteY1" fmla="*/ 109444 h 2112778"/>
                <a:gd name="connsiteX2" fmla="*/ 0 w 4356129"/>
                <a:gd name="connsiteY2" fmla="*/ 1064000 h 2112778"/>
                <a:gd name="connsiteX3" fmla="*/ 557852 w 4356129"/>
                <a:gd name="connsiteY3" fmla="*/ 2112778 h 2112778"/>
                <a:gd name="connsiteX4" fmla="*/ 1604137 w 4356129"/>
                <a:gd name="connsiteY4" fmla="*/ 2095193 h 2112778"/>
                <a:gd name="connsiteX5" fmla="*/ 2755929 w 4356129"/>
                <a:gd name="connsiteY5" fmla="*/ 99339 h 2112778"/>
                <a:gd name="connsiteX6" fmla="*/ 3872552 w 4356129"/>
                <a:gd name="connsiteY6" fmla="*/ 108131 h 2112778"/>
                <a:gd name="connsiteX7" fmla="*/ 4356129 w 4356129"/>
                <a:gd name="connsiteY7" fmla="*/ 899439 h 2112778"/>
                <a:gd name="connsiteX0" fmla="*/ 1592852 w 4356129"/>
                <a:gd name="connsiteY0" fmla="*/ 0 h 2047951"/>
                <a:gd name="connsiteX1" fmla="*/ 567695 w 4356129"/>
                <a:gd name="connsiteY1" fmla="*/ 44617 h 2047951"/>
                <a:gd name="connsiteX2" fmla="*/ 0 w 4356129"/>
                <a:gd name="connsiteY2" fmla="*/ 999173 h 2047951"/>
                <a:gd name="connsiteX3" fmla="*/ 557852 w 4356129"/>
                <a:gd name="connsiteY3" fmla="*/ 2047951 h 2047951"/>
                <a:gd name="connsiteX4" fmla="*/ 1604137 w 4356129"/>
                <a:gd name="connsiteY4" fmla="*/ 2030366 h 2047951"/>
                <a:gd name="connsiteX5" fmla="*/ 2755929 w 4356129"/>
                <a:gd name="connsiteY5" fmla="*/ 34512 h 2047951"/>
                <a:gd name="connsiteX6" fmla="*/ 3872552 w 4356129"/>
                <a:gd name="connsiteY6" fmla="*/ 43304 h 2047951"/>
                <a:gd name="connsiteX7" fmla="*/ 4356129 w 4356129"/>
                <a:gd name="connsiteY7" fmla="*/ 834612 h 2047951"/>
                <a:gd name="connsiteX0" fmla="*/ 1592852 w 4356129"/>
                <a:gd name="connsiteY0" fmla="*/ 6562 h 2054513"/>
                <a:gd name="connsiteX1" fmla="*/ 1584453 w 4356129"/>
                <a:gd name="connsiteY1" fmla="*/ 0 h 2054513"/>
                <a:gd name="connsiteX2" fmla="*/ 567695 w 4356129"/>
                <a:gd name="connsiteY2" fmla="*/ 51179 h 2054513"/>
                <a:gd name="connsiteX3" fmla="*/ 0 w 4356129"/>
                <a:gd name="connsiteY3" fmla="*/ 1005735 h 2054513"/>
                <a:gd name="connsiteX4" fmla="*/ 557852 w 4356129"/>
                <a:gd name="connsiteY4" fmla="*/ 2054513 h 2054513"/>
                <a:gd name="connsiteX5" fmla="*/ 1604137 w 4356129"/>
                <a:gd name="connsiteY5" fmla="*/ 2036928 h 2054513"/>
                <a:gd name="connsiteX6" fmla="*/ 2755929 w 4356129"/>
                <a:gd name="connsiteY6" fmla="*/ 41074 h 2054513"/>
                <a:gd name="connsiteX7" fmla="*/ 3872552 w 4356129"/>
                <a:gd name="connsiteY7" fmla="*/ 49866 h 2054513"/>
                <a:gd name="connsiteX8" fmla="*/ 4356129 w 4356129"/>
                <a:gd name="connsiteY8" fmla="*/ 841174 h 2054513"/>
                <a:gd name="connsiteX0" fmla="*/ 1592852 w 4356129"/>
                <a:gd name="connsiteY0" fmla="*/ 0 h 2047951"/>
                <a:gd name="connsiteX1" fmla="*/ 1857408 w 4356129"/>
                <a:gd name="connsiteY1" fmla="*/ 150388 h 2047951"/>
                <a:gd name="connsiteX2" fmla="*/ 567695 w 4356129"/>
                <a:gd name="connsiteY2" fmla="*/ 44617 h 2047951"/>
                <a:gd name="connsiteX3" fmla="*/ 0 w 4356129"/>
                <a:gd name="connsiteY3" fmla="*/ 999173 h 2047951"/>
                <a:gd name="connsiteX4" fmla="*/ 557852 w 4356129"/>
                <a:gd name="connsiteY4" fmla="*/ 2047951 h 2047951"/>
                <a:gd name="connsiteX5" fmla="*/ 1604137 w 4356129"/>
                <a:gd name="connsiteY5" fmla="*/ 2030366 h 2047951"/>
                <a:gd name="connsiteX6" fmla="*/ 2755929 w 4356129"/>
                <a:gd name="connsiteY6" fmla="*/ 34512 h 2047951"/>
                <a:gd name="connsiteX7" fmla="*/ 3872552 w 4356129"/>
                <a:gd name="connsiteY7" fmla="*/ 43304 h 2047951"/>
                <a:gd name="connsiteX8" fmla="*/ 4356129 w 4356129"/>
                <a:gd name="connsiteY8" fmla="*/ 834612 h 2047951"/>
                <a:gd name="connsiteX0" fmla="*/ 1592852 w 4356129"/>
                <a:gd name="connsiteY0" fmla="*/ 30445 h 2078396"/>
                <a:gd name="connsiteX1" fmla="*/ 1563981 w 4356129"/>
                <a:gd name="connsiteY1" fmla="*/ 0 h 2078396"/>
                <a:gd name="connsiteX2" fmla="*/ 567695 w 4356129"/>
                <a:gd name="connsiteY2" fmla="*/ 75062 h 2078396"/>
                <a:gd name="connsiteX3" fmla="*/ 0 w 4356129"/>
                <a:gd name="connsiteY3" fmla="*/ 1029618 h 2078396"/>
                <a:gd name="connsiteX4" fmla="*/ 557852 w 4356129"/>
                <a:gd name="connsiteY4" fmla="*/ 2078396 h 2078396"/>
                <a:gd name="connsiteX5" fmla="*/ 1604137 w 4356129"/>
                <a:gd name="connsiteY5" fmla="*/ 2060811 h 2078396"/>
                <a:gd name="connsiteX6" fmla="*/ 2755929 w 4356129"/>
                <a:gd name="connsiteY6" fmla="*/ 64957 h 2078396"/>
                <a:gd name="connsiteX7" fmla="*/ 3872552 w 4356129"/>
                <a:gd name="connsiteY7" fmla="*/ 73749 h 2078396"/>
                <a:gd name="connsiteX8" fmla="*/ 4356129 w 4356129"/>
                <a:gd name="connsiteY8" fmla="*/ 865057 h 2078396"/>
                <a:gd name="connsiteX0" fmla="*/ 2162646 w 4356129"/>
                <a:gd name="connsiteY0" fmla="*/ 832251 h 2078396"/>
                <a:gd name="connsiteX1" fmla="*/ 1563981 w 4356129"/>
                <a:gd name="connsiteY1" fmla="*/ 0 h 2078396"/>
                <a:gd name="connsiteX2" fmla="*/ 567695 w 4356129"/>
                <a:gd name="connsiteY2" fmla="*/ 75062 h 2078396"/>
                <a:gd name="connsiteX3" fmla="*/ 0 w 4356129"/>
                <a:gd name="connsiteY3" fmla="*/ 1029618 h 2078396"/>
                <a:gd name="connsiteX4" fmla="*/ 557852 w 4356129"/>
                <a:gd name="connsiteY4" fmla="*/ 2078396 h 2078396"/>
                <a:gd name="connsiteX5" fmla="*/ 1604137 w 4356129"/>
                <a:gd name="connsiteY5" fmla="*/ 2060811 h 2078396"/>
                <a:gd name="connsiteX6" fmla="*/ 2755929 w 4356129"/>
                <a:gd name="connsiteY6" fmla="*/ 64957 h 2078396"/>
                <a:gd name="connsiteX7" fmla="*/ 3872552 w 4356129"/>
                <a:gd name="connsiteY7" fmla="*/ 73749 h 2078396"/>
                <a:gd name="connsiteX8" fmla="*/ 4356129 w 4356129"/>
                <a:gd name="connsiteY8" fmla="*/ 865057 h 2078396"/>
                <a:gd name="connsiteX0" fmla="*/ 2155823 w 4356129"/>
                <a:gd name="connsiteY0" fmla="*/ 852723 h 2078396"/>
                <a:gd name="connsiteX1" fmla="*/ 1563981 w 4356129"/>
                <a:gd name="connsiteY1" fmla="*/ 0 h 2078396"/>
                <a:gd name="connsiteX2" fmla="*/ 567695 w 4356129"/>
                <a:gd name="connsiteY2" fmla="*/ 75062 h 2078396"/>
                <a:gd name="connsiteX3" fmla="*/ 0 w 4356129"/>
                <a:gd name="connsiteY3" fmla="*/ 1029618 h 2078396"/>
                <a:gd name="connsiteX4" fmla="*/ 557852 w 4356129"/>
                <a:gd name="connsiteY4" fmla="*/ 2078396 h 2078396"/>
                <a:gd name="connsiteX5" fmla="*/ 1604137 w 4356129"/>
                <a:gd name="connsiteY5" fmla="*/ 2060811 h 2078396"/>
                <a:gd name="connsiteX6" fmla="*/ 2755929 w 4356129"/>
                <a:gd name="connsiteY6" fmla="*/ 64957 h 2078396"/>
                <a:gd name="connsiteX7" fmla="*/ 3872552 w 4356129"/>
                <a:gd name="connsiteY7" fmla="*/ 73749 h 2078396"/>
                <a:gd name="connsiteX8" fmla="*/ 4356129 w 4356129"/>
                <a:gd name="connsiteY8" fmla="*/ 865057 h 2078396"/>
                <a:gd name="connsiteX0" fmla="*/ 2169471 w 4356129"/>
                <a:gd name="connsiteY0" fmla="*/ 873195 h 2078396"/>
                <a:gd name="connsiteX1" fmla="*/ 1563981 w 4356129"/>
                <a:gd name="connsiteY1" fmla="*/ 0 h 2078396"/>
                <a:gd name="connsiteX2" fmla="*/ 567695 w 4356129"/>
                <a:gd name="connsiteY2" fmla="*/ 75062 h 2078396"/>
                <a:gd name="connsiteX3" fmla="*/ 0 w 4356129"/>
                <a:gd name="connsiteY3" fmla="*/ 1029618 h 2078396"/>
                <a:gd name="connsiteX4" fmla="*/ 557852 w 4356129"/>
                <a:gd name="connsiteY4" fmla="*/ 2078396 h 2078396"/>
                <a:gd name="connsiteX5" fmla="*/ 1604137 w 4356129"/>
                <a:gd name="connsiteY5" fmla="*/ 2060811 h 2078396"/>
                <a:gd name="connsiteX6" fmla="*/ 2755929 w 4356129"/>
                <a:gd name="connsiteY6" fmla="*/ 64957 h 2078396"/>
                <a:gd name="connsiteX7" fmla="*/ 3872552 w 4356129"/>
                <a:gd name="connsiteY7" fmla="*/ 73749 h 2078396"/>
                <a:gd name="connsiteX8" fmla="*/ 4356129 w 4356129"/>
                <a:gd name="connsiteY8" fmla="*/ 865057 h 2078396"/>
                <a:gd name="connsiteX0" fmla="*/ 2159235 w 4356129"/>
                <a:gd name="connsiteY0" fmla="*/ 849311 h 2078396"/>
                <a:gd name="connsiteX1" fmla="*/ 1563981 w 4356129"/>
                <a:gd name="connsiteY1" fmla="*/ 0 h 2078396"/>
                <a:gd name="connsiteX2" fmla="*/ 567695 w 4356129"/>
                <a:gd name="connsiteY2" fmla="*/ 75062 h 2078396"/>
                <a:gd name="connsiteX3" fmla="*/ 0 w 4356129"/>
                <a:gd name="connsiteY3" fmla="*/ 1029618 h 2078396"/>
                <a:gd name="connsiteX4" fmla="*/ 557852 w 4356129"/>
                <a:gd name="connsiteY4" fmla="*/ 2078396 h 2078396"/>
                <a:gd name="connsiteX5" fmla="*/ 1604137 w 4356129"/>
                <a:gd name="connsiteY5" fmla="*/ 2060811 h 2078396"/>
                <a:gd name="connsiteX6" fmla="*/ 2755929 w 4356129"/>
                <a:gd name="connsiteY6" fmla="*/ 64957 h 2078396"/>
                <a:gd name="connsiteX7" fmla="*/ 3872552 w 4356129"/>
                <a:gd name="connsiteY7" fmla="*/ 73749 h 2078396"/>
                <a:gd name="connsiteX8" fmla="*/ 4356129 w 4356129"/>
                <a:gd name="connsiteY8" fmla="*/ 865057 h 2078396"/>
                <a:gd name="connsiteX0" fmla="*/ 2169471 w 4356129"/>
                <a:gd name="connsiteY0" fmla="*/ 869783 h 2078396"/>
                <a:gd name="connsiteX1" fmla="*/ 1563981 w 4356129"/>
                <a:gd name="connsiteY1" fmla="*/ 0 h 2078396"/>
                <a:gd name="connsiteX2" fmla="*/ 567695 w 4356129"/>
                <a:gd name="connsiteY2" fmla="*/ 75062 h 2078396"/>
                <a:gd name="connsiteX3" fmla="*/ 0 w 4356129"/>
                <a:gd name="connsiteY3" fmla="*/ 1029618 h 2078396"/>
                <a:gd name="connsiteX4" fmla="*/ 557852 w 4356129"/>
                <a:gd name="connsiteY4" fmla="*/ 2078396 h 2078396"/>
                <a:gd name="connsiteX5" fmla="*/ 1604137 w 4356129"/>
                <a:gd name="connsiteY5" fmla="*/ 2060811 h 2078396"/>
                <a:gd name="connsiteX6" fmla="*/ 2755929 w 4356129"/>
                <a:gd name="connsiteY6" fmla="*/ 64957 h 2078396"/>
                <a:gd name="connsiteX7" fmla="*/ 3872552 w 4356129"/>
                <a:gd name="connsiteY7" fmla="*/ 73749 h 2078396"/>
                <a:gd name="connsiteX8" fmla="*/ 4356129 w 4356129"/>
                <a:gd name="connsiteY8" fmla="*/ 865057 h 2078396"/>
                <a:gd name="connsiteX0" fmla="*/ 2169471 w 4356129"/>
                <a:gd name="connsiteY0" fmla="*/ 825428 h 2034041"/>
                <a:gd name="connsiteX1" fmla="*/ 1693635 w 4356129"/>
                <a:gd name="connsiteY1" fmla="*/ 0 h 2034041"/>
                <a:gd name="connsiteX2" fmla="*/ 567695 w 4356129"/>
                <a:gd name="connsiteY2" fmla="*/ 30707 h 2034041"/>
                <a:gd name="connsiteX3" fmla="*/ 0 w 4356129"/>
                <a:gd name="connsiteY3" fmla="*/ 985263 h 2034041"/>
                <a:gd name="connsiteX4" fmla="*/ 557852 w 4356129"/>
                <a:gd name="connsiteY4" fmla="*/ 2034041 h 2034041"/>
                <a:gd name="connsiteX5" fmla="*/ 1604137 w 4356129"/>
                <a:gd name="connsiteY5" fmla="*/ 2016456 h 2034041"/>
                <a:gd name="connsiteX6" fmla="*/ 2755929 w 4356129"/>
                <a:gd name="connsiteY6" fmla="*/ 20602 h 2034041"/>
                <a:gd name="connsiteX7" fmla="*/ 3872552 w 4356129"/>
                <a:gd name="connsiteY7" fmla="*/ 29394 h 2034041"/>
                <a:gd name="connsiteX8" fmla="*/ 4356129 w 4356129"/>
                <a:gd name="connsiteY8" fmla="*/ 820702 h 2034041"/>
                <a:gd name="connsiteX0" fmla="*/ 2169471 w 4356129"/>
                <a:gd name="connsiteY0" fmla="*/ 804826 h 2013439"/>
                <a:gd name="connsiteX1" fmla="*/ 1693635 w 4356129"/>
                <a:gd name="connsiteY1" fmla="*/ 16930 h 2013439"/>
                <a:gd name="connsiteX2" fmla="*/ 567695 w 4356129"/>
                <a:gd name="connsiteY2" fmla="*/ 10105 h 2013439"/>
                <a:gd name="connsiteX3" fmla="*/ 0 w 4356129"/>
                <a:gd name="connsiteY3" fmla="*/ 964661 h 2013439"/>
                <a:gd name="connsiteX4" fmla="*/ 557852 w 4356129"/>
                <a:gd name="connsiteY4" fmla="*/ 2013439 h 2013439"/>
                <a:gd name="connsiteX5" fmla="*/ 1604137 w 4356129"/>
                <a:gd name="connsiteY5" fmla="*/ 1995854 h 2013439"/>
                <a:gd name="connsiteX6" fmla="*/ 2755929 w 4356129"/>
                <a:gd name="connsiteY6" fmla="*/ 0 h 2013439"/>
                <a:gd name="connsiteX7" fmla="*/ 3872552 w 4356129"/>
                <a:gd name="connsiteY7" fmla="*/ 8792 h 2013439"/>
                <a:gd name="connsiteX8" fmla="*/ 4356129 w 4356129"/>
                <a:gd name="connsiteY8" fmla="*/ 800100 h 2013439"/>
                <a:gd name="connsiteX0" fmla="*/ 2169471 w 4356129"/>
                <a:gd name="connsiteY0" fmla="*/ 804826 h 2013439"/>
                <a:gd name="connsiteX1" fmla="*/ 1690223 w 4356129"/>
                <a:gd name="connsiteY1" fmla="*/ 13518 h 2013439"/>
                <a:gd name="connsiteX2" fmla="*/ 567695 w 4356129"/>
                <a:gd name="connsiteY2" fmla="*/ 10105 h 2013439"/>
                <a:gd name="connsiteX3" fmla="*/ 0 w 4356129"/>
                <a:gd name="connsiteY3" fmla="*/ 964661 h 2013439"/>
                <a:gd name="connsiteX4" fmla="*/ 557852 w 4356129"/>
                <a:gd name="connsiteY4" fmla="*/ 2013439 h 2013439"/>
                <a:gd name="connsiteX5" fmla="*/ 1604137 w 4356129"/>
                <a:gd name="connsiteY5" fmla="*/ 1995854 h 2013439"/>
                <a:gd name="connsiteX6" fmla="*/ 2755929 w 4356129"/>
                <a:gd name="connsiteY6" fmla="*/ 0 h 2013439"/>
                <a:gd name="connsiteX7" fmla="*/ 3872552 w 4356129"/>
                <a:gd name="connsiteY7" fmla="*/ 8792 h 2013439"/>
                <a:gd name="connsiteX8" fmla="*/ 4356129 w 4356129"/>
                <a:gd name="connsiteY8" fmla="*/ 800100 h 2013439"/>
                <a:gd name="connsiteX0" fmla="*/ 2169471 w 4356129"/>
                <a:gd name="connsiteY0" fmla="*/ 804826 h 2013439"/>
                <a:gd name="connsiteX1" fmla="*/ 1690223 w 4356129"/>
                <a:gd name="connsiteY1" fmla="*/ 13518 h 2013439"/>
                <a:gd name="connsiteX2" fmla="*/ 567695 w 4356129"/>
                <a:gd name="connsiteY2" fmla="*/ 10105 h 2013439"/>
                <a:gd name="connsiteX3" fmla="*/ 0 w 4356129"/>
                <a:gd name="connsiteY3" fmla="*/ 964661 h 2013439"/>
                <a:gd name="connsiteX4" fmla="*/ 557852 w 4356129"/>
                <a:gd name="connsiteY4" fmla="*/ 2013439 h 2013439"/>
                <a:gd name="connsiteX5" fmla="*/ 1604137 w 4356129"/>
                <a:gd name="connsiteY5" fmla="*/ 1995854 h 2013439"/>
                <a:gd name="connsiteX6" fmla="*/ 2755929 w 4356129"/>
                <a:gd name="connsiteY6" fmla="*/ 0 h 2013439"/>
                <a:gd name="connsiteX7" fmla="*/ 3872552 w 4356129"/>
                <a:gd name="connsiteY7" fmla="*/ 8792 h 2013439"/>
                <a:gd name="connsiteX8" fmla="*/ 4356129 w 4356129"/>
                <a:gd name="connsiteY8" fmla="*/ 800100 h 2013439"/>
                <a:gd name="connsiteX0" fmla="*/ 2169471 w 4356129"/>
                <a:gd name="connsiteY0" fmla="*/ 804826 h 2013439"/>
                <a:gd name="connsiteX1" fmla="*/ 1679987 w 4356129"/>
                <a:gd name="connsiteY1" fmla="*/ 13518 h 2013439"/>
                <a:gd name="connsiteX2" fmla="*/ 567695 w 4356129"/>
                <a:gd name="connsiteY2" fmla="*/ 10105 h 2013439"/>
                <a:gd name="connsiteX3" fmla="*/ 0 w 4356129"/>
                <a:gd name="connsiteY3" fmla="*/ 964661 h 2013439"/>
                <a:gd name="connsiteX4" fmla="*/ 557852 w 4356129"/>
                <a:gd name="connsiteY4" fmla="*/ 2013439 h 2013439"/>
                <a:gd name="connsiteX5" fmla="*/ 1604137 w 4356129"/>
                <a:gd name="connsiteY5" fmla="*/ 1995854 h 2013439"/>
                <a:gd name="connsiteX6" fmla="*/ 2755929 w 4356129"/>
                <a:gd name="connsiteY6" fmla="*/ 0 h 2013439"/>
                <a:gd name="connsiteX7" fmla="*/ 3872552 w 4356129"/>
                <a:gd name="connsiteY7" fmla="*/ 8792 h 2013439"/>
                <a:gd name="connsiteX8" fmla="*/ 4356129 w 4356129"/>
                <a:gd name="connsiteY8" fmla="*/ 800100 h 2013439"/>
                <a:gd name="connsiteX0" fmla="*/ 2119229 w 4356129"/>
                <a:gd name="connsiteY0" fmla="*/ 714391 h 2013439"/>
                <a:gd name="connsiteX1" fmla="*/ 1679987 w 4356129"/>
                <a:gd name="connsiteY1" fmla="*/ 13518 h 2013439"/>
                <a:gd name="connsiteX2" fmla="*/ 567695 w 4356129"/>
                <a:gd name="connsiteY2" fmla="*/ 10105 h 2013439"/>
                <a:gd name="connsiteX3" fmla="*/ 0 w 4356129"/>
                <a:gd name="connsiteY3" fmla="*/ 964661 h 2013439"/>
                <a:gd name="connsiteX4" fmla="*/ 557852 w 4356129"/>
                <a:gd name="connsiteY4" fmla="*/ 2013439 h 2013439"/>
                <a:gd name="connsiteX5" fmla="*/ 1604137 w 4356129"/>
                <a:gd name="connsiteY5" fmla="*/ 1995854 h 2013439"/>
                <a:gd name="connsiteX6" fmla="*/ 2755929 w 4356129"/>
                <a:gd name="connsiteY6" fmla="*/ 0 h 2013439"/>
                <a:gd name="connsiteX7" fmla="*/ 3872552 w 4356129"/>
                <a:gd name="connsiteY7" fmla="*/ 8792 h 2013439"/>
                <a:gd name="connsiteX8" fmla="*/ 4356129 w 4356129"/>
                <a:gd name="connsiteY8" fmla="*/ 800100 h 201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6129" h="2013439">
                  <a:moveTo>
                    <a:pt x="2119229" y="714391"/>
                  </a:moveTo>
                  <a:lnTo>
                    <a:pt x="1679987" y="13518"/>
                  </a:lnTo>
                  <a:lnTo>
                    <a:pt x="567695" y="10105"/>
                  </a:lnTo>
                  <a:lnTo>
                    <a:pt x="0" y="964661"/>
                  </a:lnTo>
                  <a:lnTo>
                    <a:pt x="557852" y="2013439"/>
                  </a:lnTo>
                  <a:lnTo>
                    <a:pt x="1604137" y="1995854"/>
                  </a:lnTo>
                  <a:lnTo>
                    <a:pt x="2755929" y="0"/>
                  </a:lnTo>
                  <a:lnTo>
                    <a:pt x="3872552" y="8792"/>
                  </a:lnTo>
                  <a:lnTo>
                    <a:pt x="4356129" y="800100"/>
                  </a:lnTo>
                </a:path>
              </a:pathLst>
            </a:custGeom>
            <a:noFill/>
            <a:ln w="165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Shape 4">
              <a:extLst>
                <a:ext uri="{FF2B5EF4-FFF2-40B4-BE49-F238E27FC236}"/>
              </a:extLst>
            </p:cNvPr>
            <p:cNvSpPr/>
            <p:nvPr/>
          </p:nvSpPr>
          <p:spPr>
            <a:xfrm>
              <a:off x="3065737" y="2854532"/>
              <a:ext cx="4298642" cy="2013440"/>
            </a:xfrm>
            <a:custGeom>
              <a:avLst/>
              <a:gdLst>
                <a:gd name="connsiteX0" fmla="*/ 0 w 4387361"/>
                <a:gd name="connsiteY0" fmla="*/ 958362 h 2013439"/>
                <a:gd name="connsiteX1" fmla="*/ 589084 w 4387361"/>
                <a:gd name="connsiteY1" fmla="*/ 2013439 h 2013439"/>
                <a:gd name="connsiteX2" fmla="*/ 1635369 w 4387361"/>
                <a:gd name="connsiteY2" fmla="*/ 1995854 h 2013439"/>
                <a:gd name="connsiteX3" fmla="*/ 2787161 w 4387361"/>
                <a:gd name="connsiteY3" fmla="*/ 0 h 2013439"/>
                <a:gd name="connsiteX4" fmla="*/ 3903784 w 4387361"/>
                <a:gd name="connsiteY4" fmla="*/ 8792 h 2013439"/>
                <a:gd name="connsiteX5" fmla="*/ 4387361 w 4387361"/>
                <a:gd name="connsiteY5" fmla="*/ 800100 h 2013439"/>
                <a:gd name="connsiteX0" fmla="*/ 0 w 4264269"/>
                <a:gd name="connsiteY0" fmla="*/ 1169378 h 2013439"/>
                <a:gd name="connsiteX1" fmla="*/ 465992 w 4264269"/>
                <a:gd name="connsiteY1" fmla="*/ 2013439 h 2013439"/>
                <a:gd name="connsiteX2" fmla="*/ 1512277 w 4264269"/>
                <a:gd name="connsiteY2" fmla="*/ 1995854 h 2013439"/>
                <a:gd name="connsiteX3" fmla="*/ 2664069 w 4264269"/>
                <a:gd name="connsiteY3" fmla="*/ 0 h 2013439"/>
                <a:gd name="connsiteX4" fmla="*/ 3780692 w 4264269"/>
                <a:gd name="connsiteY4" fmla="*/ 8792 h 2013439"/>
                <a:gd name="connsiteX5" fmla="*/ 4264269 w 4264269"/>
                <a:gd name="connsiteY5" fmla="*/ 800100 h 2013439"/>
                <a:gd name="connsiteX0" fmla="*/ 0 w 4299438"/>
                <a:gd name="connsiteY0" fmla="*/ 1099040 h 2013439"/>
                <a:gd name="connsiteX1" fmla="*/ 501161 w 4299438"/>
                <a:gd name="connsiteY1" fmla="*/ 2013439 h 2013439"/>
                <a:gd name="connsiteX2" fmla="*/ 1547446 w 4299438"/>
                <a:gd name="connsiteY2" fmla="*/ 1995854 h 2013439"/>
                <a:gd name="connsiteX3" fmla="*/ 2699238 w 4299438"/>
                <a:gd name="connsiteY3" fmla="*/ 0 h 2013439"/>
                <a:gd name="connsiteX4" fmla="*/ 3815861 w 4299438"/>
                <a:gd name="connsiteY4" fmla="*/ 8792 h 2013439"/>
                <a:gd name="connsiteX5" fmla="*/ 4299438 w 4299438"/>
                <a:gd name="connsiteY5" fmla="*/ 800100 h 201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438" h="2013439">
                  <a:moveTo>
                    <a:pt x="0" y="1099040"/>
                  </a:moveTo>
                  <a:lnTo>
                    <a:pt x="501161" y="2013439"/>
                  </a:lnTo>
                  <a:lnTo>
                    <a:pt x="1547446" y="1995854"/>
                  </a:lnTo>
                  <a:lnTo>
                    <a:pt x="2699238" y="0"/>
                  </a:lnTo>
                  <a:lnTo>
                    <a:pt x="3815861" y="8792"/>
                  </a:lnTo>
                  <a:lnTo>
                    <a:pt x="4299438" y="800100"/>
                  </a:lnTo>
                </a:path>
              </a:pathLst>
            </a:custGeom>
            <a:noFill/>
            <a:ln w="165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Shape 5">
              <a:extLst>
                <a:ext uri="{FF2B5EF4-FFF2-40B4-BE49-F238E27FC236}"/>
              </a:extLst>
            </p:cNvPr>
            <p:cNvSpPr/>
            <p:nvPr/>
          </p:nvSpPr>
          <p:spPr>
            <a:xfrm>
              <a:off x="5306004" y="2854532"/>
              <a:ext cx="4298642" cy="2013440"/>
            </a:xfrm>
            <a:custGeom>
              <a:avLst/>
              <a:gdLst>
                <a:gd name="connsiteX0" fmla="*/ 0 w 4387361"/>
                <a:gd name="connsiteY0" fmla="*/ 958362 h 2013439"/>
                <a:gd name="connsiteX1" fmla="*/ 589084 w 4387361"/>
                <a:gd name="connsiteY1" fmla="*/ 2013439 h 2013439"/>
                <a:gd name="connsiteX2" fmla="*/ 1635369 w 4387361"/>
                <a:gd name="connsiteY2" fmla="*/ 1995854 h 2013439"/>
                <a:gd name="connsiteX3" fmla="*/ 2787161 w 4387361"/>
                <a:gd name="connsiteY3" fmla="*/ 0 h 2013439"/>
                <a:gd name="connsiteX4" fmla="*/ 3903784 w 4387361"/>
                <a:gd name="connsiteY4" fmla="*/ 8792 h 2013439"/>
                <a:gd name="connsiteX5" fmla="*/ 4387361 w 4387361"/>
                <a:gd name="connsiteY5" fmla="*/ 800100 h 2013439"/>
                <a:gd name="connsiteX0" fmla="*/ 0 w 4264269"/>
                <a:gd name="connsiteY0" fmla="*/ 1169378 h 2013439"/>
                <a:gd name="connsiteX1" fmla="*/ 465992 w 4264269"/>
                <a:gd name="connsiteY1" fmla="*/ 2013439 h 2013439"/>
                <a:gd name="connsiteX2" fmla="*/ 1512277 w 4264269"/>
                <a:gd name="connsiteY2" fmla="*/ 1995854 h 2013439"/>
                <a:gd name="connsiteX3" fmla="*/ 2664069 w 4264269"/>
                <a:gd name="connsiteY3" fmla="*/ 0 h 2013439"/>
                <a:gd name="connsiteX4" fmla="*/ 3780692 w 4264269"/>
                <a:gd name="connsiteY4" fmla="*/ 8792 h 2013439"/>
                <a:gd name="connsiteX5" fmla="*/ 4264269 w 4264269"/>
                <a:gd name="connsiteY5" fmla="*/ 800100 h 2013439"/>
                <a:gd name="connsiteX0" fmla="*/ 0 w 4299438"/>
                <a:gd name="connsiteY0" fmla="*/ 1099040 h 2013439"/>
                <a:gd name="connsiteX1" fmla="*/ 501161 w 4299438"/>
                <a:gd name="connsiteY1" fmla="*/ 2013439 h 2013439"/>
                <a:gd name="connsiteX2" fmla="*/ 1547446 w 4299438"/>
                <a:gd name="connsiteY2" fmla="*/ 1995854 h 2013439"/>
                <a:gd name="connsiteX3" fmla="*/ 2699238 w 4299438"/>
                <a:gd name="connsiteY3" fmla="*/ 0 h 2013439"/>
                <a:gd name="connsiteX4" fmla="*/ 3815861 w 4299438"/>
                <a:gd name="connsiteY4" fmla="*/ 8792 h 2013439"/>
                <a:gd name="connsiteX5" fmla="*/ 4299438 w 4299438"/>
                <a:gd name="connsiteY5" fmla="*/ 800100 h 201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438" h="2013439">
                  <a:moveTo>
                    <a:pt x="0" y="1099040"/>
                  </a:moveTo>
                  <a:lnTo>
                    <a:pt x="501161" y="2013439"/>
                  </a:lnTo>
                  <a:lnTo>
                    <a:pt x="1547446" y="1995854"/>
                  </a:lnTo>
                  <a:lnTo>
                    <a:pt x="2699238" y="0"/>
                  </a:lnTo>
                  <a:lnTo>
                    <a:pt x="3815861" y="8792"/>
                  </a:lnTo>
                  <a:lnTo>
                    <a:pt x="4299438" y="800100"/>
                  </a:lnTo>
                </a:path>
              </a:pathLst>
            </a:custGeom>
            <a:noFill/>
            <a:ln w="165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Shape 6">
              <a:extLst>
                <a:ext uri="{FF2B5EF4-FFF2-40B4-BE49-F238E27FC236}"/>
              </a:extLst>
            </p:cNvPr>
            <p:cNvSpPr/>
            <p:nvPr/>
          </p:nvSpPr>
          <p:spPr>
            <a:xfrm rot="10800000">
              <a:off x="7544416" y="2854532"/>
              <a:ext cx="4356181" cy="2013440"/>
            </a:xfrm>
            <a:custGeom>
              <a:avLst/>
              <a:gdLst>
                <a:gd name="connsiteX0" fmla="*/ 0 w 4387361"/>
                <a:gd name="connsiteY0" fmla="*/ 958362 h 2013439"/>
                <a:gd name="connsiteX1" fmla="*/ 589084 w 4387361"/>
                <a:gd name="connsiteY1" fmla="*/ 2013439 h 2013439"/>
                <a:gd name="connsiteX2" fmla="*/ 1635369 w 4387361"/>
                <a:gd name="connsiteY2" fmla="*/ 1995854 h 2013439"/>
                <a:gd name="connsiteX3" fmla="*/ 2787161 w 4387361"/>
                <a:gd name="connsiteY3" fmla="*/ 0 h 2013439"/>
                <a:gd name="connsiteX4" fmla="*/ 3903784 w 4387361"/>
                <a:gd name="connsiteY4" fmla="*/ 8792 h 2013439"/>
                <a:gd name="connsiteX5" fmla="*/ 4387361 w 4387361"/>
                <a:gd name="connsiteY5" fmla="*/ 800100 h 2013439"/>
                <a:gd name="connsiteX0" fmla="*/ 0 w 4387361"/>
                <a:gd name="connsiteY0" fmla="*/ 958362 h 2013439"/>
                <a:gd name="connsiteX1" fmla="*/ 8792 w 4387361"/>
                <a:gd name="connsiteY1" fmla="*/ 940777 h 2013439"/>
                <a:gd name="connsiteX2" fmla="*/ 589084 w 4387361"/>
                <a:gd name="connsiteY2" fmla="*/ 2013439 h 2013439"/>
                <a:gd name="connsiteX3" fmla="*/ 1635369 w 4387361"/>
                <a:gd name="connsiteY3" fmla="*/ 1995854 h 2013439"/>
                <a:gd name="connsiteX4" fmla="*/ 2787161 w 4387361"/>
                <a:gd name="connsiteY4" fmla="*/ 0 h 2013439"/>
                <a:gd name="connsiteX5" fmla="*/ 3903784 w 4387361"/>
                <a:gd name="connsiteY5" fmla="*/ 8792 h 2013439"/>
                <a:gd name="connsiteX6" fmla="*/ 4387361 w 4387361"/>
                <a:gd name="connsiteY6" fmla="*/ 800100 h 2013439"/>
                <a:gd name="connsiteX0" fmla="*/ 0 w 4387361"/>
                <a:gd name="connsiteY0" fmla="*/ 958362 h 2013439"/>
                <a:gd name="connsiteX1" fmla="*/ 17584 w 4387361"/>
                <a:gd name="connsiteY1" fmla="*/ 940777 h 2013439"/>
                <a:gd name="connsiteX2" fmla="*/ 589084 w 4387361"/>
                <a:gd name="connsiteY2" fmla="*/ 2013439 h 2013439"/>
                <a:gd name="connsiteX3" fmla="*/ 1635369 w 4387361"/>
                <a:gd name="connsiteY3" fmla="*/ 1995854 h 2013439"/>
                <a:gd name="connsiteX4" fmla="*/ 2787161 w 4387361"/>
                <a:gd name="connsiteY4" fmla="*/ 0 h 2013439"/>
                <a:gd name="connsiteX5" fmla="*/ 3903784 w 4387361"/>
                <a:gd name="connsiteY5" fmla="*/ 8792 h 2013439"/>
                <a:gd name="connsiteX6" fmla="*/ 4387361 w 4387361"/>
                <a:gd name="connsiteY6" fmla="*/ 800100 h 2013439"/>
                <a:gd name="connsiteX0" fmla="*/ 238312 w 4369777"/>
                <a:gd name="connsiteY0" fmla="*/ 504574 h 2013439"/>
                <a:gd name="connsiteX1" fmla="*/ 0 w 4369777"/>
                <a:gd name="connsiteY1" fmla="*/ 940777 h 2013439"/>
                <a:gd name="connsiteX2" fmla="*/ 571500 w 4369777"/>
                <a:gd name="connsiteY2" fmla="*/ 2013439 h 2013439"/>
                <a:gd name="connsiteX3" fmla="*/ 1617785 w 4369777"/>
                <a:gd name="connsiteY3" fmla="*/ 1995854 h 2013439"/>
                <a:gd name="connsiteX4" fmla="*/ 2769577 w 4369777"/>
                <a:gd name="connsiteY4" fmla="*/ 0 h 2013439"/>
                <a:gd name="connsiteX5" fmla="*/ 3886200 w 4369777"/>
                <a:gd name="connsiteY5" fmla="*/ 8792 h 2013439"/>
                <a:gd name="connsiteX6" fmla="*/ 4369777 w 4369777"/>
                <a:gd name="connsiteY6" fmla="*/ 800100 h 2013439"/>
                <a:gd name="connsiteX0" fmla="*/ 565858 w 4369777"/>
                <a:gd name="connsiteY0" fmla="*/ 0 h 2024068"/>
                <a:gd name="connsiteX1" fmla="*/ 0 w 4369777"/>
                <a:gd name="connsiteY1" fmla="*/ 951406 h 2024068"/>
                <a:gd name="connsiteX2" fmla="*/ 571500 w 4369777"/>
                <a:gd name="connsiteY2" fmla="*/ 2024068 h 2024068"/>
                <a:gd name="connsiteX3" fmla="*/ 1617785 w 4369777"/>
                <a:gd name="connsiteY3" fmla="*/ 2006483 h 2024068"/>
                <a:gd name="connsiteX4" fmla="*/ 2769577 w 4369777"/>
                <a:gd name="connsiteY4" fmla="*/ 10629 h 2024068"/>
                <a:gd name="connsiteX5" fmla="*/ 3886200 w 4369777"/>
                <a:gd name="connsiteY5" fmla="*/ 19421 h 2024068"/>
                <a:gd name="connsiteX6" fmla="*/ 4369777 w 4369777"/>
                <a:gd name="connsiteY6" fmla="*/ 810729 h 2024068"/>
                <a:gd name="connsiteX0" fmla="*/ 562446 w 4369777"/>
                <a:gd name="connsiteY0" fmla="*/ 6431 h 2013439"/>
                <a:gd name="connsiteX1" fmla="*/ 0 w 4369777"/>
                <a:gd name="connsiteY1" fmla="*/ 940777 h 2013439"/>
                <a:gd name="connsiteX2" fmla="*/ 571500 w 4369777"/>
                <a:gd name="connsiteY2" fmla="*/ 2013439 h 2013439"/>
                <a:gd name="connsiteX3" fmla="*/ 1617785 w 4369777"/>
                <a:gd name="connsiteY3" fmla="*/ 1995854 h 2013439"/>
                <a:gd name="connsiteX4" fmla="*/ 2769577 w 4369777"/>
                <a:gd name="connsiteY4" fmla="*/ 0 h 2013439"/>
                <a:gd name="connsiteX5" fmla="*/ 3886200 w 4369777"/>
                <a:gd name="connsiteY5" fmla="*/ 8792 h 2013439"/>
                <a:gd name="connsiteX6" fmla="*/ 4369777 w 4369777"/>
                <a:gd name="connsiteY6" fmla="*/ 800100 h 2013439"/>
                <a:gd name="connsiteX0" fmla="*/ 562446 w 4369777"/>
                <a:gd name="connsiteY0" fmla="*/ 6431 h 2013439"/>
                <a:gd name="connsiteX1" fmla="*/ 554047 w 4369777"/>
                <a:gd name="connsiteY1" fmla="*/ 3281 h 2013439"/>
                <a:gd name="connsiteX2" fmla="*/ 0 w 4369777"/>
                <a:gd name="connsiteY2" fmla="*/ 940777 h 2013439"/>
                <a:gd name="connsiteX3" fmla="*/ 571500 w 4369777"/>
                <a:gd name="connsiteY3" fmla="*/ 2013439 h 2013439"/>
                <a:gd name="connsiteX4" fmla="*/ 1617785 w 4369777"/>
                <a:gd name="connsiteY4" fmla="*/ 1995854 h 2013439"/>
                <a:gd name="connsiteX5" fmla="*/ 2769577 w 4369777"/>
                <a:gd name="connsiteY5" fmla="*/ 0 h 2013439"/>
                <a:gd name="connsiteX6" fmla="*/ 3886200 w 4369777"/>
                <a:gd name="connsiteY6" fmla="*/ 8792 h 2013439"/>
                <a:gd name="connsiteX7" fmla="*/ 4369777 w 4369777"/>
                <a:gd name="connsiteY7" fmla="*/ 800100 h 2013439"/>
                <a:gd name="connsiteX0" fmla="*/ 562446 w 4369777"/>
                <a:gd name="connsiteY0" fmla="*/ 85037 h 2092045"/>
                <a:gd name="connsiteX1" fmla="*/ 670053 w 4369777"/>
                <a:gd name="connsiteY1" fmla="*/ 0 h 2092045"/>
                <a:gd name="connsiteX2" fmla="*/ 0 w 4369777"/>
                <a:gd name="connsiteY2" fmla="*/ 1019383 h 2092045"/>
                <a:gd name="connsiteX3" fmla="*/ 571500 w 4369777"/>
                <a:gd name="connsiteY3" fmla="*/ 2092045 h 2092045"/>
                <a:gd name="connsiteX4" fmla="*/ 1617785 w 4369777"/>
                <a:gd name="connsiteY4" fmla="*/ 2074460 h 2092045"/>
                <a:gd name="connsiteX5" fmla="*/ 2769577 w 4369777"/>
                <a:gd name="connsiteY5" fmla="*/ 78606 h 2092045"/>
                <a:gd name="connsiteX6" fmla="*/ 3886200 w 4369777"/>
                <a:gd name="connsiteY6" fmla="*/ 87398 h 2092045"/>
                <a:gd name="connsiteX7" fmla="*/ 4369777 w 4369777"/>
                <a:gd name="connsiteY7" fmla="*/ 878706 h 2092045"/>
                <a:gd name="connsiteX0" fmla="*/ 562446 w 4369777"/>
                <a:gd name="connsiteY0" fmla="*/ 6431 h 2013439"/>
                <a:gd name="connsiteX1" fmla="*/ 608638 w 4369777"/>
                <a:gd name="connsiteY1" fmla="*/ 112463 h 2013439"/>
                <a:gd name="connsiteX2" fmla="*/ 0 w 4369777"/>
                <a:gd name="connsiteY2" fmla="*/ 940777 h 2013439"/>
                <a:gd name="connsiteX3" fmla="*/ 571500 w 4369777"/>
                <a:gd name="connsiteY3" fmla="*/ 2013439 h 2013439"/>
                <a:gd name="connsiteX4" fmla="*/ 1617785 w 4369777"/>
                <a:gd name="connsiteY4" fmla="*/ 1995854 h 2013439"/>
                <a:gd name="connsiteX5" fmla="*/ 2769577 w 4369777"/>
                <a:gd name="connsiteY5" fmla="*/ 0 h 2013439"/>
                <a:gd name="connsiteX6" fmla="*/ 3886200 w 4369777"/>
                <a:gd name="connsiteY6" fmla="*/ 8792 h 2013439"/>
                <a:gd name="connsiteX7" fmla="*/ 4369777 w 4369777"/>
                <a:gd name="connsiteY7" fmla="*/ 800100 h 2013439"/>
                <a:gd name="connsiteX0" fmla="*/ 1244834 w 4369777"/>
                <a:gd name="connsiteY0" fmla="*/ 0 h 2112778"/>
                <a:gd name="connsiteX1" fmla="*/ 608638 w 4369777"/>
                <a:gd name="connsiteY1" fmla="*/ 211802 h 2112778"/>
                <a:gd name="connsiteX2" fmla="*/ 0 w 4369777"/>
                <a:gd name="connsiteY2" fmla="*/ 1040116 h 2112778"/>
                <a:gd name="connsiteX3" fmla="*/ 571500 w 4369777"/>
                <a:gd name="connsiteY3" fmla="*/ 2112778 h 2112778"/>
                <a:gd name="connsiteX4" fmla="*/ 1617785 w 4369777"/>
                <a:gd name="connsiteY4" fmla="*/ 2095193 h 2112778"/>
                <a:gd name="connsiteX5" fmla="*/ 2769577 w 4369777"/>
                <a:gd name="connsiteY5" fmla="*/ 99339 h 2112778"/>
                <a:gd name="connsiteX6" fmla="*/ 3886200 w 4369777"/>
                <a:gd name="connsiteY6" fmla="*/ 108131 h 2112778"/>
                <a:gd name="connsiteX7" fmla="*/ 4369777 w 4369777"/>
                <a:gd name="connsiteY7" fmla="*/ 899439 h 2112778"/>
                <a:gd name="connsiteX0" fmla="*/ 1244834 w 4369777"/>
                <a:gd name="connsiteY0" fmla="*/ 0 h 2112778"/>
                <a:gd name="connsiteX1" fmla="*/ 608638 w 4369777"/>
                <a:gd name="connsiteY1" fmla="*/ 119680 h 2112778"/>
                <a:gd name="connsiteX2" fmla="*/ 0 w 4369777"/>
                <a:gd name="connsiteY2" fmla="*/ 1040116 h 2112778"/>
                <a:gd name="connsiteX3" fmla="*/ 571500 w 4369777"/>
                <a:gd name="connsiteY3" fmla="*/ 2112778 h 2112778"/>
                <a:gd name="connsiteX4" fmla="*/ 1617785 w 4369777"/>
                <a:gd name="connsiteY4" fmla="*/ 2095193 h 2112778"/>
                <a:gd name="connsiteX5" fmla="*/ 2769577 w 4369777"/>
                <a:gd name="connsiteY5" fmla="*/ 99339 h 2112778"/>
                <a:gd name="connsiteX6" fmla="*/ 3886200 w 4369777"/>
                <a:gd name="connsiteY6" fmla="*/ 108131 h 2112778"/>
                <a:gd name="connsiteX7" fmla="*/ 4369777 w 4369777"/>
                <a:gd name="connsiteY7" fmla="*/ 899439 h 2112778"/>
                <a:gd name="connsiteX0" fmla="*/ 1244834 w 4369777"/>
                <a:gd name="connsiteY0" fmla="*/ 0 h 2112778"/>
                <a:gd name="connsiteX1" fmla="*/ 615462 w 4369777"/>
                <a:gd name="connsiteY1" fmla="*/ 136739 h 2112778"/>
                <a:gd name="connsiteX2" fmla="*/ 0 w 4369777"/>
                <a:gd name="connsiteY2" fmla="*/ 1040116 h 2112778"/>
                <a:gd name="connsiteX3" fmla="*/ 571500 w 4369777"/>
                <a:gd name="connsiteY3" fmla="*/ 2112778 h 2112778"/>
                <a:gd name="connsiteX4" fmla="*/ 1617785 w 4369777"/>
                <a:gd name="connsiteY4" fmla="*/ 2095193 h 2112778"/>
                <a:gd name="connsiteX5" fmla="*/ 2769577 w 4369777"/>
                <a:gd name="connsiteY5" fmla="*/ 99339 h 2112778"/>
                <a:gd name="connsiteX6" fmla="*/ 3886200 w 4369777"/>
                <a:gd name="connsiteY6" fmla="*/ 108131 h 2112778"/>
                <a:gd name="connsiteX7" fmla="*/ 4369777 w 4369777"/>
                <a:gd name="connsiteY7" fmla="*/ 899439 h 2112778"/>
                <a:gd name="connsiteX0" fmla="*/ 1244834 w 4369777"/>
                <a:gd name="connsiteY0" fmla="*/ 0 h 2112778"/>
                <a:gd name="connsiteX1" fmla="*/ 577931 w 4369777"/>
                <a:gd name="connsiteY1" fmla="*/ 92384 h 2112778"/>
                <a:gd name="connsiteX2" fmla="*/ 0 w 4369777"/>
                <a:gd name="connsiteY2" fmla="*/ 1040116 h 2112778"/>
                <a:gd name="connsiteX3" fmla="*/ 571500 w 4369777"/>
                <a:gd name="connsiteY3" fmla="*/ 2112778 h 2112778"/>
                <a:gd name="connsiteX4" fmla="*/ 1617785 w 4369777"/>
                <a:gd name="connsiteY4" fmla="*/ 2095193 h 2112778"/>
                <a:gd name="connsiteX5" fmla="*/ 2769577 w 4369777"/>
                <a:gd name="connsiteY5" fmla="*/ 99339 h 2112778"/>
                <a:gd name="connsiteX6" fmla="*/ 3886200 w 4369777"/>
                <a:gd name="connsiteY6" fmla="*/ 108131 h 2112778"/>
                <a:gd name="connsiteX7" fmla="*/ 4369777 w 4369777"/>
                <a:gd name="connsiteY7" fmla="*/ 899439 h 2112778"/>
                <a:gd name="connsiteX0" fmla="*/ 1244834 w 4369777"/>
                <a:gd name="connsiteY0" fmla="*/ 0 h 2112778"/>
                <a:gd name="connsiteX1" fmla="*/ 581343 w 4369777"/>
                <a:gd name="connsiteY1" fmla="*/ 109444 h 2112778"/>
                <a:gd name="connsiteX2" fmla="*/ 0 w 4369777"/>
                <a:gd name="connsiteY2" fmla="*/ 1040116 h 2112778"/>
                <a:gd name="connsiteX3" fmla="*/ 571500 w 4369777"/>
                <a:gd name="connsiteY3" fmla="*/ 2112778 h 2112778"/>
                <a:gd name="connsiteX4" fmla="*/ 1617785 w 4369777"/>
                <a:gd name="connsiteY4" fmla="*/ 2095193 h 2112778"/>
                <a:gd name="connsiteX5" fmla="*/ 2769577 w 4369777"/>
                <a:gd name="connsiteY5" fmla="*/ 99339 h 2112778"/>
                <a:gd name="connsiteX6" fmla="*/ 3886200 w 4369777"/>
                <a:gd name="connsiteY6" fmla="*/ 108131 h 2112778"/>
                <a:gd name="connsiteX7" fmla="*/ 4369777 w 4369777"/>
                <a:gd name="connsiteY7" fmla="*/ 899439 h 2112778"/>
                <a:gd name="connsiteX0" fmla="*/ 1234598 w 4359541"/>
                <a:gd name="connsiteY0" fmla="*/ 0 h 2112778"/>
                <a:gd name="connsiteX1" fmla="*/ 571107 w 4359541"/>
                <a:gd name="connsiteY1" fmla="*/ 109444 h 2112778"/>
                <a:gd name="connsiteX2" fmla="*/ 0 w 4359541"/>
                <a:gd name="connsiteY2" fmla="*/ 1053764 h 2112778"/>
                <a:gd name="connsiteX3" fmla="*/ 561264 w 4359541"/>
                <a:gd name="connsiteY3" fmla="*/ 2112778 h 2112778"/>
                <a:gd name="connsiteX4" fmla="*/ 1607549 w 4359541"/>
                <a:gd name="connsiteY4" fmla="*/ 2095193 h 2112778"/>
                <a:gd name="connsiteX5" fmla="*/ 2759341 w 4359541"/>
                <a:gd name="connsiteY5" fmla="*/ 99339 h 2112778"/>
                <a:gd name="connsiteX6" fmla="*/ 3875964 w 4359541"/>
                <a:gd name="connsiteY6" fmla="*/ 108131 h 2112778"/>
                <a:gd name="connsiteX7" fmla="*/ 4359541 w 4359541"/>
                <a:gd name="connsiteY7" fmla="*/ 899439 h 2112778"/>
                <a:gd name="connsiteX0" fmla="*/ 1231186 w 4356129"/>
                <a:gd name="connsiteY0" fmla="*/ 0 h 2112778"/>
                <a:gd name="connsiteX1" fmla="*/ 567695 w 4356129"/>
                <a:gd name="connsiteY1" fmla="*/ 109444 h 2112778"/>
                <a:gd name="connsiteX2" fmla="*/ 0 w 4356129"/>
                <a:gd name="connsiteY2" fmla="*/ 1064000 h 2112778"/>
                <a:gd name="connsiteX3" fmla="*/ 557852 w 4356129"/>
                <a:gd name="connsiteY3" fmla="*/ 2112778 h 2112778"/>
                <a:gd name="connsiteX4" fmla="*/ 1604137 w 4356129"/>
                <a:gd name="connsiteY4" fmla="*/ 2095193 h 2112778"/>
                <a:gd name="connsiteX5" fmla="*/ 2755929 w 4356129"/>
                <a:gd name="connsiteY5" fmla="*/ 99339 h 2112778"/>
                <a:gd name="connsiteX6" fmla="*/ 3872552 w 4356129"/>
                <a:gd name="connsiteY6" fmla="*/ 108131 h 2112778"/>
                <a:gd name="connsiteX7" fmla="*/ 4356129 w 4356129"/>
                <a:gd name="connsiteY7" fmla="*/ 899439 h 2112778"/>
                <a:gd name="connsiteX0" fmla="*/ 1592852 w 4356129"/>
                <a:gd name="connsiteY0" fmla="*/ 0 h 2047951"/>
                <a:gd name="connsiteX1" fmla="*/ 567695 w 4356129"/>
                <a:gd name="connsiteY1" fmla="*/ 44617 h 2047951"/>
                <a:gd name="connsiteX2" fmla="*/ 0 w 4356129"/>
                <a:gd name="connsiteY2" fmla="*/ 999173 h 2047951"/>
                <a:gd name="connsiteX3" fmla="*/ 557852 w 4356129"/>
                <a:gd name="connsiteY3" fmla="*/ 2047951 h 2047951"/>
                <a:gd name="connsiteX4" fmla="*/ 1604137 w 4356129"/>
                <a:gd name="connsiteY4" fmla="*/ 2030366 h 2047951"/>
                <a:gd name="connsiteX5" fmla="*/ 2755929 w 4356129"/>
                <a:gd name="connsiteY5" fmla="*/ 34512 h 2047951"/>
                <a:gd name="connsiteX6" fmla="*/ 3872552 w 4356129"/>
                <a:gd name="connsiteY6" fmla="*/ 43304 h 2047951"/>
                <a:gd name="connsiteX7" fmla="*/ 4356129 w 4356129"/>
                <a:gd name="connsiteY7" fmla="*/ 834612 h 2047951"/>
                <a:gd name="connsiteX0" fmla="*/ 1592852 w 4356129"/>
                <a:gd name="connsiteY0" fmla="*/ 6562 h 2054513"/>
                <a:gd name="connsiteX1" fmla="*/ 1584453 w 4356129"/>
                <a:gd name="connsiteY1" fmla="*/ 0 h 2054513"/>
                <a:gd name="connsiteX2" fmla="*/ 567695 w 4356129"/>
                <a:gd name="connsiteY2" fmla="*/ 51179 h 2054513"/>
                <a:gd name="connsiteX3" fmla="*/ 0 w 4356129"/>
                <a:gd name="connsiteY3" fmla="*/ 1005735 h 2054513"/>
                <a:gd name="connsiteX4" fmla="*/ 557852 w 4356129"/>
                <a:gd name="connsiteY4" fmla="*/ 2054513 h 2054513"/>
                <a:gd name="connsiteX5" fmla="*/ 1604137 w 4356129"/>
                <a:gd name="connsiteY5" fmla="*/ 2036928 h 2054513"/>
                <a:gd name="connsiteX6" fmla="*/ 2755929 w 4356129"/>
                <a:gd name="connsiteY6" fmla="*/ 41074 h 2054513"/>
                <a:gd name="connsiteX7" fmla="*/ 3872552 w 4356129"/>
                <a:gd name="connsiteY7" fmla="*/ 49866 h 2054513"/>
                <a:gd name="connsiteX8" fmla="*/ 4356129 w 4356129"/>
                <a:gd name="connsiteY8" fmla="*/ 841174 h 2054513"/>
                <a:gd name="connsiteX0" fmla="*/ 1592852 w 4356129"/>
                <a:gd name="connsiteY0" fmla="*/ 0 h 2047951"/>
                <a:gd name="connsiteX1" fmla="*/ 1857408 w 4356129"/>
                <a:gd name="connsiteY1" fmla="*/ 150388 h 2047951"/>
                <a:gd name="connsiteX2" fmla="*/ 567695 w 4356129"/>
                <a:gd name="connsiteY2" fmla="*/ 44617 h 2047951"/>
                <a:gd name="connsiteX3" fmla="*/ 0 w 4356129"/>
                <a:gd name="connsiteY3" fmla="*/ 999173 h 2047951"/>
                <a:gd name="connsiteX4" fmla="*/ 557852 w 4356129"/>
                <a:gd name="connsiteY4" fmla="*/ 2047951 h 2047951"/>
                <a:gd name="connsiteX5" fmla="*/ 1604137 w 4356129"/>
                <a:gd name="connsiteY5" fmla="*/ 2030366 h 2047951"/>
                <a:gd name="connsiteX6" fmla="*/ 2755929 w 4356129"/>
                <a:gd name="connsiteY6" fmla="*/ 34512 h 2047951"/>
                <a:gd name="connsiteX7" fmla="*/ 3872552 w 4356129"/>
                <a:gd name="connsiteY7" fmla="*/ 43304 h 2047951"/>
                <a:gd name="connsiteX8" fmla="*/ 4356129 w 4356129"/>
                <a:gd name="connsiteY8" fmla="*/ 834612 h 2047951"/>
                <a:gd name="connsiteX0" fmla="*/ 1592852 w 4356129"/>
                <a:gd name="connsiteY0" fmla="*/ 30445 h 2078396"/>
                <a:gd name="connsiteX1" fmla="*/ 1563981 w 4356129"/>
                <a:gd name="connsiteY1" fmla="*/ 0 h 2078396"/>
                <a:gd name="connsiteX2" fmla="*/ 567695 w 4356129"/>
                <a:gd name="connsiteY2" fmla="*/ 75062 h 2078396"/>
                <a:gd name="connsiteX3" fmla="*/ 0 w 4356129"/>
                <a:gd name="connsiteY3" fmla="*/ 1029618 h 2078396"/>
                <a:gd name="connsiteX4" fmla="*/ 557852 w 4356129"/>
                <a:gd name="connsiteY4" fmla="*/ 2078396 h 2078396"/>
                <a:gd name="connsiteX5" fmla="*/ 1604137 w 4356129"/>
                <a:gd name="connsiteY5" fmla="*/ 2060811 h 2078396"/>
                <a:gd name="connsiteX6" fmla="*/ 2755929 w 4356129"/>
                <a:gd name="connsiteY6" fmla="*/ 64957 h 2078396"/>
                <a:gd name="connsiteX7" fmla="*/ 3872552 w 4356129"/>
                <a:gd name="connsiteY7" fmla="*/ 73749 h 2078396"/>
                <a:gd name="connsiteX8" fmla="*/ 4356129 w 4356129"/>
                <a:gd name="connsiteY8" fmla="*/ 865057 h 2078396"/>
                <a:gd name="connsiteX0" fmla="*/ 2162646 w 4356129"/>
                <a:gd name="connsiteY0" fmla="*/ 832251 h 2078396"/>
                <a:gd name="connsiteX1" fmla="*/ 1563981 w 4356129"/>
                <a:gd name="connsiteY1" fmla="*/ 0 h 2078396"/>
                <a:gd name="connsiteX2" fmla="*/ 567695 w 4356129"/>
                <a:gd name="connsiteY2" fmla="*/ 75062 h 2078396"/>
                <a:gd name="connsiteX3" fmla="*/ 0 w 4356129"/>
                <a:gd name="connsiteY3" fmla="*/ 1029618 h 2078396"/>
                <a:gd name="connsiteX4" fmla="*/ 557852 w 4356129"/>
                <a:gd name="connsiteY4" fmla="*/ 2078396 h 2078396"/>
                <a:gd name="connsiteX5" fmla="*/ 1604137 w 4356129"/>
                <a:gd name="connsiteY5" fmla="*/ 2060811 h 2078396"/>
                <a:gd name="connsiteX6" fmla="*/ 2755929 w 4356129"/>
                <a:gd name="connsiteY6" fmla="*/ 64957 h 2078396"/>
                <a:gd name="connsiteX7" fmla="*/ 3872552 w 4356129"/>
                <a:gd name="connsiteY7" fmla="*/ 73749 h 2078396"/>
                <a:gd name="connsiteX8" fmla="*/ 4356129 w 4356129"/>
                <a:gd name="connsiteY8" fmla="*/ 865057 h 2078396"/>
                <a:gd name="connsiteX0" fmla="*/ 2155823 w 4356129"/>
                <a:gd name="connsiteY0" fmla="*/ 852723 h 2078396"/>
                <a:gd name="connsiteX1" fmla="*/ 1563981 w 4356129"/>
                <a:gd name="connsiteY1" fmla="*/ 0 h 2078396"/>
                <a:gd name="connsiteX2" fmla="*/ 567695 w 4356129"/>
                <a:gd name="connsiteY2" fmla="*/ 75062 h 2078396"/>
                <a:gd name="connsiteX3" fmla="*/ 0 w 4356129"/>
                <a:gd name="connsiteY3" fmla="*/ 1029618 h 2078396"/>
                <a:gd name="connsiteX4" fmla="*/ 557852 w 4356129"/>
                <a:gd name="connsiteY4" fmla="*/ 2078396 h 2078396"/>
                <a:gd name="connsiteX5" fmla="*/ 1604137 w 4356129"/>
                <a:gd name="connsiteY5" fmla="*/ 2060811 h 2078396"/>
                <a:gd name="connsiteX6" fmla="*/ 2755929 w 4356129"/>
                <a:gd name="connsiteY6" fmla="*/ 64957 h 2078396"/>
                <a:gd name="connsiteX7" fmla="*/ 3872552 w 4356129"/>
                <a:gd name="connsiteY7" fmla="*/ 73749 h 2078396"/>
                <a:gd name="connsiteX8" fmla="*/ 4356129 w 4356129"/>
                <a:gd name="connsiteY8" fmla="*/ 865057 h 2078396"/>
                <a:gd name="connsiteX0" fmla="*/ 2169471 w 4356129"/>
                <a:gd name="connsiteY0" fmla="*/ 873195 h 2078396"/>
                <a:gd name="connsiteX1" fmla="*/ 1563981 w 4356129"/>
                <a:gd name="connsiteY1" fmla="*/ 0 h 2078396"/>
                <a:gd name="connsiteX2" fmla="*/ 567695 w 4356129"/>
                <a:gd name="connsiteY2" fmla="*/ 75062 h 2078396"/>
                <a:gd name="connsiteX3" fmla="*/ 0 w 4356129"/>
                <a:gd name="connsiteY3" fmla="*/ 1029618 h 2078396"/>
                <a:gd name="connsiteX4" fmla="*/ 557852 w 4356129"/>
                <a:gd name="connsiteY4" fmla="*/ 2078396 h 2078396"/>
                <a:gd name="connsiteX5" fmla="*/ 1604137 w 4356129"/>
                <a:gd name="connsiteY5" fmla="*/ 2060811 h 2078396"/>
                <a:gd name="connsiteX6" fmla="*/ 2755929 w 4356129"/>
                <a:gd name="connsiteY6" fmla="*/ 64957 h 2078396"/>
                <a:gd name="connsiteX7" fmla="*/ 3872552 w 4356129"/>
                <a:gd name="connsiteY7" fmla="*/ 73749 h 2078396"/>
                <a:gd name="connsiteX8" fmla="*/ 4356129 w 4356129"/>
                <a:gd name="connsiteY8" fmla="*/ 865057 h 2078396"/>
                <a:gd name="connsiteX0" fmla="*/ 2159235 w 4356129"/>
                <a:gd name="connsiteY0" fmla="*/ 849311 h 2078396"/>
                <a:gd name="connsiteX1" fmla="*/ 1563981 w 4356129"/>
                <a:gd name="connsiteY1" fmla="*/ 0 h 2078396"/>
                <a:gd name="connsiteX2" fmla="*/ 567695 w 4356129"/>
                <a:gd name="connsiteY2" fmla="*/ 75062 h 2078396"/>
                <a:gd name="connsiteX3" fmla="*/ 0 w 4356129"/>
                <a:gd name="connsiteY3" fmla="*/ 1029618 h 2078396"/>
                <a:gd name="connsiteX4" fmla="*/ 557852 w 4356129"/>
                <a:gd name="connsiteY4" fmla="*/ 2078396 h 2078396"/>
                <a:gd name="connsiteX5" fmla="*/ 1604137 w 4356129"/>
                <a:gd name="connsiteY5" fmla="*/ 2060811 h 2078396"/>
                <a:gd name="connsiteX6" fmla="*/ 2755929 w 4356129"/>
                <a:gd name="connsiteY6" fmla="*/ 64957 h 2078396"/>
                <a:gd name="connsiteX7" fmla="*/ 3872552 w 4356129"/>
                <a:gd name="connsiteY7" fmla="*/ 73749 h 2078396"/>
                <a:gd name="connsiteX8" fmla="*/ 4356129 w 4356129"/>
                <a:gd name="connsiteY8" fmla="*/ 865057 h 2078396"/>
                <a:gd name="connsiteX0" fmla="*/ 2169471 w 4356129"/>
                <a:gd name="connsiteY0" fmla="*/ 869783 h 2078396"/>
                <a:gd name="connsiteX1" fmla="*/ 1563981 w 4356129"/>
                <a:gd name="connsiteY1" fmla="*/ 0 h 2078396"/>
                <a:gd name="connsiteX2" fmla="*/ 567695 w 4356129"/>
                <a:gd name="connsiteY2" fmla="*/ 75062 h 2078396"/>
                <a:gd name="connsiteX3" fmla="*/ 0 w 4356129"/>
                <a:gd name="connsiteY3" fmla="*/ 1029618 h 2078396"/>
                <a:gd name="connsiteX4" fmla="*/ 557852 w 4356129"/>
                <a:gd name="connsiteY4" fmla="*/ 2078396 h 2078396"/>
                <a:gd name="connsiteX5" fmla="*/ 1604137 w 4356129"/>
                <a:gd name="connsiteY5" fmla="*/ 2060811 h 2078396"/>
                <a:gd name="connsiteX6" fmla="*/ 2755929 w 4356129"/>
                <a:gd name="connsiteY6" fmla="*/ 64957 h 2078396"/>
                <a:gd name="connsiteX7" fmla="*/ 3872552 w 4356129"/>
                <a:gd name="connsiteY7" fmla="*/ 73749 h 2078396"/>
                <a:gd name="connsiteX8" fmla="*/ 4356129 w 4356129"/>
                <a:gd name="connsiteY8" fmla="*/ 865057 h 2078396"/>
                <a:gd name="connsiteX0" fmla="*/ 2169471 w 4356129"/>
                <a:gd name="connsiteY0" fmla="*/ 825428 h 2034041"/>
                <a:gd name="connsiteX1" fmla="*/ 1693635 w 4356129"/>
                <a:gd name="connsiteY1" fmla="*/ 0 h 2034041"/>
                <a:gd name="connsiteX2" fmla="*/ 567695 w 4356129"/>
                <a:gd name="connsiteY2" fmla="*/ 30707 h 2034041"/>
                <a:gd name="connsiteX3" fmla="*/ 0 w 4356129"/>
                <a:gd name="connsiteY3" fmla="*/ 985263 h 2034041"/>
                <a:gd name="connsiteX4" fmla="*/ 557852 w 4356129"/>
                <a:gd name="connsiteY4" fmla="*/ 2034041 h 2034041"/>
                <a:gd name="connsiteX5" fmla="*/ 1604137 w 4356129"/>
                <a:gd name="connsiteY5" fmla="*/ 2016456 h 2034041"/>
                <a:gd name="connsiteX6" fmla="*/ 2755929 w 4356129"/>
                <a:gd name="connsiteY6" fmla="*/ 20602 h 2034041"/>
                <a:gd name="connsiteX7" fmla="*/ 3872552 w 4356129"/>
                <a:gd name="connsiteY7" fmla="*/ 29394 h 2034041"/>
                <a:gd name="connsiteX8" fmla="*/ 4356129 w 4356129"/>
                <a:gd name="connsiteY8" fmla="*/ 820702 h 2034041"/>
                <a:gd name="connsiteX0" fmla="*/ 2169471 w 4356129"/>
                <a:gd name="connsiteY0" fmla="*/ 804826 h 2013439"/>
                <a:gd name="connsiteX1" fmla="*/ 1693635 w 4356129"/>
                <a:gd name="connsiteY1" fmla="*/ 16930 h 2013439"/>
                <a:gd name="connsiteX2" fmla="*/ 567695 w 4356129"/>
                <a:gd name="connsiteY2" fmla="*/ 10105 h 2013439"/>
                <a:gd name="connsiteX3" fmla="*/ 0 w 4356129"/>
                <a:gd name="connsiteY3" fmla="*/ 964661 h 2013439"/>
                <a:gd name="connsiteX4" fmla="*/ 557852 w 4356129"/>
                <a:gd name="connsiteY4" fmla="*/ 2013439 h 2013439"/>
                <a:gd name="connsiteX5" fmla="*/ 1604137 w 4356129"/>
                <a:gd name="connsiteY5" fmla="*/ 1995854 h 2013439"/>
                <a:gd name="connsiteX6" fmla="*/ 2755929 w 4356129"/>
                <a:gd name="connsiteY6" fmla="*/ 0 h 2013439"/>
                <a:gd name="connsiteX7" fmla="*/ 3872552 w 4356129"/>
                <a:gd name="connsiteY7" fmla="*/ 8792 h 2013439"/>
                <a:gd name="connsiteX8" fmla="*/ 4356129 w 4356129"/>
                <a:gd name="connsiteY8" fmla="*/ 800100 h 2013439"/>
                <a:gd name="connsiteX0" fmla="*/ 2169471 w 4356129"/>
                <a:gd name="connsiteY0" fmla="*/ 804826 h 2013439"/>
                <a:gd name="connsiteX1" fmla="*/ 1690223 w 4356129"/>
                <a:gd name="connsiteY1" fmla="*/ 13518 h 2013439"/>
                <a:gd name="connsiteX2" fmla="*/ 567695 w 4356129"/>
                <a:gd name="connsiteY2" fmla="*/ 10105 h 2013439"/>
                <a:gd name="connsiteX3" fmla="*/ 0 w 4356129"/>
                <a:gd name="connsiteY3" fmla="*/ 964661 h 2013439"/>
                <a:gd name="connsiteX4" fmla="*/ 557852 w 4356129"/>
                <a:gd name="connsiteY4" fmla="*/ 2013439 h 2013439"/>
                <a:gd name="connsiteX5" fmla="*/ 1604137 w 4356129"/>
                <a:gd name="connsiteY5" fmla="*/ 1995854 h 2013439"/>
                <a:gd name="connsiteX6" fmla="*/ 2755929 w 4356129"/>
                <a:gd name="connsiteY6" fmla="*/ 0 h 2013439"/>
                <a:gd name="connsiteX7" fmla="*/ 3872552 w 4356129"/>
                <a:gd name="connsiteY7" fmla="*/ 8792 h 2013439"/>
                <a:gd name="connsiteX8" fmla="*/ 4356129 w 4356129"/>
                <a:gd name="connsiteY8" fmla="*/ 800100 h 2013439"/>
                <a:gd name="connsiteX0" fmla="*/ 2169471 w 4356129"/>
                <a:gd name="connsiteY0" fmla="*/ 804826 h 2013439"/>
                <a:gd name="connsiteX1" fmla="*/ 1690223 w 4356129"/>
                <a:gd name="connsiteY1" fmla="*/ 13518 h 2013439"/>
                <a:gd name="connsiteX2" fmla="*/ 567695 w 4356129"/>
                <a:gd name="connsiteY2" fmla="*/ 10105 h 2013439"/>
                <a:gd name="connsiteX3" fmla="*/ 0 w 4356129"/>
                <a:gd name="connsiteY3" fmla="*/ 964661 h 2013439"/>
                <a:gd name="connsiteX4" fmla="*/ 557852 w 4356129"/>
                <a:gd name="connsiteY4" fmla="*/ 2013439 h 2013439"/>
                <a:gd name="connsiteX5" fmla="*/ 1604137 w 4356129"/>
                <a:gd name="connsiteY5" fmla="*/ 1995854 h 2013439"/>
                <a:gd name="connsiteX6" fmla="*/ 2755929 w 4356129"/>
                <a:gd name="connsiteY6" fmla="*/ 0 h 2013439"/>
                <a:gd name="connsiteX7" fmla="*/ 3872552 w 4356129"/>
                <a:gd name="connsiteY7" fmla="*/ 8792 h 2013439"/>
                <a:gd name="connsiteX8" fmla="*/ 4356129 w 4356129"/>
                <a:gd name="connsiteY8" fmla="*/ 800100 h 2013439"/>
                <a:gd name="connsiteX0" fmla="*/ 2169471 w 4356129"/>
                <a:gd name="connsiteY0" fmla="*/ 804826 h 2013439"/>
                <a:gd name="connsiteX1" fmla="*/ 1679987 w 4356129"/>
                <a:gd name="connsiteY1" fmla="*/ 13518 h 2013439"/>
                <a:gd name="connsiteX2" fmla="*/ 567695 w 4356129"/>
                <a:gd name="connsiteY2" fmla="*/ 10105 h 2013439"/>
                <a:gd name="connsiteX3" fmla="*/ 0 w 4356129"/>
                <a:gd name="connsiteY3" fmla="*/ 964661 h 2013439"/>
                <a:gd name="connsiteX4" fmla="*/ 557852 w 4356129"/>
                <a:gd name="connsiteY4" fmla="*/ 2013439 h 2013439"/>
                <a:gd name="connsiteX5" fmla="*/ 1604137 w 4356129"/>
                <a:gd name="connsiteY5" fmla="*/ 1995854 h 2013439"/>
                <a:gd name="connsiteX6" fmla="*/ 2755929 w 4356129"/>
                <a:gd name="connsiteY6" fmla="*/ 0 h 2013439"/>
                <a:gd name="connsiteX7" fmla="*/ 3872552 w 4356129"/>
                <a:gd name="connsiteY7" fmla="*/ 8792 h 2013439"/>
                <a:gd name="connsiteX8" fmla="*/ 4356129 w 4356129"/>
                <a:gd name="connsiteY8" fmla="*/ 800100 h 2013439"/>
                <a:gd name="connsiteX0" fmla="*/ 2068988 w 4356129"/>
                <a:gd name="connsiteY0" fmla="*/ 754584 h 2013439"/>
                <a:gd name="connsiteX1" fmla="*/ 1679987 w 4356129"/>
                <a:gd name="connsiteY1" fmla="*/ 13518 h 2013439"/>
                <a:gd name="connsiteX2" fmla="*/ 567695 w 4356129"/>
                <a:gd name="connsiteY2" fmla="*/ 10105 h 2013439"/>
                <a:gd name="connsiteX3" fmla="*/ 0 w 4356129"/>
                <a:gd name="connsiteY3" fmla="*/ 964661 h 2013439"/>
                <a:gd name="connsiteX4" fmla="*/ 557852 w 4356129"/>
                <a:gd name="connsiteY4" fmla="*/ 2013439 h 2013439"/>
                <a:gd name="connsiteX5" fmla="*/ 1604137 w 4356129"/>
                <a:gd name="connsiteY5" fmla="*/ 1995854 h 2013439"/>
                <a:gd name="connsiteX6" fmla="*/ 2755929 w 4356129"/>
                <a:gd name="connsiteY6" fmla="*/ 0 h 2013439"/>
                <a:gd name="connsiteX7" fmla="*/ 3872552 w 4356129"/>
                <a:gd name="connsiteY7" fmla="*/ 8792 h 2013439"/>
                <a:gd name="connsiteX8" fmla="*/ 4356129 w 4356129"/>
                <a:gd name="connsiteY8" fmla="*/ 800100 h 2013439"/>
                <a:gd name="connsiteX0" fmla="*/ 2068988 w 4356129"/>
                <a:gd name="connsiteY0" fmla="*/ 754584 h 2013439"/>
                <a:gd name="connsiteX1" fmla="*/ 1679987 w 4356129"/>
                <a:gd name="connsiteY1" fmla="*/ 13518 h 2013439"/>
                <a:gd name="connsiteX2" fmla="*/ 567695 w 4356129"/>
                <a:gd name="connsiteY2" fmla="*/ 10105 h 2013439"/>
                <a:gd name="connsiteX3" fmla="*/ 0 w 4356129"/>
                <a:gd name="connsiteY3" fmla="*/ 964661 h 2013439"/>
                <a:gd name="connsiteX4" fmla="*/ 557852 w 4356129"/>
                <a:gd name="connsiteY4" fmla="*/ 2013439 h 2013439"/>
                <a:gd name="connsiteX5" fmla="*/ 1604137 w 4356129"/>
                <a:gd name="connsiteY5" fmla="*/ 1995854 h 2013439"/>
                <a:gd name="connsiteX6" fmla="*/ 2755929 w 4356129"/>
                <a:gd name="connsiteY6" fmla="*/ 0 h 2013439"/>
                <a:gd name="connsiteX7" fmla="*/ 3872552 w 4356129"/>
                <a:gd name="connsiteY7" fmla="*/ 8792 h 2013439"/>
                <a:gd name="connsiteX8" fmla="*/ 4356129 w 4356129"/>
                <a:gd name="connsiteY8" fmla="*/ 800100 h 201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6129" h="2013439">
                  <a:moveTo>
                    <a:pt x="2068988" y="754584"/>
                  </a:moveTo>
                  <a:lnTo>
                    <a:pt x="1679987" y="13518"/>
                  </a:lnTo>
                  <a:lnTo>
                    <a:pt x="567695" y="10105"/>
                  </a:lnTo>
                  <a:lnTo>
                    <a:pt x="0" y="964661"/>
                  </a:lnTo>
                  <a:lnTo>
                    <a:pt x="557852" y="2013439"/>
                  </a:lnTo>
                  <a:lnTo>
                    <a:pt x="1604137" y="1995854"/>
                  </a:lnTo>
                  <a:lnTo>
                    <a:pt x="2755929" y="0"/>
                  </a:lnTo>
                  <a:lnTo>
                    <a:pt x="3872552" y="8792"/>
                  </a:lnTo>
                  <a:lnTo>
                    <a:pt x="4356129" y="800100"/>
                  </a:lnTo>
                </a:path>
              </a:pathLst>
            </a:custGeom>
            <a:noFill/>
            <a:ln w="165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8" name="Rounded Rectangle 25">
            <a:extLst>
              <a:ext uri="{FF2B5EF4-FFF2-40B4-BE49-F238E27FC236}"/>
            </a:extLst>
          </p:cNvPr>
          <p:cNvSpPr/>
          <p:nvPr/>
        </p:nvSpPr>
        <p:spPr>
          <a:xfrm>
            <a:off x="6953250" y="2286000"/>
            <a:ext cx="525463" cy="384175"/>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0"/>
          </a:p>
        </p:txBody>
      </p:sp>
      <p:sp>
        <p:nvSpPr>
          <p:cNvPr id="9" name="Round Same Side Corner Rectangle 11">
            <a:extLst>
              <a:ext uri="{FF2B5EF4-FFF2-40B4-BE49-F238E27FC236}"/>
            </a:extLst>
          </p:cNvPr>
          <p:cNvSpPr/>
          <p:nvPr/>
        </p:nvSpPr>
        <p:spPr>
          <a:xfrm rot="9900000">
            <a:off x="1214438" y="2346325"/>
            <a:ext cx="519112" cy="439738"/>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0"/>
          </a:p>
        </p:txBody>
      </p:sp>
      <p:sp>
        <p:nvSpPr>
          <p:cNvPr id="10" name="Rounded Rectangle 27">
            <a:extLst>
              <a:ext uri="{FF2B5EF4-FFF2-40B4-BE49-F238E27FC236}"/>
            </a:extLst>
          </p:cNvPr>
          <p:cNvSpPr/>
          <p:nvPr/>
        </p:nvSpPr>
        <p:spPr>
          <a:xfrm>
            <a:off x="3024188" y="2286000"/>
            <a:ext cx="541337" cy="415925"/>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0"/>
          </a:p>
        </p:txBody>
      </p:sp>
      <p:sp>
        <p:nvSpPr>
          <p:cNvPr id="11" name="Rounded Rectangle 7">
            <a:extLst>
              <a:ext uri="{FF2B5EF4-FFF2-40B4-BE49-F238E27FC236}"/>
            </a:extLst>
          </p:cNvPr>
          <p:cNvSpPr/>
          <p:nvPr/>
        </p:nvSpPr>
        <p:spPr>
          <a:xfrm>
            <a:off x="5024438" y="2214563"/>
            <a:ext cx="550862" cy="474662"/>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0"/>
          </a:p>
        </p:txBody>
      </p:sp>
      <p:sp>
        <p:nvSpPr>
          <p:cNvPr id="12" name="Donut 24">
            <a:extLst>
              <a:ext uri="{FF2B5EF4-FFF2-40B4-BE49-F238E27FC236}"/>
            </a:extLst>
          </p:cNvPr>
          <p:cNvSpPr/>
          <p:nvPr/>
        </p:nvSpPr>
        <p:spPr>
          <a:xfrm>
            <a:off x="8882063" y="2286000"/>
            <a:ext cx="552450" cy="557213"/>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0">
              <a:solidFill>
                <a:schemeClr val="tx1"/>
              </a:solidFill>
            </a:endParaRPr>
          </a:p>
        </p:txBody>
      </p:sp>
      <p:sp>
        <p:nvSpPr>
          <p:cNvPr id="56329" name="TextBox 13"/>
          <p:cNvSpPr txBox="1">
            <a:spLocks noChangeArrowheads="1"/>
          </p:cNvSpPr>
          <p:nvPr/>
        </p:nvSpPr>
        <p:spPr bwMode="auto">
          <a:xfrm>
            <a:off x="452438" y="3786188"/>
            <a:ext cx="1979612"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1400" b="1">
                <a:solidFill>
                  <a:srgbClr val="0070C0"/>
                </a:solidFill>
                <a:latin typeface="Arial Narrow" pitchFamily="34" charset="0"/>
              </a:rPr>
              <a:t>Participation of individual MSEs in domestic trade fairs/ exhibitions across the country</a:t>
            </a:r>
          </a:p>
          <a:p>
            <a:pPr algn="just" eaLnBrk="1" hangingPunct="1"/>
            <a:endParaRPr lang="en-US" sz="1400" b="1">
              <a:solidFill>
                <a:srgbClr val="0070C0"/>
              </a:solidFill>
              <a:latin typeface="Arial Narrow" pitchFamily="34" charset="0"/>
            </a:endParaRPr>
          </a:p>
          <a:p>
            <a:pPr algn="just" eaLnBrk="1" hangingPunct="1"/>
            <a:r>
              <a:rPr lang="en-US" sz="1400" b="1">
                <a:solidFill>
                  <a:srgbClr val="002060"/>
                </a:solidFill>
                <a:latin typeface="Arial Narrow" pitchFamily="34" charset="0"/>
              </a:rPr>
              <a:t>80% space rent for General and 100% for SC/ST/Women/PH/</a:t>
            </a:r>
          </a:p>
          <a:p>
            <a:pPr algn="just" eaLnBrk="1" hangingPunct="1"/>
            <a:endParaRPr lang="en-US" sz="1400" b="1">
              <a:solidFill>
                <a:srgbClr val="002060"/>
              </a:solidFill>
              <a:latin typeface="Arial Narrow" pitchFamily="34" charset="0"/>
            </a:endParaRPr>
          </a:p>
          <a:p>
            <a:pPr algn="just" eaLnBrk="1" hangingPunct="1"/>
            <a:r>
              <a:rPr lang="en-IN" sz="1400" b="1">
                <a:solidFill>
                  <a:srgbClr val="002060"/>
                </a:solidFill>
                <a:latin typeface="Arial Narrow" pitchFamily="34" charset="0"/>
              </a:rPr>
              <a:t>From Rs.80000/- to Max up to Rs. 1.5 Lakhs</a:t>
            </a:r>
            <a:endParaRPr lang="en-US" sz="1400" b="1">
              <a:solidFill>
                <a:srgbClr val="002060"/>
              </a:solidFill>
              <a:latin typeface="Arial Narrow" pitchFamily="34" charset="0"/>
            </a:endParaRPr>
          </a:p>
        </p:txBody>
      </p:sp>
      <p:sp>
        <p:nvSpPr>
          <p:cNvPr id="56330" name="TextBox 16"/>
          <p:cNvSpPr txBox="1">
            <a:spLocks noChangeArrowheads="1"/>
          </p:cNvSpPr>
          <p:nvPr/>
        </p:nvSpPr>
        <p:spPr bwMode="auto">
          <a:xfrm>
            <a:off x="6596063" y="3786188"/>
            <a:ext cx="16430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IN" sz="1400" b="1">
                <a:latin typeface="Arial Narrow" pitchFamily="34" charset="0"/>
                <a:cs typeface="Nirmala UI" pitchFamily="34" charset="0"/>
              </a:rPr>
              <a:t>Organizing State Level/ National Level Vendor Development Programme. </a:t>
            </a:r>
            <a:endParaRPr lang="en-IN" sz="1400">
              <a:latin typeface="Arial Narrow" pitchFamily="34" charset="0"/>
              <a:cs typeface="Nirmala UI" pitchFamily="34" charset="0"/>
            </a:endParaRPr>
          </a:p>
        </p:txBody>
      </p:sp>
      <p:sp>
        <p:nvSpPr>
          <p:cNvPr id="56331" name="TextBox 19"/>
          <p:cNvSpPr txBox="1">
            <a:spLocks noChangeArrowheads="1"/>
          </p:cNvSpPr>
          <p:nvPr/>
        </p:nvSpPr>
        <p:spPr bwMode="auto">
          <a:xfrm>
            <a:off x="2738438" y="3857625"/>
            <a:ext cx="14287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1400" b="1">
                <a:solidFill>
                  <a:srgbClr val="002060"/>
                </a:solidFill>
                <a:latin typeface="Arial Narrow" pitchFamily="34" charset="0"/>
                <a:ea typeface="Calibri" pitchFamily="34" charset="0"/>
                <a:cs typeface="Gisha" pitchFamily="34" charset="-79"/>
              </a:rPr>
              <a:t>International/ </a:t>
            </a:r>
          </a:p>
          <a:p>
            <a:pPr algn="just" eaLnBrk="1" hangingPunct="1"/>
            <a:r>
              <a:rPr lang="en-US" sz="1400" b="1">
                <a:solidFill>
                  <a:srgbClr val="002060"/>
                </a:solidFill>
                <a:latin typeface="Arial Narrow" pitchFamily="34" charset="0"/>
                <a:ea typeface="Calibri" pitchFamily="34" charset="0"/>
                <a:cs typeface="Gisha" pitchFamily="34" charset="-79"/>
              </a:rPr>
              <a:t>National Seminars</a:t>
            </a:r>
            <a:endParaRPr lang="en-IN" sz="1400">
              <a:solidFill>
                <a:srgbClr val="002060"/>
              </a:solidFill>
              <a:latin typeface="Arial Narrow" pitchFamily="34" charset="0"/>
              <a:ea typeface="Calibri" pitchFamily="34" charset="0"/>
              <a:cs typeface="Gisha" pitchFamily="34" charset="-79"/>
            </a:endParaRPr>
          </a:p>
        </p:txBody>
      </p:sp>
      <p:sp>
        <p:nvSpPr>
          <p:cNvPr id="56332" name="TextBox 22"/>
          <p:cNvSpPr txBox="1">
            <a:spLocks noChangeArrowheads="1"/>
          </p:cNvSpPr>
          <p:nvPr/>
        </p:nvSpPr>
        <p:spPr bwMode="auto">
          <a:xfrm>
            <a:off x="4310063" y="3714750"/>
            <a:ext cx="21431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1400" b="1">
                <a:solidFill>
                  <a:srgbClr val="002060"/>
                </a:solidFill>
                <a:latin typeface="Arial Narrow" pitchFamily="34" charset="0"/>
              </a:rPr>
              <a:t>Capacity building of MSMEs in modern packaging technique:</a:t>
            </a:r>
          </a:p>
          <a:p>
            <a:pPr algn="just" eaLnBrk="1" hangingPunct="1"/>
            <a:endParaRPr lang="en-US" sz="1400">
              <a:solidFill>
                <a:srgbClr val="002060"/>
              </a:solidFill>
              <a:latin typeface="Arial Narrow" pitchFamily="34" charset="0"/>
            </a:endParaRPr>
          </a:p>
          <a:p>
            <a:pPr algn="just" eaLnBrk="1" hangingPunct="1"/>
            <a:r>
              <a:rPr lang="en-IN" sz="1400" b="1">
                <a:solidFill>
                  <a:srgbClr val="002060"/>
                </a:solidFill>
                <a:latin typeface="Arial Narrow" pitchFamily="34" charset="0"/>
              </a:rPr>
              <a:t>80 % of cost will be paid to empanelled agency/ packaging consultant for Gen; 100% for SC/ST/W/PH limited to Rs. 1.5 lakhs for Green Packaging and Rs. 1 lakhs for ordinary packaging.</a:t>
            </a:r>
          </a:p>
        </p:txBody>
      </p:sp>
      <p:sp>
        <p:nvSpPr>
          <p:cNvPr id="26" name="TextBox 25">
            <a:extLst>
              <a:ext uri="{FF2B5EF4-FFF2-40B4-BE49-F238E27FC236}"/>
            </a:extLst>
          </p:cNvPr>
          <p:cNvSpPr txBox="1"/>
          <p:nvPr/>
        </p:nvSpPr>
        <p:spPr>
          <a:xfrm>
            <a:off x="8524875" y="3714750"/>
            <a:ext cx="1979613" cy="2554288"/>
          </a:xfrm>
          <a:prstGeom prst="rect">
            <a:avLst/>
          </a:prstGeom>
          <a:noFill/>
        </p:spPr>
        <p:txBody>
          <a:bodyPr anchor="ctr">
            <a:spAutoFit/>
          </a:bodyPr>
          <a:lstStyle/>
          <a:p>
            <a:pPr marL="0" lvl="1" algn="just">
              <a:defRPr/>
            </a:pPr>
            <a:r>
              <a:rPr lang="en-US" sz="1600" b="1" dirty="0">
                <a:solidFill>
                  <a:schemeClr val="accent5">
                    <a:lumMod val="75000"/>
                  </a:schemeClr>
                </a:solidFill>
                <a:latin typeface="Arial Narrow" pitchFamily="34" charset="0"/>
              </a:rPr>
              <a:t>Organizing/Participation in trade fairs / exhibitions by Ministry of MSME</a:t>
            </a:r>
            <a:endParaRPr lang="en-IN" sz="1600" b="1" dirty="0">
              <a:solidFill>
                <a:schemeClr val="accent5">
                  <a:lumMod val="75000"/>
                </a:schemeClr>
              </a:solidFill>
              <a:latin typeface="Arial Narrow" pitchFamily="34" charset="0"/>
            </a:endParaRPr>
          </a:p>
          <a:p>
            <a:pPr algn="just">
              <a:defRPr/>
            </a:pPr>
            <a:endParaRPr lang="en-IN" sz="1600" b="1" dirty="0">
              <a:solidFill>
                <a:srgbClr val="002060"/>
              </a:solidFill>
              <a:latin typeface="Arial Narrow" pitchFamily="34" charset="0"/>
            </a:endParaRPr>
          </a:p>
          <a:p>
            <a:pPr algn="just">
              <a:defRPr/>
            </a:pPr>
            <a:r>
              <a:rPr lang="en-IN" sz="1600" b="1" dirty="0">
                <a:solidFill>
                  <a:srgbClr val="002060"/>
                </a:solidFill>
                <a:latin typeface="Arial Narrow" pitchFamily="34" charset="0"/>
              </a:rPr>
              <a:t>Participating units will be provided stalls at  80% subsidy and </a:t>
            </a:r>
            <a:r>
              <a:rPr lang="en-US" sz="1600" b="1" dirty="0">
                <a:solidFill>
                  <a:srgbClr val="002060"/>
                </a:solidFill>
                <a:latin typeface="Arial Narrow" pitchFamily="34" charset="0"/>
              </a:rPr>
              <a:t>100% for SC/ST/Women/PH</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39963" y="333375"/>
            <a:ext cx="7521575" cy="549275"/>
          </a:xfrm>
        </p:spPr>
        <p:txBody>
          <a:bodyPr rtlCol="0">
            <a:normAutofit fontScale="90000"/>
          </a:bodyPr>
          <a:lstStyle/>
          <a:p>
            <a:pPr algn="ctr" eaLnBrk="1" fontAlgn="auto" hangingPunct="1">
              <a:spcAft>
                <a:spcPts val="0"/>
              </a:spcAft>
              <a:defRPr/>
            </a:pPr>
            <a:r>
              <a:rPr lang="en-IN" sz="4800" b="1" u="sng" dirty="0">
                <a:solidFill>
                  <a:srgbClr val="002060"/>
                </a:solidFill>
                <a:latin typeface="Gabriola" pitchFamily="82" charset="0"/>
              </a:rPr>
              <a:t>International Co-operation</a:t>
            </a:r>
          </a:p>
        </p:txBody>
      </p:sp>
      <p:sp>
        <p:nvSpPr>
          <p:cNvPr id="4" name="Rectangle 3"/>
          <p:cNvSpPr/>
          <p:nvPr/>
        </p:nvSpPr>
        <p:spPr>
          <a:xfrm>
            <a:off x="982663" y="1143000"/>
            <a:ext cx="10226675" cy="1938338"/>
          </a:xfrm>
          <a:prstGeom prst="rect">
            <a:avLst/>
          </a:prstGeom>
        </p:spPr>
        <p:txBody>
          <a:bodyPr>
            <a:spAutoFit/>
          </a:bodyPr>
          <a:lstStyle/>
          <a:p>
            <a:pPr algn="just" fontAlgn="auto">
              <a:spcBef>
                <a:spcPts val="0"/>
              </a:spcBef>
              <a:spcAft>
                <a:spcPts val="0"/>
              </a:spcAft>
              <a:buFont typeface="Arial" pitchFamily="34" charset="0"/>
              <a:buChar char="•"/>
              <a:defRPr/>
            </a:pPr>
            <a:r>
              <a:rPr lang="en-US" sz="2000" b="1" dirty="0">
                <a:solidFill>
                  <a:srgbClr val="002060"/>
                </a:solidFill>
                <a:latin typeface="Arial Narrow" panose="020B0606020202030204" pitchFamily="34" charset="0"/>
                <a:cs typeface="+mn-cs"/>
              </a:rPr>
              <a:t>    </a:t>
            </a:r>
            <a:r>
              <a:rPr lang="en-US" sz="2400" b="1" dirty="0">
                <a:solidFill>
                  <a:srgbClr val="002060"/>
                </a:solidFill>
                <a:latin typeface="Gabriola" pitchFamily="82" charset="0"/>
                <a:cs typeface="+mn-cs"/>
              </a:rPr>
              <a:t>Visit of MSME delegations in international exhibitions/ trade fairs, conferences/  summits/workshops etc</a:t>
            </a:r>
          </a:p>
          <a:p>
            <a:pPr marL="342900" indent="-342900" algn="just" fontAlgn="auto">
              <a:spcBef>
                <a:spcPts val="0"/>
              </a:spcBef>
              <a:spcAft>
                <a:spcPts val="0"/>
              </a:spcAft>
              <a:buFont typeface="Arial" pitchFamily="34" charset="0"/>
              <a:buChar char="•"/>
              <a:defRPr/>
            </a:pPr>
            <a:r>
              <a:rPr lang="en-US" sz="2400" b="1" dirty="0">
                <a:solidFill>
                  <a:srgbClr val="002060"/>
                </a:solidFill>
                <a:latin typeface="Gabriola" pitchFamily="82" charset="0"/>
                <a:cs typeface="+mn-cs"/>
              </a:rPr>
              <a:t>Holding international conferences/ summits/ workshops/ seminars to be organized in India by the Industry Associations/ Government organizations</a:t>
            </a:r>
            <a:r>
              <a:rPr lang="en-US" sz="2400" dirty="0">
                <a:solidFill>
                  <a:srgbClr val="002060"/>
                </a:solidFill>
                <a:latin typeface="Gabriola" pitchFamily="82" charset="0"/>
                <a:cs typeface="+mn-cs"/>
              </a:rPr>
              <a:t>.</a:t>
            </a:r>
          </a:p>
          <a:p>
            <a:pPr marL="342900" indent="-342900" algn="just" fontAlgn="auto">
              <a:spcBef>
                <a:spcPts val="0"/>
              </a:spcBef>
              <a:spcAft>
                <a:spcPts val="0"/>
              </a:spcAft>
              <a:buFont typeface="Arial" pitchFamily="34" charset="0"/>
              <a:buChar char="•"/>
              <a:defRPr/>
            </a:pPr>
            <a:r>
              <a:rPr lang="en-US" sz="2400" b="1" dirty="0">
                <a:solidFill>
                  <a:srgbClr val="002060"/>
                </a:solidFill>
                <a:latin typeface="Gabriola" pitchFamily="82" charset="0"/>
                <a:cs typeface="+mn-cs"/>
              </a:rPr>
              <a:t>Participation of MSME delegations in International exhibitions, trade fairs and buyer-seller meets in foreign countries</a:t>
            </a:r>
            <a:r>
              <a:rPr lang="en-US" sz="2400" b="1" dirty="0">
                <a:solidFill>
                  <a:schemeClr val="bg1"/>
                </a:solidFill>
                <a:latin typeface="Gabriola" pitchFamily="82" charset="0"/>
                <a:cs typeface="+mn-cs"/>
              </a:rPr>
              <a:t>/ resource </a:t>
            </a:r>
            <a:r>
              <a:rPr lang="en-US" b="1" dirty="0">
                <a:solidFill>
                  <a:schemeClr val="bg1"/>
                </a:solidFill>
                <a:latin typeface="Lucida Bright" pitchFamily="18" charset="0"/>
                <a:cs typeface="+mn-cs"/>
              </a:rPr>
              <a:t>persons</a:t>
            </a:r>
            <a:endParaRPr lang="en-US" b="1" dirty="0">
              <a:latin typeface="+mn-lt"/>
              <a:cs typeface="+mn-cs"/>
            </a:endParaRPr>
          </a:p>
        </p:txBody>
      </p:sp>
      <p:sp>
        <p:nvSpPr>
          <p:cNvPr id="57348" name="Rectangle 1"/>
          <p:cNvSpPr>
            <a:spLocks noChangeArrowheads="1"/>
          </p:cNvSpPr>
          <p:nvPr/>
        </p:nvSpPr>
        <p:spPr bwMode="auto">
          <a:xfrm>
            <a:off x="809625" y="3333750"/>
            <a:ext cx="11088688"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solidFill>
                  <a:srgbClr val="002060"/>
                </a:solidFill>
                <a:latin typeface="Gabriola" pitchFamily="82" charset="0"/>
              </a:rPr>
              <a:t>IC Scheme have following three sub-components:</a:t>
            </a:r>
          </a:p>
          <a:p>
            <a:r>
              <a:rPr lang="en-US" sz="2800" b="1">
                <a:solidFill>
                  <a:srgbClr val="002060"/>
                </a:solidFill>
                <a:latin typeface="Gabriola" pitchFamily="82" charset="0"/>
              </a:rPr>
              <a:t>1. Market Development Assistance (MDA) - (both Physical and Virtual Mode)</a:t>
            </a:r>
          </a:p>
          <a:p>
            <a:r>
              <a:rPr lang="en-US" sz="2800" b="1">
                <a:solidFill>
                  <a:srgbClr val="002060"/>
                </a:solidFill>
                <a:latin typeface="Gabriola" pitchFamily="82" charset="0"/>
              </a:rPr>
              <a:t>2. Capacity Building of First Time Exporters (CBFTE)</a:t>
            </a:r>
          </a:p>
          <a:p>
            <a:r>
              <a:rPr lang="en-IN" sz="2800" b="1">
                <a:solidFill>
                  <a:srgbClr val="002060"/>
                </a:solidFill>
                <a:latin typeface="Gabriola" pitchFamily="82" charset="0"/>
              </a:rPr>
              <a:t>3. Framework for International Market Intelligence Dissemination (IMID)</a:t>
            </a:r>
          </a:p>
          <a:p>
            <a:endParaRPr lang="en-IN" b="1">
              <a:solidFill>
                <a:srgbClr val="00206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0"/>
          </p:nvPr>
        </p:nvSpPr>
        <p:spPr>
          <a:xfrm>
            <a:off x="323850" y="339725"/>
            <a:ext cx="11572875" cy="723900"/>
          </a:xfrm>
        </p:spPr>
        <p:txBody>
          <a:bodyPr rtlCol="0">
            <a:normAutofit fontScale="92500" lnSpcReduction="20000"/>
          </a:bodyPr>
          <a:lstStyle/>
          <a:p>
            <a:pPr eaLnBrk="1" fontAlgn="auto" hangingPunct="1">
              <a:spcAft>
                <a:spcPts val="0"/>
              </a:spcAft>
              <a:buFont typeface="Wingdings 3" charset="2"/>
              <a:buNone/>
              <a:defRPr/>
            </a:pPr>
            <a:r>
              <a:rPr lang="en-US" b="1" u="sng" dirty="0">
                <a:solidFill>
                  <a:srgbClr val="002060"/>
                </a:solidFill>
                <a:latin typeface="Gabriola" pitchFamily="82" charset="0"/>
              </a:rPr>
              <a:t>MSME MART (initiative by NSIC)</a:t>
            </a:r>
            <a:endParaRPr lang="en-US" dirty="0"/>
          </a:p>
        </p:txBody>
      </p:sp>
      <p:grpSp>
        <p:nvGrpSpPr>
          <p:cNvPr id="58371" name="Graphic 11"/>
          <p:cNvGrpSpPr>
            <a:grpSpLocks/>
          </p:cNvGrpSpPr>
          <p:nvPr/>
        </p:nvGrpSpPr>
        <p:grpSpPr bwMode="auto">
          <a:xfrm>
            <a:off x="4259263" y="1952625"/>
            <a:ext cx="3702050" cy="4059238"/>
            <a:chOff x="8073436" y="0"/>
            <a:chExt cx="3702715" cy="4059575"/>
          </a:xfrm>
        </p:grpSpPr>
        <p:sp>
          <p:nvSpPr>
            <p:cNvPr id="4" name="Freeform: Shape 3">
              <a:extLst>
                <a:ext uri="{FF2B5EF4-FFF2-40B4-BE49-F238E27FC236}"/>
              </a:extLst>
            </p:cNvPr>
            <p:cNvSpPr/>
            <p:nvPr/>
          </p:nvSpPr>
          <p:spPr>
            <a:xfrm>
              <a:off x="8073436" y="1676539"/>
              <a:ext cx="547785" cy="2097262"/>
            </a:xfrm>
            <a:custGeom>
              <a:avLst/>
              <a:gdLst>
                <a:gd name="connsiteX0" fmla="*/ 0 w 547269"/>
                <a:gd name="connsiteY0" fmla="*/ 2 h 2097549"/>
                <a:gd name="connsiteX1" fmla="*/ 152600 w 547269"/>
                <a:gd name="connsiteY1" fmla="*/ 337394 h 2097549"/>
                <a:gd name="connsiteX2" fmla="*/ 543925 w 547269"/>
                <a:gd name="connsiteY2" fmla="*/ 653464 h 2097549"/>
                <a:gd name="connsiteX3" fmla="*/ 547269 w 547269"/>
                <a:gd name="connsiteY3" fmla="*/ 2097520 h 2097549"/>
                <a:gd name="connsiteX4" fmla="*/ 298929 w 547269"/>
                <a:gd name="connsiteY4" fmla="*/ 1929451 h 2097549"/>
                <a:gd name="connsiteX5" fmla="*/ 146329 w 547269"/>
                <a:gd name="connsiteY5" fmla="*/ 1787303 h 2097549"/>
                <a:gd name="connsiteX6" fmla="*/ 20904 w 547269"/>
                <a:gd name="connsiteY6" fmla="*/ 1554013 h 2097549"/>
                <a:gd name="connsiteX7" fmla="*/ 1254 w 547269"/>
                <a:gd name="connsiteY7" fmla="*/ 1462453 h 2097549"/>
                <a:gd name="connsiteX8" fmla="*/ 0 w 547269"/>
                <a:gd name="connsiteY8" fmla="*/ 2 h 209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269" h="2097549">
                  <a:moveTo>
                    <a:pt x="0" y="2"/>
                  </a:moveTo>
                  <a:cubicBezTo>
                    <a:pt x="11288" y="-834"/>
                    <a:pt x="98249" y="270501"/>
                    <a:pt x="152600" y="337394"/>
                  </a:cubicBezTo>
                  <a:cubicBezTo>
                    <a:pt x="252103" y="460310"/>
                    <a:pt x="406794" y="577373"/>
                    <a:pt x="543925" y="653464"/>
                  </a:cubicBezTo>
                  <a:cubicBezTo>
                    <a:pt x="543925" y="872957"/>
                    <a:pt x="542671" y="1768907"/>
                    <a:pt x="547269" y="2097520"/>
                  </a:cubicBezTo>
                  <a:cubicBezTo>
                    <a:pt x="547269" y="2099610"/>
                    <a:pt x="373765" y="1990491"/>
                    <a:pt x="298929" y="1929451"/>
                  </a:cubicBezTo>
                  <a:cubicBezTo>
                    <a:pt x="239561" y="1880953"/>
                    <a:pt x="193572" y="1848343"/>
                    <a:pt x="146329" y="1787303"/>
                  </a:cubicBezTo>
                  <a:cubicBezTo>
                    <a:pt x="93232" y="1718319"/>
                    <a:pt x="43481" y="1638466"/>
                    <a:pt x="20904" y="1554013"/>
                  </a:cubicBezTo>
                  <a:cubicBezTo>
                    <a:pt x="13379" y="1526420"/>
                    <a:pt x="2927" y="1490883"/>
                    <a:pt x="1254" y="1462453"/>
                  </a:cubicBezTo>
                  <a:cubicBezTo>
                    <a:pt x="1254" y="1454927"/>
                    <a:pt x="0" y="480378"/>
                    <a:pt x="0" y="2"/>
                  </a:cubicBezTo>
                  <a:close/>
                </a:path>
              </a:pathLst>
            </a:custGeom>
            <a:solidFill>
              <a:schemeClr val="accent2">
                <a:lumMod val="75000"/>
              </a:schemeClr>
            </a:solidFill>
            <a:ln w="4171" cap="flat">
              <a:noFill/>
              <a:prstDash val="solid"/>
              <a:miter/>
            </a:ln>
          </p:spPr>
          <p:txBody>
            <a:bodyPr anchor="ctr"/>
            <a:lstStyle/>
            <a:p>
              <a:pPr fontAlgn="auto">
                <a:spcBef>
                  <a:spcPts val="0"/>
                </a:spcBef>
                <a:spcAft>
                  <a:spcPts val="0"/>
                </a:spcAft>
                <a:defRPr/>
              </a:pPr>
              <a:endParaRPr lang="en-US">
                <a:latin typeface="+mn-lt"/>
                <a:cs typeface="+mn-cs"/>
              </a:endParaRPr>
            </a:p>
          </p:txBody>
        </p:sp>
        <p:sp>
          <p:nvSpPr>
            <p:cNvPr id="5" name="Freeform: Shape 4">
              <a:extLst>
                <a:ext uri="{FF2B5EF4-FFF2-40B4-BE49-F238E27FC236}"/>
              </a:extLst>
            </p:cNvPr>
            <p:cNvSpPr/>
            <p:nvPr/>
          </p:nvSpPr>
          <p:spPr>
            <a:xfrm>
              <a:off x="8075023" y="568372"/>
              <a:ext cx="1849770" cy="693796"/>
            </a:xfrm>
            <a:custGeom>
              <a:avLst/>
              <a:gdLst>
                <a:gd name="connsiteX0" fmla="*/ 7966 w 1850454"/>
                <a:gd name="connsiteY0" fmla="*/ 602456 h 694437"/>
                <a:gd name="connsiteX1" fmla="*/ 168092 w 1850454"/>
                <a:gd name="connsiteY1" fmla="*/ 288059 h 694437"/>
                <a:gd name="connsiteX2" fmla="*/ 543530 w 1850454"/>
                <a:gd name="connsiteY2" fmla="*/ 0 h 694437"/>
                <a:gd name="connsiteX3" fmla="*/ 1850454 w 1850454"/>
                <a:gd name="connsiteY3" fmla="*/ 694016 h 694437"/>
                <a:gd name="connsiteX4" fmla="*/ 23 w 1850454"/>
                <a:gd name="connsiteY4" fmla="*/ 690672 h 694437"/>
                <a:gd name="connsiteX5" fmla="*/ 7966 w 1850454"/>
                <a:gd name="connsiteY5" fmla="*/ 602456 h 69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0454" h="694437">
                  <a:moveTo>
                    <a:pt x="7966" y="602456"/>
                  </a:moveTo>
                  <a:cubicBezTo>
                    <a:pt x="29707" y="481631"/>
                    <a:pt x="88238" y="379200"/>
                    <a:pt x="168092" y="288059"/>
                  </a:cubicBezTo>
                  <a:cubicBezTo>
                    <a:pt x="268432" y="173086"/>
                    <a:pt x="410579" y="72328"/>
                    <a:pt x="543530" y="0"/>
                  </a:cubicBezTo>
                  <a:cubicBezTo>
                    <a:pt x="653067" y="62712"/>
                    <a:pt x="1779798" y="653880"/>
                    <a:pt x="1850454" y="694016"/>
                  </a:cubicBezTo>
                  <a:cubicBezTo>
                    <a:pt x="1799866" y="695271"/>
                    <a:pt x="154713" y="693598"/>
                    <a:pt x="23" y="690672"/>
                  </a:cubicBezTo>
                  <a:cubicBezTo>
                    <a:pt x="-395" y="678129"/>
                    <a:pt x="5040" y="619180"/>
                    <a:pt x="7966" y="602456"/>
                  </a:cubicBezTo>
                  <a:close/>
                </a:path>
              </a:pathLst>
            </a:custGeom>
            <a:solidFill>
              <a:schemeClr val="accent3"/>
            </a:solidFill>
            <a:ln w="4171" cap="flat">
              <a:noFill/>
              <a:prstDash val="solid"/>
              <a:miter/>
            </a:ln>
          </p:spPr>
          <p:txBody>
            <a:bodyPr anchor="ctr"/>
            <a:lstStyle/>
            <a:p>
              <a:pPr fontAlgn="auto">
                <a:spcBef>
                  <a:spcPts val="0"/>
                </a:spcBef>
                <a:spcAft>
                  <a:spcPts val="0"/>
                </a:spcAft>
                <a:defRPr/>
              </a:pPr>
              <a:endParaRPr lang="en-US">
                <a:latin typeface="+mn-lt"/>
                <a:cs typeface="+mn-cs"/>
              </a:endParaRPr>
            </a:p>
          </p:txBody>
        </p:sp>
        <p:sp>
          <p:nvSpPr>
            <p:cNvPr id="6" name="Freeform: Shape 5">
              <a:extLst>
                <a:ext uri="{FF2B5EF4-FFF2-40B4-BE49-F238E27FC236}"/>
              </a:extLst>
            </p:cNvPr>
            <p:cNvSpPr/>
            <p:nvPr/>
          </p:nvSpPr>
          <p:spPr>
            <a:xfrm>
              <a:off x="8073436" y="1262168"/>
              <a:ext cx="1857709" cy="381032"/>
            </a:xfrm>
            <a:custGeom>
              <a:avLst/>
              <a:gdLst>
                <a:gd name="connsiteX0" fmla="*/ 418 w 1858374"/>
                <a:gd name="connsiteY0" fmla="*/ 836 h 380872"/>
                <a:gd name="connsiteX1" fmla="*/ 1850849 w 1858374"/>
                <a:gd name="connsiteY1" fmla="*/ 0 h 380872"/>
                <a:gd name="connsiteX2" fmla="*/ 1858375 w 1858374"/>
                <a:gd name="connsiteY2" fmla="*/ 380873 h 380872"/>
                <a:gd name="connsiteX3" fmla="*/ 0 w 1858374"/>
                <a:gd name="connsiteY3" fmla="*/ 380873 h 380872"/>
                <a:gd name="connsiteX4" fmla="*/ 418 w 1858374"/>
                <a:gd name="connsiteY4" fmla="*/ 836 h 380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374" h="380872">
                  <a:moveTo>
                    <a:pt x="418" y="836"/>
                  </a:moveTo>
                  <a:cubicBezTo>
                    <a:pt x="40136" y="836"/>
                    <a:pt x="1842488" y="5017"/>
                    <a:pt x="1850849" y="0"/>
                  </a:cubicBezTo>
                  <a:cubicBezTo>
                    <a:pt x="1852940" y="74419"/>
                    <a:pt x="1853776" y="304364"/>
                    <a:pt x="1858375" y="380873"/>
                  </a:cubicBezTo>
                  <a:cubicBezTo>
                    <a:pt x="1381343" y="380873"/>
                    <a:pt x="180193" y="374602"/>
                    <a:pt x="0" y="380873"/>
                  </a:cubicBezTo>
                  <a:cubicBezTo>
                    <a:pt x="418" y="253776"/>
                    <a:pt x="418" y="127515"/>
                    <a:pt x="418" y="836"/>
                  </a:cubicBezTo>
                  <a:close/>
                </a:path>
              </a:pathLst>
            </a:custGeom>
            <a:solidFill>
              <a:schemeClr val="accent3">
                <a:lumMod val="75000"/>
              </a:schemeClr>
            </a:solidFill>
            <a:ln w="4171" cap="flat">
              <a:noFill/>
              <a:prstDash val="solid"/>
              <a:miter/>
            </a:ln>
          </p:spPr>
          <p:txBody>
            <a:bodyPr anchor="ctr"/>
            <a:lstStyle/>
            <a:p>
              <a:pPr fontAlgn="auto">
                <a:spcBef>
                  <a:spcPts val="0"/>
                </a:spcBef>
                <a:spcAft>
                  <a:spcPts val="0"/>
                </a:spcAft>
                <a:defRPr/>
              </a:pPr>
              <a:endParaRPr lang="en-US">
                <a:latin typeface="+mn-lt"/>
                <a:cs typeface="+mn-cs"/>
              </a:endParaRPr>
            </a:p>
          </p:txBody>
        </p:sp>
        <p:sp>
          <p:nvSpPr>
            <p:cNvPr id="10" name="Freeform: Shape 9">
              <a:extLst>
                <a:ext uri="{FF2B5EF4-FFF2-40B4-BE49-F238E27FC236}"/>
              </a:extLst>
            </p:cNvPr>
            <p:cNvSpPr/>
            <p:nvPr/>
          </p:nvSpPr>
          <p:spPr>
            <a:xfrm>
              <a:off x="9929556" y="1147858"/>
              <a:ext cx="1846595" cy="690619"/>
            </a:xfrm>
            <a:custGeom>
              <a:avLst/>
              <a:gdLst>
                <a:gd name="connsiteX0" fmla="*/ 1299817 w 1846848"/>
                <a:gd name="connsiteY0" fmla="*/ 0 h 690517"/>
                <a:gd name="connsiteX1" fmla="*/ 1642645 w 1846848"/>
                <a:gd name="connsiteY1" fmla="*/ 241651 h 690517"/>
                <a:gd name="connsiteX2" fmla="*/ 1834544 w 1846848"/>
                <a:gd name="connsiteY2" fmla="*/ 574863 h 690517"/>
                <a:gd name="connsiteX3" fmla="*/ 1846669 w 1846848"/>
                <a:gd name="connsiteY3" fmla="*/ 686491 h 690517"/>
                <a:gd name="connsiteX4" fmla="*/ 0 w 1846848"/>
                <a:gd name="connsiteY4" fmla="*/ 689835 h 690517"/>
                <a:gd name="connsiteX5" fmla="*/ 1299817 w 1846848"/>
                <a:gd name="connsiteY5" fmla="*/ 0 h 69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6848" h="690517">
                  <a:moveTo>
                    <a:pt x="1299817" y="0"/>
                  </a:moveTo>
                  <a:cubicBezTo>
                    <a:pt x="1416462" y="62294"/>
                    <a:pt x="1549830" y="146747"/>
                    <a:pt x="1642645" y="241651"/>
                  </a:cubicBezTo>
                  <a:cubicBezTo>
                    <a:pt x="1735041" y="336138"/>
                    <a:pt x="1805697" y="443585"/>
                    <a:pt x="1834544" y="574863"/>
                  </a:cubicBezTo>
                  <a:cubicBezTo>
                    <a:pt x="1842488" y="611654"/>
                    <a:pt x="1847923" y="648863"/>
                    <a:pt x="1846669" y="686491"/>
                  </a:cubicBezTo>
                  <a:cubicBezTo>
                    <a:pt x="1842070" y="692762"/>
                    <a:pt x="110792" y="689835"/>
                    <a:pt x="0" y="689835"/>
                  </a:cubicBezTo>
                  <a:cubicBezTo>
                    <a:pt x="77763" y="637993"/>
                    <a:pt x="1219963" y="36791"/>
                    <a:pt x="1299817" y="0"/>
                  </a:cubicBezTo>
                  <a:close/>
                </a:path>
              </a:pathLst>
            </a:custGeom>
            <a:solidFill>
              <a:schemeClr val="accent3"/>
            </a:solidFill>
            <a:ln w="4171" cap="flat">
              <a:noFill/>
              <a:prstDash val="solid"/>
              <a:miter/>
            </a:ln>
          </p:spPr>
          <p:txBody>
            <a:bodyPr anchor="ctr"/>
            <a:lstStyle/>
            <a:p>
              <a:pPr fontAlgn="auto">
                <a:spcBef>
                  <a:spcPts val="0"/>
                </a:spcBef>
                <a:spcAft>
                  <a:spcPts val="0"/>
                </a:spcAft>
                <a:defRPr/>
              </a:pPr>
              <a:endParaRPr lang="en-US">
                <a:latin typeface="+mn-lt"/>
                <a:cs typeface="+mn-cs"/>
              </a:endParaRPr>
            </a:p>
          </p:txBody>
        </p:sp>
        <p:sp>
          <p:nvSpPr>
            <p:cNvPr id="58392" name="Freeform: Shape 10"/>
            <p:cNvSpPr>
              <a:spLocks noChangeArrowheads="1"/>
            </p:cNvSpPr>
            <p:nvPr/>
          </p:nvSpPr>
          <p:spPr bwMode="auto">
            <a:xfrm>
              <a:off x="8617361" y="0"/>
              <a:ext cx="1308178" cy="972458"/>
            </a:xfrm>
            <a:custGeom>
              <a:avLst/>
              <a:gdLst>
                <a:gd name="T0" fmla="*/ 0 w 1308178"/>
                <a:gd name="T1" fmla="*/ 287640 h 972458"/>
                <a:gd name="T2" fmla="*/ 104939 w 1308178"/>
                <a:gd name="T3" fmla="*/ 234544 h 972458"/>
                <a:gd name="T4" fmla="*/ 756310 w 1308178"/>
                <a:gd name="T5" fmla="*/ 44735 h 972458"/>
                <a:gd name="T6" fmla="*/ 1287275 w 1308178"/>
                <a:gd name="T7" fmla="*/ 0 h 972458"/>
                <a:gd name="T8" fmla="*/ 1308179 w 1308178"/>
                <a:gd name="T9" fmla="*/ 20486 h 972458"/>
                <a:gd name="T10" fmla="*/ 1306925 w 1308178"/>
                <a:gd name="T11" fmla="*/ 972459 h 972458"/>
                <a:gd name="T12" fmla="*/ 1672 w 1308178"/>
                <a:gd name="T13" fmla="*/ 287640 h 972458"/>
                <a:gd name="T14" fmla="*/ 836 w 1308178"/>
                <a:gd name="T15" fmla="*/ 287222 h 972458"/>
                <a:gd name="T16" fmla="*/ 0 w 1308178"/>
                <a:gd name="T17" fmla="*/ 287640 h 9724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08178"/>
                <a:gd name="T28" fmla="*/ 0 h 972458"/>
                <a:gd name="T29" fmla="*/ 1308178 w 1308178"/>
                <a:gd name="T30" fmla="*/ 972458 h 9724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08178" h="972458">
                  <a:moveTo>
                    <a:pt x="0" y="287640"/>
                  </a:moveTo>
                  <a:cubicBezTo>
                    <a:pt x="32610" y="265482"/>
                    <a:pt x="68984" y="250431"/>
                    <a:pt x="104939" y="234544"/>
                  </a:cubicBezTo>
                  <a:cubicBezTo>
                    <a:pt x="313143" y="140894"/>
                    <a:pt x="531382" y="81944"/>
                    <a:pt x="756310" y="44735"/>
                  </a:cubicBezTo>
                  <a:cubicBezTo>
                    <a:pt x="932323" y="15887"/>
                    <a:pt x="1109172" y="1672"/>
                    <a:pt x="1287275" y="0"/>
                  </a:cubicBezTo>
                  <a:cubicBezTo>
                    <a:pt x="1303580" y="0"/>
                    <a:pt x="1308179" y="3345"/>
                    <a:pt x="1308179" y="20486"/>
                  </a:cubicBezTo>
                  <a:cubicBezTo>
                    <a:pt x="1307343" y="167651"/>
                    <a:pt x="1308179" y="808571"/>
                    <a:pt x="1306925" y="972459"/>
                  </a:cubicBezTo>
                  <a:cubicBezTo>
                    <a:pt x="1181082" y="908492"/>
                    <a:pt x="147583" y="369585"/>
                    <a:pt x="1672" y="287640"/>
                  </a:cubicBezTo>
                  <a:lnTo>
                    <a:pt x="836" y="287222"/>
                  </a:lnTo>
                  <a:lnTo>
                    <a:pt x="0" y="287640"/>
                  </a:lnTo>
                  <a:close/>
                </a:path>
              </a:pathLst>
            </a:custGeom>
            <a:solidFill>
              <a:schemeClr val="accent1"/>
            </a:solidFill>
            <a:ln>
              <a:noFill/>
            </a:ln>
            <a:extLst>
              <a:ext uri="{91240B29-F687-4F45-9708-019B960494DF}">
                <a14:hiddenLine xmlns:a14="http://schemas.microsoft.com/office/drawing/2010/main" w="4171">
                  <a:solidFill>
                    <a:srgbClr val="000000"/>
                  </a:solidFill>
                  <a:miter lim="800000"/>
                  <a:headEnd/>
                  <a:tailEnd/>
                </a14:hiddenLine>
              </a:ext>
            </a:extLst>
          </p:spPr>
          <p:txBody>
            <a:bodyPr anchor="ctr"/>
            <a:lstStyle/>
            <a:p>
              <a:endParaRPr lang="en-IN"/>
            </a:p>
          </p:txBody>
        </p:sp>
        <p:sp>
          <p:nvSpPr>
            <p:cNvPr id="58393" name="Freeform: Shape 11"/>
            <p:cNvSpPr>
              <a:spLocks noChangeArrowheads="1"/>
            </p:cNvSpPr>
            <p:nvPr/>
          </p:nvSpPr>
          <p:spPr bwMode="auto">
            <a:xfrm>
              <a:off x="9924629" y="486225"/>
              <a:ext cx="1304072" cy="972044"/>
            </a:xfrm>
            <a:custGeom>
              <a:avLst/>
              <a:gdLst>
                <a:gd name="T0" fmla="*/ 1329 w 1304072"/>
                <a:gd name="T1" fmla="*/ 4 h 972044"/>
                <a:gd name="T2" fmla="*/ 834148 w 1304072"/>
                <a:gd name="T3" fmla="*/ 102852 h 972044"/>
                <a:gd name="T4" fmla="*/ 1304072 w 1304072"/>
                <a:gd name="T5" fmla="*/ 280537 h 972044"/>
                <a:gd name="T6" fmla="*/ 3419 w 1304072"/>
                <a:gd name="T7" fmla="*/ 972045 h 972044"/>
                <a:gd name="T8" fmla="*/ 1329 w 1304072"/>
                <a:gd name="T9" fmla="*/ 4 h 972044"/>
                <a:gd name="T10" fmla="*/ 0 60000 65536"/>
                <a:gd name="T11" fmla="*/ 0 60000 65536"/>
                <a:gd name="T12" fmla="*/ 0 60000 65536"/>
                <a:gd name="T13" fmla="*/ 0 60000 65536"/>
                <a:gd name="T14" fmla="*/ 0 60000 65536"/>
                <a:gd name="T15" fmla="*/ 0 w 1304072"/>
                <a:gd name="T16" fmla="*/ 0 h 972044"/>
                <a:gd name="T17" fmla="*/ 1304072 w 1304072"/>
                <a:gd name="T18" fmla="*/ 972044 h 972044"/>
              </a:gdLst>
              <a:ahLst/>
              <a:cxnLst>
                <a:cxn ang="T10">
                  <a:pos x="T0" y="T1"/>
                </a:cxn>
                <a:cxn ang="T11">
                  <a:pos x="T2" y="T3"/>
                </a:cxn>
                <a:cxn ang="T12">
                  <a:pos x="T4" y="T5"/>
                </a:cxn>
                <a:cxn ang="T13">
                  <a:pos x="T6" y="T7"/>
                </a:cxn>
                <a:cxn ang="T14">
                  <a:pos x="T8" y="T9"/>
                </a:cxn>
              </a:cxnLst>
              <a:rect l="T15" t="T16" r="T17" b="T18"/>
              <a:pathLst>
                <a:path w="1304072" h="972044">
                  <a:moveTo>
                    <a:pt x="1329" y="4"/>
                  </a:moveTo>
                  <a:cubicBezTo>
                    <a:pt x="281862" y="-414"/>
                    <a:pt x="562395" y="31778"/>
                    <a:pt x="834148" y="102852"/>
                  </a:cubicBezTo>
                  <a:cubicBezTo>
                    <a:pt x="988420" y="142988"/>
                    <a:pt x="1271044" y="257543"/>
                    <a:pt x="1304072" y="280537"/>
                  </a:cubicBezTo>
                  <a:cubicBezTo>
                    <a:pt x="1270626" y="301023"/>
                    <a:pt x="143895" y="896790"/>
                    <a:pt x="3419" y="972045"/>
                  </a:cubicBezTo>
                  <a:cubicBezTo>
                    <a:pt x="-2434" y="714088"/>
                    <a:pt x="911" y="82784"/>
                    <a:pt x="1329" y="4"/>
                  </a:cubicBezTo>
                  <a:close/>
                </a:path>
              </a:pathLst>
            </a:custGeom>
            <a:solidFill>
              <a:schemeClr val="accent2"/>
            </a:solidFill>
            <a:ln>
              <a:noFill/>
            </a:ln>
            <a:extLst>
              <a:ext uri="{91240B29-F687-4F45-9708-019B960494DF}">
                <a14:hiddenLine xmlns:a14="http://schemas.microsoft.com/office/drawing/2010/main" w="4171">
                  <a:solidFill>
                    <a:srgbClr val="000000"/>
                  </a:solidFill>
                  <a:miter lim="800000"/>
                  <a:headEnd/>
                  <a:tailEnd/>
                </a14:hiddenLine>
              </a:ext>
            </a:extLst>
          </p:spPr>
          <p:txBody>
            <a:bodyPr anchor="ctr"/>
            <a:lstStyle/>
            <a:p>
              <a:endParaRPr lang="en-IN"/>
            </a:p>
          </p:txBody>
        </p:sp>
        <p:sp>
          <p:nvSpPr>
            <p:cNvPr id="13" name="Freeform: Shape 12">
              <a:extLst>
                <a:ext uri="{FF2B5EF4-FFF2-40B4-BE49-F238E27FC236}"/>
              </a:extLst>
            </p:cNvPr>
            <p:cNvSpPr/>
            <p:nvPr/>
          </p:nvSpPr>
          <p:spPr>
            <a:xfrm>
              <a:off x="9929556" y="2176644"/>
              <a:ext cx="1846595" cy="690619"/>
            </a:xfrm>
            <a:custGeom>
              <a:avLst/>
              <a:gdLst>
                <a:gd name="connsiteX0" fmla="*/ 1846669 w 1846668"/>
                <a:gd name="connsiteY0" fmla="*/ 1934 h 690515"/>
                <a:gd name="connsiteX1" fmla="*/ 1772250 w 1846668"/>
                <a:gd name="connsiteY1" fmla="*/ 277868 h 690515"/>
                <a:gd name="connsiteX2" fmla="*/ 1505513 w 1846668"/>
                <a:gd name="connsiteY2" fmla="*/ 567181 h 690515"/>
                <a:gd name="connsiteX3" fmla="*/ 1302744 w 1846668"/>
                <a:gd name="connsiteY3" fmla="*/ 690515 h 690515"/>
                <a:gd name="connsiteX4" fmla="*/ 0 w 1846668"/>
                <a:gd name="connsiteY4" fmla="*/ 6951 h 690515"/>
                <a:gd name="connsiteX5" fmla="*/ 1846669 w 1846668"/>
                <a:gd name="connsiteY5" fmla="*/ 1934 h 69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6668" h="690515">
                  <a:moveTo>
                    <a:pt x="1846669" y="1934"/>
                  </a:moveTo>
                  <a:cubicBezTo>
                    <a:pt x="1846669" y="73426"/>
                    <a:pt x="1811132" y="213483"/>
                    <a:pt x="1772250" y="277868"/>
                  </a:cubicBezTo>
                  <a:cubicBezTo>
                    <a:pt x="1704521" y="389914"/>
                    <a:pt x="1610034" y="490672"/>
                    <a:pt x="1505513" y="567181"/>
                  </a:cubicBezTo>
                  <a:cubicBezTo>
                    <a:pt x="1454926" y="604390"/>
                    <a:pt x="1371309" y="660831"/>
                    <a:pt x="1302744" y="690515"/>
                  </a:cubicBezTo>
                  <a:cubicBezTo>
                    <a:pt x="1247139" y="661667"/>
                    <a:pt x="135040" y="76770"/>
                    <a:pt x="0" y="6951"/>
                  </a:cubicBezTo>
                  <a:cubicBezTo>
                    <a:pt x="2508" y="-2665"/>
                    <a:pt x="1789391" y="-156"/>
                    <a:pt x="1846669" y="1934"/>
                  </a:cubicBezTo>
                  <a:close/>
                </a:path>
              </a:pathLst>
            </a:custGeom>
            <a:solidFill>
              <a:schemeClr val="accent4">
                <a:lumMod val="75000"/>
              </a:schemeClr>
            </a:solidFill>
            <a:ln w="4171" cap="flat">
              <a:noFill/>
              <a:prstDash val="solid"/>
              <a:miter/>
            </a:ln>
          </p:spPr>
          <p:txBody>
            <a:bodyPr anchor="ctr"/>
            <a:lstStyle/>
            <a:p>
              <a:pPr fontAlgn="auto">
                <a:spcBef>
                  <a:spcPts val="0"/>
                </a:spcBef>
                <a:spcAft>
                  <a:spcPts val="0"/>
                </a:spcAft>
                <a:defRPr/>
              </a:pPr>
              <a:endParaRPr lang="en-US">
                <a:latin typeface="+mn-lt"/>
                <a:cs typeface="+mn-cs"/>
              </a:endParaRPr>
            </a:p>
          </p:txBody>
        </p:sp>
        <p:sp>
          <p:nvSpPr>
            <p:cNvPr id="14" name="Freeform: Shape 13">
              <a:extLst>
                <a:ext uri="{FF2B5EF4-FFF2-40B4-BE49-F238E27FC236}"/>
              </a:extLst>
            </p:cNvPr>
            <p:cNvSpPr/>
            <p:nvPr/>
          </p:nvSpPr>
          <p:spPr>
            <a:xfrm>
              <a:off x="9927969" y="1835302"/>
              <a:ext cx="1848182" cy="349279"/>
            </a:xfrm>
            <a:custGeom>
              <a:avLst/>
              <a:gdLst>
                <a:gd name="connsiteX0" fmla="*/ 1179 w 1847847"/>
                <a:gd name="connsiteY0" fmla="*/ 3345 h 349516"/>
                <a:gd name="connsiteX1" fmla="*/ 1847847 w 1847847"/>
                <a:gd name="connsiteY1" fmla="*/ 0 h 349516"/>
                <a:gd name="connsiteX2" fmla="*/ 1847847 w 1847847"/>
                <a:gd name="connsiteY2" fmla="*/ 345336 h 349516"/>
                <a:gd name="connsiteX3" fmla="*/ 761 w 1847847"/>
                <a:gd name="connsiteY3" fmla="*/ 349517 h 349516"/>
                <a:gd name="connsiteX4" fmla="*/ 1179 w 1847847"/>
                <a:gd name="connsiteY4" fmla="*/ 3345 h 349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7847" h="349516">
                  <a:moveTo>
                    <a:pt x="1179" y="3345"/>
                  </a:moveTo>
                  <a:cubicBezTo>
                    <a:pt x="597364" y="3345"/>
                    <a:pt x="1837395" y="0"/>
                    <a:pt x="1847847" y="0"/>
                  </a:cubicBezTo>
                  <a:cubicBezTo>
                    <a:pt x="1847847" y="114973"/>
                    <a:pt x="1847847" y="230363"/>
                    <a:pt x="1847847" y="345336"/>
                  </a:cubicBezTo>
                  <a:cubicBezTo>
                    <a:pt x="1783462" y="346590"/>
                    <a:pt x="602381" y="349517"/>
                    <a:pt x="761" y="349517"/>
                  </a:cubicBezTo>
                  <a:cubicBezTo>
                    <a:pt x="-1330" y="277607"/>
                    <a:pt x="1597" y="64803"/>
                    <a:pt x="1179" y="3345"/>
                  </a:cubicBezTo>
                  <a:close/>
                </a:path>
              </a:pathLst>
            </a:custGeom>
            <a:solidFill>
              <a:schemeClr val="accent3">
                <a:lumMod val="75000"/>
              </a:schemeClr>
            </a:solidFill>
            <a:ln w="4171" cap="flat">
              <a:noFill/>
              <a:prstDash val="solid"/>
              <a:miter/>
            </a:ln>
          </p:spPr>
          <p:txBody>
            <a:bodyPr anchor="ctr"/>
            <a:lstStyle/>
            <a:p>
              <a:pPr fontAlgn="auto">
                <a:spcBef>
                  <a:spcPts val="0"/>
                </a:spcBef>
                <a:spcAft>
                  <a:spcPts val="0"/>
                </a:spcAft>
                <a:defRPr/>
              </a:pPr>
              <a:endParaRPr lang="en-US">
                <a:latin typeface="+mn-lt"/>
                <a:cs typeface="+mn-cs"/>
              </a:endParaRPr>
            </a:p>
          </p:txBody>
        </p:sp>
        <p:sp>
          <p:nvSpPr>
            <p:cNvPr id="15" name="Freeform: Shape 14">
              <a:extLst>
                <a:ext uri="{FF2B5EF4-FFF2-40B4-BE49-F238E27FC236}"/>
              </a:extLst>
            </p:cNvPr>
            <p:cNvSpPr/>
            <p:nvPr/>
          </p:nvSpPr>
          <p:spPr>
            <a:xfrm>
              <a:off x="9927969" y="766827"/>
              <a:ext cx="1303571" cy="1071651"/>
            </a:xfrm>
            <a:custGeom>
              <a:avLst/>
              <a:gdLst>
                <a:gd name="connsiteX0" fmla="*/ 1209 w 1303195"/>
                <a:gd name="connsiteY0" fmla="*/ 1071544 h 1071544"/>
                <a:gd name="connsiteX1" fmla="*/ 373 w 1303195"/>
                <a:gd name="connsiteY1" fmla="*/ 687745 h 1071544"/>
                <a:gd name="connsiteX2" fmla="*/ 1301027 w 1303195"/>
                <a:gd name="connsiteY2" fmla="*/ 0 h 1071544"/>
                <a:gd name="connsiteX3" fmla="*/ 1301445 w 1303195"/>
                <a:gd name="connsiteY3" fmla="*/ 381291 h 1071544"/>
                <a:gd name="connsiteX4" fmla="*/ 1209 w 1303195"/>
                <a:gd name="connsiteY4" fmla="*/ 1071544 h 1071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95" h="1071544">
                  <a:moveTo>
                    <a:pt x="1209" y="1071544"/>
                  </a:moveTo>
                  <a:cubicBezTo>
                    <a:pt x="-881" y="1004233"/>
                    <a:pt x="373" y="802718"/>
                    <a:pt x="373" y="687745"/>
                  </a:cubicBezTo>
                  <a:cubicBezTo>
                    <a:pt x="33820" y="666005"/>
                    <a:pt x="1298100" y="5435"/>
                    <a:pt x="1301027" y="0"/>
                  </a:cubicBezTo>
                  <a:cubicBezTo>
                    <a:pt x="1301863" y="0"/>
                    <a:pt x="1305207" y="267154"/>
                    <a:pt x="1301445" y="381291"/>
                  </a:cubicBezTo>
                  <a:cubicBezTo>
                    <a:pt x="1114144" y="479122"/>
                    <a:pt x="15006" y="1064019"/>
                    <a:pt x="1209" y="1071544"/>
                  </a:cubicBezTo>
                  <a:close/>
                </a:path>
              </a:pathLst>
            </a:custGeom>
            <a:solidFill>
              <a:schemeClr val="accent2">
                <a:lumMod val="75000"/>
              </a:schemeClr>
            </a:solidFill>
            <a:ln w="4171" cap="flat">
              <a:noFill/>
              <a:prstDash val="solid"/>
              <a:miter/>
            </a:ln>
          </p:spPr>
          <p:txBody>
            <a:bodyPr anchor="ctr"/>
            <a:lstStyle/>
            <a:p>
              <a:pPr fontAlgn="auto">
                <a:spcBef>
                  <a:spcPts val="0"/>
                </a:spcBef>
                <a:spcAft>
                  <a:spcPts val="0"/>
                </a:spcAft>
                <a:defRPr/>
              </a:pPr>
              <a:endParaRPr lang="en-US">
                <a:latin typeface="+mn-lt"/>
                <a:cs typeface="+mn-cs"/>
              </a:endParaRPr>
            </a:p>
          </p:txBody>
        </p:sp>
        <p:sp>
          <p:nvSpPr>
            <p:cNvPr id="16" name="Freeform: Shape 15">
              <a:extLst>
                <a:ext uri="{FF2B5EF4-FFF2-40B4-BE49-F238E27FC236}"/>
              </a:extLst>
            </p:cNvPr>
            <p:cNvSpPr/>
            <p:nvPr/>
          </p:nvSpPr>
          <p:spPr>
            <a:xfrm>
              <a:off x="11231540" y="2192520"/>
              <a:ext cx="544611" cy="1581281"/>
            </a:xfrm>
            <a:custGeom>
              <a:avLst/>
              <a:gdLst>
                <a:gd name="connsiteX0" fmla="*/ 769 w 545111"/>
                <a:gd name="connsiteY0" fmla="*/ 674785 h 1581604"/>
                <a:gd name="connsiteX1" fmla="*/ 244511 w 545111"/>
                <a:gd name="connsiteY1" fmla="*/ 519676 h 1581604"/>
                <a:gd name="connsiteX2" fmla="*/ 464422 w 545111"/>
                <a:gd name="connsiteY2" fmla="*/ 272590 h 1581604"/>
                <a:gd name="connsiteX3" fmla="*/ 544276 w 545111"/>
                <a:gd name="connsiteY3" fmla="*/ 0 h 1581604"/>
                <a:gd name="connsiteX4" fmla="*/ 545112 w 545111"/>
                <a:gd name="connsiteY4" fmla="*/ 467834 h 1581604"/>
                <a:gd name="connsiteX5" fmla="*/ 545112 w 545111"/>
                <a:gd name="connsiteY5" fmla="*/ 931487 h 1581604"/>
                <a:gd name="connsiteX6" fmla="*/ 536332 w 545111"/>
                <a:gd name="connsiteY6" fmla="*/ 987092 h 1581604"/>
                <a:gd name="connsiteX7" fmla="*/ 401710 w 545111"/>
                <a:gd name="connsiteY7" fmla="*/ 1268043 h 1581604"/>
                <a:gd name="connsiteX8" fmla="*/ 60555 w 545111"/>
                <a:gd name="connsiteY8" fmla="*/ 1548576 h 1581604"/>
                <a:gd name="connsiteX9" fmla="*/ 769 w 545111"/>
                <a:gd name="connsiteY9" fmla="*/ 1581604 h 1581604"/>
                <a:gd name="connsiteX10" fmla="*/ 769 w 545111"/>
                <a:gd name="connsiteY10" fmla="*/ 674785 h 158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111" h="1581604">
                  <a:moveTo>
                    <a:pt x="769" y="674785"/>
                  </a:moveTo>
                  <a:cubicBezTo>
                    <a:pt x="95256" y="627541"/>
                    <a:pt x="158386" y="587405"/>
                    <a:pt x="244511" y="519676"/>
                  </a:cubicBezTo>
                  <a:cubicBezTo>
                    <a:pt x="333980" y="450274"/>
                    <a:pt x="408817" y="354952"/>
                    <a:pt x="464422" y="272590"/>
                  </a:cubicBezTo>
                  <a:cubicBezTo>
                    <a:pt x="506230" y="200679"/>
                    <a:pt x="519191" y="137549"/>
                    <a:pt x="544276" y="0"/>
                  </a:cubicBezTo>
                  <a:cubicBezTo>
                    <a:pt x="544276" y="145493"/>
                    <a:pt x="545112" y="322341"/>
                    <a:pt x="545112" y="467834"/>
                  </a:cubicBezTo>
                  <a:cubicBezTo>
                    <a:pt x="545112" y="622524"/>
                    <a:pt x="545112" y="776796"/>
                    <a:pt x="545112" y="931487"/>
                  </a:cubicBezTo>
                  <a:cubicBezTo>
                    <a:pt x="542185" y="949883"/>
                    <a:pt x="540095" y="968696"/>
                    <a:pt x="536332" y="987092"/>
                  </a:cubicBezTo>
                  <a:cubicBezTo>
                    <a:pt x="516264" y="1092448"/>
                    <a:pt x="468603" y="1185263"/>
                    <a:pt x="401710" y="1268043"/>
                  </a:cubicBezTo>
                  <a:cubicBezTo>
                    <a:pt x="307641" y="1385106"/>
                    <a:pt x="190160" y="1474576"/>
                    <a:pt x="60555" y="1548576"/>
                  </a:cubicBezTo>
                  <a:cubicBezTo>
                    <a:pt x="40905" y="1559864"/>
                    <a:pt x="20837" y="1570734"/>
                    <a:pt x="769" y="1581604"/>
                  </a:cubicBezTo>
                  <a:cubicBezTo>
                    <a:pt x="-1321" y="1445310"/>
                    <a:pt x="1605" y="757147"/>
                    <a:pt x="769" y="674785"/>
                  </a:cubicBezTo>
                  <a:close/>
                </a:path>
              </a:pathLst>
            </a:custGeom>
            <a:solidFill>
              <a:schemeClr val="accent4">
                <a:lumMod val="60000"/>
                <a:lumOff val="40000"/>
              </a:schemeClr>
            </a:solidFill>
            <a:ln w="4171" cap="flat">
              <a:noFill/>
              <a:prstDash val="solid"/>
              <a:miter/>
            </a:ln>
          </p:spPr>
          <p:txBody>
            <a:bodyPr anchor="ctr"/>
            <a:lstStyle/>
            <a:p>
              <a:pPr fontAlgn="auto">
                <a:spcBef>
                  <a:spcPts val="0"/>
                </a:spcBef>
                <a:spcAft>
                  <a:spcPts val="0"/>
                </a:spcAft>
                <a:defRPr/>
              </a:pPr>
              <a:endParaRPr lang="en-US">
                <a:latin typeface="+mn-lt"/>
                <a:cs typeface="+mn-cs"/>
              </a:endParaRPr>
            </a:p>
          </p:txBody>
        </p:sp>
        <p:sp>
          <p:nvSpPr>
            <p:cNvPr id="17" name="Freeform: Shape 16">
              <a:extLst>
                <a:ext uri="{FF2B5EF4-FFF2-40B4-BE49-F238E27FC236}"/>
              </a:extLst>
            </p:cNvPr>
            <p:cNvSpPr/>
            <p:nvPr/>
          </p:nvSpPr>
          <p:spPr>
            <a:xfrm>
              <a:off x="9916854" y="2179819"/>
              <a:ext cx="1314686" cy="979568"/>
            </a:xfrm>
            <a:custGeom>
              <a:avLst/>
              <a:gdLst>
                <a:gd name="connsiteX0" fmla="*/ 8585 w 1315509"/>
                <a:gd name="connsiteY0" fmla="*/ 0 h 978778"/>
                <a:gd name="connsiteX1" fmla="*/ 1315091 w 1315509"/>
                <a:gd name="connsiteY1" fmla="*/ 687745 h 978778"/>
                <a:gd name="connsiteX2" fmla="*/ 1315509 w 1315509"/>
                <a:gd name="connsiteY2" fmla="*/ 978730 h 978778"/>
                <a:gd name="connsiteX3" fmla="*/ 3568 w 1315509"/>
                <a:gd name="connsiteY3" fmla="*/ 296420 h 978778"/>
                <a:gd name="connsiteX4" fmla="*/ 223 w 1315509"/>
                <a:gd name="connsiteY4" fmla="*/ 278025 h 978778"/>
                <a:gd name="connsiteX5" fmla="*/ 8585 w 1315509"/>
                <a:gd name="connsiteY5" fmla="*/ 0 h 97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5509" h="978778">
                  <a:moveTo>
                    <a:pt x="8585" y="0"/>
                  </a:moveTo>
                  <a:cubicBezTo>
                    <a:pt x="649086" y="342827"/>
                    <a:pt x="1240673" y="649281"/>
                    <a:pt x="1315091" y="687745"/>
                  </a:cubicBezTo>
                  <a:cubicBezTo>
                    <a:pt x="1315091" y="803972"/>
                    <a:pt x="1315509" y="888424"/>
                    <a:pt x="1315509" y="978730"/>
                  </a:cubicBezTo>
                  <a:cubicBezTo>
                    <a:pt x="1306311" y="985419"/>
                    <a:pt x="10675" y="303110"/>
                    <a:pt x="3568" y="296420"/>
                  </a:cubicBezTo>
                  <a:cubicBezTo>
                    <a:pt x="641" y="290567"/>
                    <a:pt x="223" y="284296"/>
                    <a:pt x="223" y="278025"/>
                  </a:cubicBezTo>
                  <a:cubicBezTo>
                    <a:pt x="-195" y="192736"/>
                    <a:pt x="-1031" y="5017"/>
                    <a:pt x="8585" y="0"/>
                  </a:cubicBezTo>
                  <a:close/>
                </a:path>
              </a:pathLst>
            </a:custGeom>
            <a:solidFill>
              <a:schemeClr val="accent4">
                <a:lumMod val="50000"/>
              </a:schemeClr>
            </a:solidFill>
            <a:ln w="4171" cap="flat">
              <a:noFill/>
              <a:prstDash val="solid"/>
              <a:miter/>
            </a:ln>
          </p:spPr>
          <p:txBody>
            <a:bodyPr anchor="ctr"/>
            <a:lstStyle/>
            <a:p>
              <a:pPr fontAlgn="auto">
                <a:spcBef>
                  <a:spcPts val="0"/>
                </a:spcBef>
                <a:spcAft>
                  <a:spcPts val="0"/>
                </a:spcAft>
                <a:defRPr/>
              </a:pPr>
              <a:endParaRPr lang="en-US">
                <a:latin typeface="+mn-lt"/>
                <a:cs typeface="+mn-cs"/>
              </a:endParaRPr>
            </a:p>
          </p:txBody>
        </p:sp>
        <p:sp>
          <p:nvSpPr>
            <p:cNvPr id="18" name="Freeform: Shape 17">
              <a:extLst>
                <a:ext uri="{FF2B5EF4-FFF2-40B4-BE49-F238E27FC236}"/>
              </a:extLst>
            </p:cNvPr>
            <p:cNvSpPr/>
            <p:nvPr/>
          </p:nvSpPr>
          <p:spPr>
            <a:xfrm>
              <a:off x="8618046" y="1643199"/>
              <a:ext cx="1314686" cy="1795611"/>
            </a:xfrm>
            <a:custGeom>
              <a:avLst/>
              <a:gdLst>
                <a:gd name="connsiteX0" fmla="*/ 1309015 w 1314449"/>
                <a:gd name="connsiteY0" fmla="*/ 1110426 h 1796498"/>
                <a:gd name="connsiteX1" fmla="*/ 418 w 1314449"/>
                <a:gd name="connsiteY1" fmla="*/ 1796499 h 1796498"/>
                <a:gd name="connsiteX2" fmla="*/ 0 w 1314449"/>
                <a:gd name="connsiteY2" fmla="*/ 687745 h 1796498"/>
                <a:gd name="connsiteX3" fmla="*/ 1314450 w 1314449"/>
                <a:gd name="connsiteY3" fmla="*/ 0 h 1796498"/>
                <a:gd name="connsiteX4" fmla="*/ 1309015 w 1314449"/>
                <a:gd name="connsiteY4" fmla="*/ 1110426 h 1796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4449" h="1796498">
                  <a:moveTo>
                    <a:pt x="1309015" y="1110426"/>
                  </a:moveTo>
                  <a:cubicBezTo>
                    <a:pt x="1135929" y="1202822"/>
                    <a:pt x="188555" y="1696995"/>
                    <a:pt x="418" y="1796499"/>
                  </a:cubicBezTo>
                  <a:cubicBezTo>
                    <a:pt x="418" y="1471231"/>
                    <a:pt x="0" y="732062"/>
                    <a:pt x="0" y="687745"/>
                  </a:cubicBezTo>
                  <a:cubicBezTo>
                    <a:pt x="173504" y="596603"/>
                    <a:pt x="1180246" y="79436"/>
                    <a:pt x="1314450" y="0"/>
                  </a:cubicBezTo>
                  <a:cubicBezTo>
                    <a:pt x="1309433" y="69402"/>
                    <a:pt x="1309015" y="784322"/>
                    <a:pt x="1309015" y="1110426"/>
                  </a:cubicBezTo>
                  <a:close/>
                </a:path>
              </a:pathLst>
            </a:custGeom>
            <a:solidFill>
              <a:schemeClr val="accent2">
                <a:lumMod val="60000"/>
                <a:lumOff val="40000"/>
              </a:schemeClr>
            </a:solidFill>
            <a:ln w="4171" cap="flat">
              <a:noFill/>
              <a:prstDash val="solid"/>
              <a:miter/>
            </a:ln>
          </p:spPr>
          <p:txBody>
            <a:bodyPr anchor="ctr"/>
            <a:lstStyle/>
            <a:p>
              <a:pPr fontAlgn="auto">
                <a:spcBef>
                  <a:spcPts val="0"/>
                </a:spcBef>
                <a:spcAft>
                  <a:spcPts val="0"/>
                </a:spcAft>
                <a:defRPr/>
              </a:pPr>
              <a:endParaRPr lang="en-US">
                <a:latin typeface="+mn-lt"/>
                <a:cs typeface="+mn-cs"/>
              </a:endParaRPr>
            </a:p>
          </p:txBody>
        </p:sp>
        <p:sp>
          <p:nvSpPr>
            <p:cNvPr id="19" name="Freeform: Shape 18">
              <a:extLst>
                <a:ext uri="{FF2B5EF4-FFF2-40B4-BE49-F238E27FC236}"/>
              </a:extLst>
            </p:cNvPr>
            <p:cNvSpPr/>
            <p:nvPr/>
          </p:nvSpPr>
          <p:spPr>
            <a:xfrm>
              <a:off x="8618046" y="2751366"/>
              <a:ext cx="1314686" cy="971631"/>
            </a:xfrm>
            <a:custGeom>
              <a:avLst/>
              <a:gdLst>
                <a:gd name="connsiteX0" fmla="*/ 0 w 1314129"/>
                <a:gd name="connsiteY0" fmla="*/ 688291 h 971957"/>
                <a:gd name="connsiteX1" fmla="*/ 1298981 w 1314129"/>
                <a:gd name="connsiteY1" fmla="*/ 1800 h 971957"/>
                <a:gd name="connsiteX2" fmla="*/ 1314032 w 1314129"/>
                <a:gd name="connsiteY2" fmla="*/ 9325 h 971957"/>
                <a:gd name="connsiteX3" fmla="*/ 1306507 w 1314129"/>
                <a:gd name="connsiteY3" fmla="*/ 971750 h 971957"/>
                <a:gd name="connsiteX4" fmla="*/ 855396 w 1314129"/>
                <a:gd name="connsiteY4" fmla="*/ 941648 h 971957"/>
                <a:gd name="connsiteX5" fmla="*/ 305200 w 1314129"/>
                <a:gd name="connsiteY5" fmla="*/ 825422 h 971957"/>
                <a:gd name="connsiteX6" fmla="*/ 0 w 1314129"/>
                <a:gd name="connsiteY6" fmla="*/ 688291 h 97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129" h="971957">
                  <a:moveTo>
                    <a:pt x="0" y="688291"/>
                  </a:moveTo>
                  <a:cubicBezTo>
                    <a:pt x="128351" y="620561"/>
                    <a:pt x="1294382" y="4308"/>
                    <a:pt x="1298981" y="1800"/>
                  </a:cubicBezTo>
                  <a:cubicBezTo>
                    <a:pt x="1307343" y="-2381"/>
                    <a:pt x="1311942" y="964"/>
                    <a:pt x="1314032" y="9325"/>
                  </a:cubicBezTo>
                  <a:cubicBezTo>
                    <a:pt x="1315286" y="14342"/>
                    <a:pt x="1303998" y="893987"/>
                    <a:pt x="1306507" y="971750"/>
                  </a:cubicBezTo>
                  <a:cubicBezTo>
                    <a:pt x="1271806" y="974259"/>
                    <a:pt x="940685" y="953355"/>
                    <a:pt x="855396" y="941648"/>
                  </a:cubicBezTo>
                  <a:cubicBezTo>
                    <a:pt x="655971" y="914891"/>
                    <a:pt x="532218" y="904021"/>
                    <a:pt x="305200" y="825422"/>
                  </a:cubicBezTo>
                  <a:cubicBezTo>
                    <a:pt x="231618" y="799082"/>
                    <a:pt x="153436" y="767308"/>
                    <a:pt x="0" y="688291"/>
                  </a:cubicBezTo>
                  <a:close/>
                </a:path>
              </a:pathLst>
            </a:custGeom>
            <a:solidFill>
              <a:schemeClr val="accent6">
                <a:lumMod val="75000"/>
              </a:schemeClr>
            </a:solidFill>
            <a:ln w="4171" cap="flat">
              <a:noFill/>
              <a:prstDash val="solid"/>
              <a:miter/>
            </a:ln>
          </p:spPr>
          <p:txBody>
            <a:bodyPr anchor="ctr"/>
            <a:lstStyle/>
            <a:p>
              <a:pPr fontAlgn="auto">
                <a:spcBef>
                  <a:spcPts val="0"/>
                </a:spcBef>
                <a:spcAft>
                  <a:spcPts val="0"/>
                </a:spcAft>
                <a:defRPr/>
              </a:pPr>
              <a:endParaRPr lang="en-US">
                <a:latin typeface="+mn-lt"/>
                <a:cs typeface="+mn-cs"/>
              </a:endParaRPr>
            </a:p>
          </p:txBody>
        </p:sp>
        <p:sp>
          <p:nvSpPr>
            <p:cNvPr id="20" name="Freeform: Shape 19">
              <a:extLst>
                <a:ext uri="{FF2B5EF4-FFF2-40B4-BE49-F238E27FC236}"/>
              </a:extLst>
            </p:cNvPr>
            <p:cNvSpPr/>
            <p:nvPr/>
          </p:nvSpPr>
          <p:spPr>
            <a:xfrm>
              <a:off x="8618046" y="287362"/>
              <a:ext cx="1306748" cy="979568"/>
            </a:xfrm>
            <a:custGeom>
              <a:avLst/>
              <a:gdLst>
                <a:gd name="connsiteX0" fmla="*/ 1306925 w 1306924"/>
                <a:gd name="connsiteY0" fmla="*/ 679801 h 978311"/>
                <a:gd name="connsiteX1" fmla="*/ 1306925 w 1306924"/>
                <a:gd name="connsiteY1" fmla="*/ 978312 h 978311"/>
                <a:gd name="connsiteX2" fmla="*/ 0 w 1306924"/>
                <a:gd name="connsiteY2" fmla="*/ 284296 h 978311"/>
                <a:gd name="connsiteX3" fmla="*/ 1672 w 1306924"/>
                <a:gd name="connsiteY3" fmla="*/ 0 h 978311"/>
                <a:gd name="connsiteX4" fmla="*/ 1306925 w 1306924"/>
                <a:gd name="connsiteY4" fmla="*/ 679801 h 978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6924" h="978311">
                  <a:moveTo>
                    <a:pt x="1306925" y="679801"/>
                  </a:moveTo>
                  <a:cubicBezTo>
                    <a:pt x="1306925" y="776378"/>
                    <a:pt x="1306925" y="881317"/>
                    <a:pt x="1306925" y="978312"/>
                  </a:cubicBezTo>
                  <a:cubicBezTo>
                    <a:pt x="1304834" y="977476"/>
                    <a:pt x="90306" y="338646"/>
                    <a:pt x="0" y="284296"/>
                  </a:cubicBezTo>
                  <a:cubicBezTo>
                    <a:pt x="836" y="200679"/>
                    <a:pt x="1254" y="6271"/>
                    <a:pt x="1672" y="0"/>
                  </a:cubicBezTo>
                  <a:cubicBezTo>
                    <a:pt x="33028" y="16723"/>
                    <a:pt x="1258845" y="658897"/>
                    <a:pt x="1306925" y="679801"/>
                  </a:cubicBezTo>
                  <a:close/>
                </a:path>
              </a:pathLst>
            </a:custGeom>
            <a:solidFill>
              <a:schemeClr val="accent1">
                <a:lumMod val="75000"/>
              </a:schemeClr>
            </a:solidFill>
            <a:ln w="4171" cap="flat">
              <a:noFill/>
              <a:prstDash val="solid"/>
              <a:miter/>
            </a:ln>
          </p:spPr>
          <p:txBody>
            <a:bodyPr anchor="ctr"/>
            <a:lstStyle/>
            <a:p>
              <a:pPr fontAlgn="auto">
                <a:spcBef>
                  <a:spcPts val="0"/>
                </a:spcBef>
                <a:spcAft>
                  <a:spcPts val="0"/>
                </a:spcAft>
                <a:defRPr/>
              </a:pPr>
              <a:endParaRPr lang="en-US">
                <a:latin typeface="+mn-lt"/>
                <a:cs typeface="+mn-cs"/>
              </a:endParaRPr>
            </a:p>
          </p:txBody>
        </p:sp>
        <p:sp>
          <p:nvSpPr>
            <p:cNvPr id="21" name="Freeform: Shape 20">
              <a:extLst>
                <a:ext uri="{FF2B5EF4-FFF2-40B4-BE49-F238E27FC236}"/>
              </a:extLst>
            </p:cNvPr>
            <p:cNvSpPr/>
            <p:nvPr/>
          </p:nvSpPr>
          <p:spPr>
            <a:xfrm>
              <a:off x="9921618" y="3162563"/>
              <a:ext cx="1309922" cy="897012"/>
            </a:xfrm>
            <a:custGeom>
              <a:avLst/>
              <a:gdLst>
                <a:gd name="connsiteX0" fmla="*/ 3792 w 1310298"/>
                <a:gd name="connsiteY0" fmla="*/ 284351 h 897676"/>
                <a:gd name="connsiteX1" fmla="*/ 156392 w 1310298"/>
                <a:gd name="connsiteY1" fmla="*/ 272644 h 897676"/>
                <a:gd name="connsiteX2" fmla="*/ 364179 w 1310298"/>
                <a:gd name="connsiteY2" fmla="*/ 257175 h 897676"/>
                <a:gd name="connsiteX3" fmla="*/ 649729 w 1310298"/>
                <a:gd name="connsiteY3" fmla="*/ 214113 h 897676"/>
                <a:gd name="connsiteX4" fmla="*/ 1025584 w 1310298"/>
                <a:gd name="connsiteY4" fmla="*/ 112937 h 897676"/>
                <a:gd name="connsiteX5" fmla="*/ 1310298 w 1310298"/>
                <a:gd name="connsiteY5" fmla="*/ 55 h 897676"/>
                <a:gd name="connsiteX6" fmla="*/ 1310298 w 1310298"/>
                <a:gd name="connsiteY6" fmla="*/ 473 h 897676"/>
                <a:gd name="connsiteX7" fmla="*/ 1310298 w 1310298"/>
                <a:gd name="connsiteY7" fmla="*/ 612545 h 897676"/>
                <a:gd name="connsiteX8" fmla="*/ 732509 w 1310298"/>
                <a:gd name="connsiteY8" fmla="*/ 818241 h 897676"/>
                <a:gd name="connsiteX9" fmla="*/ 426473 w 1310298"/>
                <a:gd name="connsiteY9" fmla="*/ 871756 h 897676"/>
                <a:gd name="connsiteX10" fmla="*/ 4210 w 1310298"/>
                <a:gd name="connsiteY10" fmla="*/ 897677 h 897676"/>
                <a:gd name="connsiteX11" fmla="*/ 2956 w 1310298"/>
                <a:gd name="connsiteY11" fmla="*/ 896841 h 897676"/>
                <a:gd name="connsiteX12" fmla="*/ 3792 w 1310298"/>
                <a:gd name="connsiteY12" fmla="*/ 284351 h 897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0298" h="897676">
                  <a:moveTo>
                    <a:pt x="3792" y="284351"/>
                  </a:moveTo>
                  <a:cubicBezTo>
                    <a:pt x="8809" y="276407"/>
                    <a:pt x="112493" y="275153"/>
                    <a:pt x="156392" y="272644"/>
                  </a:cubicBezTo>
                  <a:cubicBezTo>
                    <a:pt x="225793" y="268881"/>
                    <a:pt x="295195" y="264283"/>
                    <a:pt x="364179" y="257175"/>
                  </a:cubicBezTo>
                  <a:cubicBezTo>
                    <a:pt x="459919" y="247141"/>
                    <a:pt x="555242" y="232926"/>
                    <a:pt x="649729" y="214113"/>
                  </a:cubicBezTo>
                  <a:cubicBezTo>
                    <a:pt x="777244" y="188610"/>
                    <a:pt x="903086" y="156417"/>
                    <a:pt x="1025584" y="112937"/>
                  </a:cubicBezTo>
                  <a:cubicBezTo>
                    <a:pt x="1112545" y="81999"/>
                    <a:pt x="1299428" y="-2454"/>
                    <a:pt x="1310298" y="55"/>
                  </a:cubicBezTo>
                  <a:cubicBezTo>
                    <a:pt x="1310298" y="55"/>
                    <a:pt x="1310298" y="473"/>
                    <a:pt x="1310298" y="473"/>
                  </a:cubicBezTo>
                  <a:cubicBezTo>
                    <a:pt x="1310298" y="204497"/>
                    <a:pt x="1310298" y="408521"/>
                    <a:pt x="1310298" y="612545"/>
                  </a:cubicBezTo>
                  <a:cubicBezTo>
                    <a:pt x="1127178" y="708286"/>
                    <a:pt x="933188" y="772252"/>
                    <a:pt x="732509" y="818241"/>
                  </a:cubicBezTo>
                  <a:cubicBezTo>
                    <a:pt x="631333" y="841236"/>
                    <a:pt x="529321" y="858377"/>
                    <a:pt x="426473" y="871756"/>
                  </a:cubicBezTo>
                  <a:cubicBezTo>
                    <a:pt x="357071" y="880536"/>
                    <a:pt x="75284" y="896841"/>
                    <a:pt x="4210" y="897677"/>
                  </a:cubicBezTo>
                  <a:cubicBezTo>
                    <a:pt x="4210" y="897677"/>
                    <a:pt x="2956" y="896841"/>
                    <a:pt x="2956" y="896841"/>
                  </a:cubicBezTo>
                  <a:cubicBezTo>
                    <a:pt x="-4152" y="890988"/>
                    <a:pt x="3792" y="296475"/>
                    <a:pt x="3792" y="284351"/>
                  </a:cubicBezTo>
                  <a:close/>
                </a:path>
              </a:pathLst>
            </a:custGeom>
            <a:solidFill>
              <a:schemeClr val="accent5">
                <a:lumMod val="50000"/>
              </a:schemeClr>
            </a:solidFill>
            <a:ln w="4171" cap="flat">
              <a:noFill/>
              <a:prstDash val="solid"/>
              <a:miter/>
            </a:ln>
          </p:spPr>
          <p:txBody>
            <a:bodyPr anchor="ctr"/>
            <a:lstStyle/>
            <a:p>
              <a:pPr fontAlgn="auto">
                <a:spcBef>
                  <a:spcPts val="0"/>
                </a:spcBef>
                <a:spcAft>
                  <a:spcPts val="0"/>
                </a:spcAft>
                <a:defRPr/>
              </a:pPr>
              <a:endParaRPr lang="en-US">
                <a:latin typeface="+mn-lt"/>
                <a:cs typeface="+mn-cs"/>
              </a:endParaRPr>
            </a:p>
          </p:txBody>
        </p:sp>
        <p:sp>
          <p:nvSpPr>
            <p:cNvPr id="22" name="Freeform: Shape 21">
              <a:extLst>
                <a:ext uri="{FF2B5EF4-FFF2-40B4-BE49-F238E27FC236}"/>
              </a:extLst>
            </p:cNvPr>
            <p:cNvSpPr/>
            <p:nvPr/>
          </p:nvSpPr>
          <p:spPr>
            <a:xfrm>
              <a:off x="8618046" y="3438810"/>
              <a:ext cx="1306748" cy="619176"/>
            </a:xfrm>
            <a:custGeom>
              <a:avLst/>
              <a:gdLst>
                <a:gd name="connsiteX0" fmla="*/ 1306985 w 1307403"/>
                <a:gd name="connsiteY0" fmla="*/ 283878 h 619083"/>
                <a:gd name="connsiteX1" fmla="*/ 1307403 w 1307403"/>
                <a:gd name="connsiteY1" fmla="*/ 618761 h 619083"/>
                <a:gd name="connsiteX2" fmla="*/ 1025616 w 1307403"/>
                <a:gd name="connsiteY2" fmla="*/ 607891 h 619083"/>
                <a:gd name="connsiteX3" fmla="*/ 482109 w 1307403"/>
                <a:gd name="connsiteY3" fmla="*/ 516749 h 619083"/>
                <a:gd name="connsiteX4" fmla="*/ 3823 w 1307403"/>
                <a:gd name="connsiteY4" fmla="*/ 335302 h 619083"/>
                <a:gd name="connsiteX5" fmla="*/ 479 w 1307403"/>
                <a:gd name="connsiteY5" fmla="*/ 0 h 619083"/>
                <a:gd name="connsiteX6" fmla="*/ 699094 w 1307403"/>
                <a:gd name="connsiteY6" fmla="*/ 229945 h 619083"/>
                <a:gd name="connsiteX7" fmla="*/ 1306985 w 1307403"/>
                <a:gd name="connsiteY7" fmla="*/ 283878 h 6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7403" h="619083">
                  <a:moveTo>
                    <a:pt x="1306985" y="283878"/>
                  </a:moveTo>
                  <a:cubicBezTo>
                    <a:pt x="1306985" y="395506"/>
                    <a:pt x="1306985" y="507134"/>
                    <a:pt x="1307403" y="618761"/>
                  </a:cubicBezTo>
                  <a:cubicBezTo>
                    <a:pt x="1213335" y="620434"/>
                    <a:pt x="1119266" y="615417"/>
                    <a:pt x="1025616" y="607891"/>
                  </a:cubicBezTo>
                  <a:cubicBezTo>
                    <a:pt x="841660" y="592840"/>
                    <a:pt x="660212" y="563575"/>
                    <a:pt x="482109" y="516749"/>
                  </a:cubicBezTo>
                  <a:cubicBezTo>
                    <a:pt x="322402" y="474523"/>
                    <a:pt x="9258" y="338228"/>
                    <a:pt x="3823" y="335302"/>
                  </a:cubicBezTo>
                  <a:cubicBezTo>
                    <a:pt x="3823" y="232036"/>
                    <a:pt x="-1612" y="23412"/>
                    <a:pt x="479" y="0"/>
                  </a:cubicBezTo>
                  <a:cubicBezTo>
                    <a:pt x="344142" y="176012"/>
                    <a:pt x="464968" y="186883"/>
                    <a:pt x="699094" y="229945"/>
                  </a:cubicBezTo>
                  <a:cubicBezTo>
                    <a:pt x="781874" y="244578"/>
                    <a:pt x="1237583" y="284296"/>
                    <a:pt x="1306985" y="283878"/>
                  </a:cubicBezTo>
                  <a:close/>
                </a:path>
              </a:pathLst>
            </a:custGeom>
            <a:solidFill>
              <a:schemeClr val="accent6">
                <a:lumMod val="50000"/>
              </a:schemeClr>
            </a:solidFill>
            <a:ln w="4171" cap="flat">
              <a:noFill/>
              <a:prstDash val="solid"/>
              <a:miter/>
            </a:ln>
          </p:spPr>
          <p:txBody>
            <a:bodyPr anchor="ctr"/>
            <a:lstStyle/>
            <a:p>
              <a:pPr fontAlgn="auto">
                <a:spcBef>
                  <a:spcPts val="0"/>
                </a:spcBef>
                <a:spcAft>
                  <a:spcPts val="0"/>
                </a:spcAft>
                <a:defRPr/>
              </a:pPr>
              <a:endParaRPr lang="en-US">
                <a:latin typeface="+mn-lt"/>
                <a:cs typeface="+mn-cs"/>
              </a:endParaRPr>
            </a:p>
          </p:txBody>
        </p:sp>
        <p:sp>
          <p:nvSpPr>
            <p:cNvPr id="23" name="Freeform: Shape 22">
              <a:extLst>
                <a:ext uri="{FF2B5EF4-FFF2-40B4-BE49-F238E27FC236}"/>
              </a:extLst>
            </p:cNvPr>
            <p:cNvSpPr/>
            <p:nvPr/>
          </p:nvSpPr>
          <p:spPr>
            <a:xfrm>
              <a:off x="9924794" y="2478294"/>
              <a:ext cx="1306747" cy="968455"/>
            </a:xfrm>
            <a:custGeom>
              <a:avLst/>
              <a:gdLst>
                <a:gd name="connsiteX0" fmla="*/ 1306803 w 1306803"/>
                <a:gd name="connsiteY0" fmla="*/ 684400 h 968696"/>
                <a:gd name="connsiteX1" fmla="*/ 680516 w 1306803"/>
                <a:gd name="connsiteY1" fmla="*/ 900549 h 968696"/>
                <a:gd name="connsiteX2" fmla="*/ 327655 w 1306803"/>
                <a:gd name="connsiteY2" fmla="*/ 953645 h 968696"/>
                <a:gd name="connsiteX3" fmla="*/ 296 w 1306803"/>
                <a:gd name="connsiteY3" fmla="*/ 968696 h 968696"/>
                <a:gd name="connsiteX4" fmla="*/ 3223 w 1306803"/>
                <a:gd name="connsiteY4" fmla="*/ 0 h 968696"/>
                <a:gd name="connsiteX5" fmla="*/ 1270012 w 1306803"/>
                <a:gd name="connsiteY5" fmla="*/ 663078 h 968696"/>
                <a:gd name="connsiteX6" fmla="*/ 1306385 w 1306803"/>
                <a:gd name="connsiteY6" fmla="*/ 681474 h 968696"/>
                <a:gd name="connsiteX7" fmla="*/ 1306803 w 1306803"/>
                <a:gd name="connsiteY7" fmla="*/ 684400 h 96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803" h="968696">
                  <a:moveTo>
                    <a:pt x="1306803" y="684400"/>
                  </a:moveTo>
                  <a:cubicBezTo>
                    <a:pt x="1108632" y="787249"/>
                    <a:pt x="898337" y="854978"/>
                    <a:pt x="680516" y="900549"/>
                  </a:cubicBezTo>
                  <a:cubicBezTo>
                    <a:pt x="563871" y="924798"/>
                    <a:pt x="446390" y="942357"/>
                    <a:pt x="327655" y="953645"/>
                  </a:cubicBezTo>
                  <a:cubicBezTo>
                    <a:pt x="267869" y="959498"/>
                    <a:pt x="49212" y="967442"/>
                    <a:pt x="296" y="968696"/>
                  </a:cubicBezTo>
                  <a:cubicBezTo>
                    <a:pt x="296" y="955736"/>
                    <a:pt x="-1376" y="7107"/>
                    <a:pt x="3223" y="0"/>
                  </a:cubicBezTo>
                  <a:cubicBezTo>
                    <a:pt x="49212" y="19650"/>
                    <a:pt x="1159220" y="604965"/>
                    <a:pt x="1270012" y="663078"/>
                  </a:cubicBezTo>
                  <a:cubicBezTo>
                    <a:pt x="1282136" y="669350"/>
                    <a:pt x="1292588" y="678547"/>
                    <a:pt x="1306385" y="681474"/>
                  </a:cubicBezTo>
                  <a:cubicBezTo>
                    <a:pt x="1306803" y="682310"/>
                    <a:pt x="1306803" y="683146"/>
                    <a:pt x="1306803" y="684400"/>
                  </a:cubicBezTo>
                  <a:close/>
                </a:path>
              </a:pathLst>
            </a:custGeom>
            <a:solidFill>
              <a:schemeClr val="accent5">
                <a:lumMod val="75000"/>
              </a:schemeClr>
            </a:solidFill>
            <a:ln w="4171" cap="flat">
              <a:noFill/>
              <a:prstDash val="solid"/>
              <a:miter/>
            </a:ln>
          </p:spPr>
          <p:txBody>
            <a:bodyPr anchor="ctr"/>
            <a:lstStyle/>
            <a:p>
              <a:pPr fontAlgn="auto">
                <a:spcBef>
                  <a:spcPts val="0"/>
                </a:spcBef>
                <a:spcAft>
                  <a:spcPts val="0"/>
                </a:spcAft>
                <a:defRPr/>
              </a:pPr>
              <a:endParaRPr lang="en-US">
                <a:latin typeface="+mn-lt"/>
                <a:cs typeface="+mn-cs"/>
              </a:endParaRPr>
            </a:p>
          </p:txBody>
        </p:sp>
        <p:sp>
          <p:nvSpPr>
            <p:cNvPr id="58405" name="Freeform: Shape 23"/>
            <p:cNvSpPr>
              <a:spLocks noChangeArrowheads="1"/>
            </p:cNvSpPr>
            <p:nvPr/>
          </p:nvSpPr>
          <p:spPr bwMode="auto">
            <a:xfrm>
              <a:off x="8073855" y="1636586"/>
              <a:ext cx="1858374" cy="693881"/>
            </a:xfrm>
            <a:custGeom>
              <a:avLst/>
              <a:gdLst>
                <a:gd name="T0" fmla="*/ 543925 w 1858374"/>
                <a:gd name="T1" fmla="*/ 693803 h 693881"/>
                <a:gd name="T2" fmla="*/ 181866 w 1858374"/>
                <a:gd name="T3" fmla="*/ 425394 h 693881"/>
                <a:gd name="T4" fmla="*/ 10870 w 1858374"/>
                <a:gd name="T5" fmla="*/ 106815 h 693881"/>
                <a:gd name="T6" fmla="*/ 0 w 1858374"/>
                <a:gd name="T7" fmla="*/ 6057 h 693881"/>
                <a:gd name="T8" fmla="*/ 1858375 w 1858374"/>
                <a:gd name="T9" fmla="*/ 6057 h 693881"/>
                <a:gd name="T10" fmla="*/ 543925 w 1858374"/>
                <a:gd name="T11" fmla="*/ 693803 h 693881"/>
                <a:gd name="T12" fmla="*/ 0 60000 65536"/>
                <a:gd name="T13" fmla="*/ 0 60000 65536"/>
                <a:gd name="T14" fmla="*/ 0 60000 65536"/>
                <a:gd name="T15" fmla="*/ 0 60000 65536"/>
                <a:gd name="T16" fmla="*/ 0 60000 65536"/>
                <a:gd name="T17" fmla="*/ 0 60000 65536"/>
                <a:gd name="T18" fmla="*/ 0 w 1858374"/>
                <a:gd name="T19" fmla="*/ 0 h 693881"/>
                <a:gd name="T20" fmla="*/ 1858374 w 1858374"/>
                <a:gd name="T21" fmla="*/ 693881 h 693881"/>
              </a:gdLst>
              <a:ahLst/>
              <a:cxnLst>
                <a:cxn ang="T12">
                  <a:pos x="T0" y="T1"/>
                </a:cxn>
                <a:cxn ang="T13">
                  <a:pos x="T2" y="T3"/>
                </a:cxn>
                <a:cxn ang="T14">
                  <a:pos x="T4" y="T5"/>
                </a:cxn>
                <a:cxn ang="T15">
                  <a:pos x="T6" y="T7"/>
                </a:cxn>
                <a:cxn ang="T16">
                  <a:pos x="T8" y="T9"/>
                </a:cxn>
                <a:cxn ang="T17">
                  <a:pos x="T10" y="T11"/>
                </a:cxn>
              </a:cxnLst>
              <a:rect l="T18" t="T19" r="T20" b="T21"/>
              <a:pathLst>
                <a:path w="1858374" h="693881">
                  <a:moveTo>
                    <a:pt x="543925" y="693803"/>
                  </a:moveTo>
                  <a:cubicBezTo>
                    <a:pt x="409302" y="623147"/>
                    <a:pt x="285132" y="537858"/>
                    <a:pt x="181866" y="425394"/>
                  </a:cubicBezTo>
                  <a:cubicBezTo>
                    <a:pt x="101176" y="337597"/>
                    <a:pt x="37627" y="224296"/>
                    <a:pt x="10870" y="106815"/>
                  </a:cubicBezTo>
                  <a:cubicBezTo>
                    <a:pt x="5017" y="80476"/>
                    <a:pt x="0" y="32397"/>
                    <a:pt x="0" y="6057"/>
                  </a:cubicBezTo>
                  <a:cubicBezTo>
                    <a:pt x="4599" y="204"/>
                    <a:pt x="1771832" y="-3976"/>
                    <a:pt x="1858375" y="6057"/>
                  </a:cubicBezTo>
                  <a:cubicBezTo>
                    <a:pt x="1799425" y="39086"/>
                    <a:pt x="556467" y="702164"/>
                    <a:pt x="543925" y="693803"/>
                  </a:cubicBezTo>
                  <a:close/>
                </a:path>
              </a:pathLst>
            </a:custGeom>
            <a:solidFill>
              <a:schemeClr val="accent2"/>
            </a:solidFill>
            <a:ln>
              <a:noFill/>
            </a:ln>
            <a:extLst>
              <a:ext uri="{91240B29-F687-4F45-9708-019B960494DF}">
                <a14:hiddenLine xmlns:a14="http://schemas.microsoft.com/office/drawing/2010/main" w="4171">
                  <a:solidFill>
                    <a:srgbClr val="000000"/>
                  </a:solidFill>
                  <a:miter lim="800000"/>
                  <a:headEnd/>
                  <a:tailEnd/>
                </a14:hiddenLine>
              </a:ext>
            </a:extLst>
          </p:spPr>
          <p:txBody>
            <a:bodyPr anchor="ctr"/>
            <a:lstStyle/>
            <a:p>
              <a:endParaRPr lang="en-IN"/>
            </a:p>
          </p:txBody>
        </p:sp>
      </p:grpSp>
      <p:sp>
        <p:nvSpPr>
          <p:cNvPr id="26" name="Parallelogram 30">
            <a:extLst>
              <a:ext uri="{FF2B5EF4-FFF2-40B4-BE49-F238E27FC236}"/>
            </a:extLst>
          </p:cNvPr>
          <p:cNvSpPr/>
          <p:nvPr/>
        </p:nvSpPr>
        <p:spPr>
          <a:xfrm flipH="1">
            <a:off x="6361113" y="4830763"/>
            <a:ext cx="352425" cy="352425"/>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p>
        </p:txBody>
      </p:sp>
      <p:sp>
        <p:nvSpPr>
          <p:cNvPr id="27" name="Donut 8">
            <a:extLst>
              <a:ext uri="{FF2B5EF4-FFF2-40B4-BE49-F238E27FC236}"/>
            </a:extLst>
          </p:cNvPr>
          <p:cNvSpPr/>
          <p:nvPr/>
        </p:nvSpPr>
        <p:spPr>
          <a:xfrm>
            <a:off x="7173913" y="3238500"/>
            <a:ext cx="341312" cy="40798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solidFill>
                <a:schemeClr val="tx1"/>
              </a:solidFill>
            </a:endParaRPr>
          </a:p>
        </p:txBody>
      </p:sp>
      <p:sp>
        <p:nvSpPr>
          <p:cNvPr id="28" name="Donut 24">
            <a:extLst>
              <a:ext uri="{FF2B5EF4-FFF2-40B4-BE49-F238E27FC236}"/>
            </a:extLst>
          </p:cNvPr>
          <p:cNvSpPr/>
          <p:nvPr/>
        </p:nvSpPr>
        <p:spPr>
          <a:xfrm>
            <a:off x="5556250" y="2120900"/>
            <a:ext cx="395288" cy="398463"/>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solidFill>
                <a:schemeClr val="tx1"/>
              </a:solidFill>
            </a:endParaRPr>
          </a:p>
        </p:txBody>
      </p:sp>
      <p:sp>
        <p:nvSpPr>
          <p:cNvPr id="29" name="Block Arc 25">
            <a:extLst>
              <a:ext uri="{FF2B5EF4-FFF2-40B4-BE49-F238E27FC236}"/>
            </a:extLst>
          </p:cNvPr>
          <p:cNvSpPr>
            <a:spLocks noChangeAspect="1"/>
          </p:cNvSpPr>
          <p:nvPr/>
        </p:nvSpPr>
        <p:spPr>
          <a:xfrm>
            <a:off x="6369050" y="2605088"/>
            <a:ext cx="284163" cy="409575"/>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solidFill>
                <a:schemeClr val="tx1"/>
              </a:solidFill>
            </a:endParaRPr>
          </a:p>
        </p:txBody>
      </p:sp>
      <p:sp>
        <p:nvSpPr>
          <p:cNvPr id="30" name="자유형 151">
            <a:extLst>
              <a:ext uri="{FF2B5EF4-FFF2-40B4-BE49-F238E27FC236}"/>
            </a:extLst>
          </p:cNvPr>
          <p:cNvSpPr/>
          <p:nvPr/>
        </p:nvSpPr>
        <p:spPr>
          <a:xfrm>
            <a:off x="4710113" y="3689350"/>
            <a:ext cx="368300" cy="387350"/>
          </a:xfrm>
          <a:custGeom>
            <a:avLst/>
            <a:gdLst>
              <a:gd name="connsiteX0" fmla="*/ 1460984 w 2921968"/>
              <a:gd name="connsiteY0" fmla="*/ 233294 h 3066808"/>
              <a:gd name="connsiteX1" fmla="*/ 1320049 w 2921968"/>
              <a:gd name="connsiteY1" fmla="*/ 374229 h 3066808"/>
              <a:gd name="connsiteX2" fmla="*/ 1460984 w 2921968"/>
              <a:gd name="connsiteY2" fmla="*/ 515164 h 3066808"/>
              <a:gd name="connsiteX3" fmla="*/ 1601919 w 2921968"/>
              <a:gd name="connsiteY3" fmla="*/ 374229 h 3066808"/>
              <a:gd name="connsiteX4" fmla="*/ 1460984 w 2921968"/>
              <a:gd name="connsiteY4" fmla="*/ 233294 h 3066808"/>
              <a:gd name="connsiteX5" fmla="*/ 1460984 w 2921968"/>
              <a:gd name="connsiteY5" fmla="*/ 0 h 3066808"/>
              <a:gd name="connsiteX6" fmla="*/ 1835213 w 2921968"/>
              <a:gd name="connsiteY6" fmla="*/ 374229 h 3066808"/>
              <a:gd name="connsiteX7" fmla="*/ 1670219 w 2921968"/>
              <a:gd name="connsiteY7" fmla="*/ 684545 h 3066808"/>
              <a:gd name="connsiteX8" fmla="*/ 1626866 w 2921968"/>
              <a:gd name="connsiteY8" fmla="*/ 708077 h 3066808"/>
              <a:gd name="connsiteX9" fmla="*/ 1646248 w 2921968"/>
              <a:gd name="connsiteY9" fmla="*/ 873151 h 3066808"/>
              <a:gd name="connsiteX10" fmla="*/ 2235203 w 2921968"/>
              <a:gd name="connsiteY10" fmla="*/ 873151 h 3066808"/>
              <a:gd name="connsiteX11" fmla="*/ 2241832 w 2921968"/>
              <a:gd name="connsiteY11" fmla="*/ 851796 h 3066808"/>
              <a:gd name="connsiteX12" fmla="*/ 2430803 w 2921968"/>
              <a:gd name="connsiteY12" fmla="*/ 726537 h 3066808"/>
              <a:gd name="connsiteX13" fmla="*/ 2635891 w 2921968"/>
              <a:gd name="connsiteY13" fmla="*/ 931625 h 3066808"/>
              <a:gd name="connsiteX14" fmla="*/ 2430803 w 2921968"/>
              <a:gd name="connsiteY14" fmla="*/ 1136713 h 3066808"/>
              <a:gd name="connsiteX15" fmla="*/ 2241832 w 2921968"/>
              <a:gd name="connsiteY15" fmla="*/ 1011455 h 3066808"/>
              <a:gd name="connsiteX16" fmla="*/ 2233652 w 2921968"/>
              <a:gd name="connsiteY16" fmla="*/ 985105 h 3066808"/>
              <a:gd name="connsiteX17" fmla="*/ 1659393 w 2921968"/>
              <a:gd name="connsiteY17" fmla="*/ 985105 h 3066808"/>
              <a:gd name="connsiteX18" fmla="*/ 1835639 w 2921968"/>
              <a:gd name="connsiteY18" fmla="*/ 2486125 h 3066808"/>
              <a:gd name="connsiteX19" fmla="*/ 2605322 w 2921968"/>
              <a:gd name="connsiteY19" fmla="*/ 1804902 h 3066808"/>
              <a:gd name="connsiteX20" fmla="*/ 2437231 w 2921968"/>
              <a:gd name="connsiteY20" fmla="*/ 1828663 h 3066808"/>
              <a:gd name="connsiteX21" fmla="*/ 2679599 w 2921968"/>
              <a:gd name="connsiteY21" fmla="*/ 1472350 h 3066808"/>
              <a:gd name="connsiteX22" fmla="*/ 2921968 w 2921968"/>
              <a:gd name="connsiteY22" fmla="*/ 1828663 h 3066808"/>
              <a:gd name="connsiteX23" fmla="*/ 2749252 w 2921968"/>
              <a:gd name="connsiteY23" fmla="*/ 1804848 h 3066808"/>
              <a:gd name="connsiteX24" fmla="*/ 1665272 w 2921968"/>
              <a:gd name="connsiteY24" fmla="*/ 2905483 h 3066808"/>
              <a:gd name="connsiteX25" fmla="*/ 1462434 w 2921968"/>
              <a:gd name="connsiteY25" fmla="*/ 3066808 h 3066808"/>
              <a:gd name="connsiteX26" fmla="*/ 1265857 w 2921968"/>
              <a:gd name="connsiteY26" fmla="*/ 2910631 h 3066808"/>
              <a:gd name="connsiteX27" fmla="*/ 175466 w 2921968"/>
              <a:gd name="connsiteY27" fmla="*/ 1804523 h 3066808"/>
              <a:gd name="connsiteX28" fmla="*/ 0 w 2921968"/>
              <a:gd name="connsiteY28" fmla="*/ 1828663 h 3066808"/>
              <a:gd name="connsiteX29" fmla="*/ 242369 w 2921968"/>
              <a:gd name="connsiteY29" fmla="*/ 1472350 h 3066808"/>
              <a:gd name="connsiteX30" fmla="*/ 484739 w 2921968"/>
              <a:gd name="connsiteY30" fmla="*/ 1828663 h 3066808"/>
              <a:gd name="connsiteX31" fmla="*/ 319066 w 2921968"/>
              <a:gd name="connsiteY31" fmla="*/ 1805271 h 3066808"/>
              <a:gd name="connsiteX32" fmla="*/ 1095798 w 2921968"/>
              <a:gd name="connsiteY32" fmla="*/ 2488933 h 3066808"/>
              <a:gd name="connsiteX33" fmla="*/ 1266566 w 2921968"/>
              <a:gd name="connsiteY33" fmla="*/ 985105 h 3066808"/>
              <a:gd name="connsiteX34" fmla="*/ 728631 w 2921968"/>
              <a:gd name="connsiteY34" fmla="*/ 985105 h 3066808"/>
              <a:gd name="connsiteX35" fmla="*/ 727109 w 2921968"/>
              <a:gd name="connsiteY35" fmla="*/ 987221 h 3066808"/>
              <a:gd name="connsiteX36" fmla="*/ 719586 w 2921968"/>
              <a:gd name="connsiteY36" fmla="*/ 1011455 h 3066808"/>
              <a:gd name="connsiteX37" fmla="*/ 530615 w 2921968"/>
              <a:gd name="connsiteY37" fmla="*/ 1136713 h 3066808"/>
              <a:gd name="connsiteX38" fmla="*/ 325527 w 2921968"/>
              <a:gd name="connsiteY38" fmla="*/ 931625 h 3066808"/>
              <a:gd name="connsiteX39" fmla="*/ 530615 w 2921968"/>
              <a:gd name="connsiteY39" fmla="*/ 726537 h 3066808"/>
              <a:gd name="connsiteX40" fmla="*/ 719586 w 2921968"/>
              <a:gd name="connsiteY40" fmla="*/ 851796 h 3066808"/>
              <a:gd name="connsiteX41" fmla="*/ 724380 w 2921968"/>
              <a:gd name="connsiteY41" fmla="*/ 867240 h 3066808"/>
              <a:gd name="connsiteX42" fmla="*/ 728634 w 2921968"/>
              <a:gd name="connsiteY42" fmla="*/ 873151 h 3066808"/>
              <a:gd name="connsiteX43" fmla="*/ 1279279 w 2921968"/>
              <a:gd name="connsiteY43" fmla="*/ 873151 h 3066808"/>
              <a:gd name="connsiteX44" fmla="*/ 1297855 w 2921968"/>
              <a:gd name="connsiteY44" fmla="*/ 709571 h 3066808"/>
              <a:gd name="connsiteX45" fmla="*/ 1251749 w 2921968"/>
              <a:gd name="connsiteY45" fmla="*/ 684545 h 3066808"/>
              <a:gd name="connsiteX46" fmla="*/ 1086755 w 2921968"/>
              <a:gd name="connsiteY46" fmla="*/ 374229 h 3066808"/>
              <a:gd name="connsiteX47" fmla="*/ 1460984 w 2921968"/>
              <a:gd name="connsiteY47" fmla="*/ 0 h 3066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921968" h="3066808">
                <a:moveTo>
                  <a:pt x="1460984" y="233294"/>
                </a:moveTo>
                <a:cubicBezTo>
                  <a:pt x="1383148" y="233294"/>
                  <a:pt x="1320049" y="296393"/>
                  <a:pt x="1320049" y="374229"/>
                </a:cubicBezTo>
                <a:cubicBezTo>
                  <a:pt x="1320049" y="452065"/>
                  <a:pt x="1383148" y="515164"/>
                  <a:pt x="1460984" y="515164"/>
                </a:cubicBezTo>
                <a:cubicBezTo>
                  <a:pt x="1538820" y="515164"/>
                  <a:pt x="1601919" y="452065"/>
                  <a:pt x="1601919" y="374229"/>
                </a:cubicBezTo>
                <a:cubicBezTo>
                  <a:pt x="1601919" y="296393"/>
                  <a:pt x="1538820" y="233294"/>
                  <a:pt x="1460984" y="233294"/>
                </a:cubicBezTo>
                <a:close/>
                <a:moveTo>
                  <a:pt x="1460984" y="0"/>
                </a:moveTo>
                <a:cubicBezTo>
                  <a:pt x="1667665" y="0"/>
                  <a:pt x="1835213" y="167548"/>
                  <a:pt x="1835213" y="374229"/>
                </a:cubicBezTo>
                <a:cubicBezTo>
                  <a:pt x="1835213" y="503404"/>
                  <a:pt x="1769765" y="617294"/>
                  <a:pt x="1670219" y="684545"/>
                </a:cubicBezTo>
                <a:lnTo>
                  <a:pt x="1626866" y="708077"/>
                </a:lnTo>
                <a:lnTo>
                  <a:pt x="1646248" y="873151"/>
                </a:lnTo>
                <a:lnTo>
                  <a:pt x="2235203" y="873151"/>
                </a:lnTo>
                <a:lnTo>
                  <a:pt x="2241832" y="851796"/>
                </a:lnTo>
                <a:cubicBezTo>
                  <a:pt x="2272966" y="778187"/>
                  <a:pt x="2345853" y="726537"/>
                  <a:pt x="2430803" y="726537"/>
                </a:cubicBezTo>
                <a:cubicBezTo>
                  <a:pt x="2544070" y="726537"/>
                  <a:pt x="2635891" y="818358"/>
                  <a:pt x="2635891" y="931625"/>
                </a:cubicBezTo>
                <a:cubicBezTo>
                  <a:pt x="2635891" y="1044892"/>
                  <a:pt x="2544070" y="1136713"/>
                  <a:pt x="2430803" y="1136713"/>
                </a:cubicBezTo>
                <a:cubicBezTo>
                  <a:pt x="2345853" y="1136713"/>
                  <a:pt x="2272966" y="1085064"/>
                  <a:pt x="2241832" y="1011455"/>
                </a:cubicBezTo>
                <a:lnTo>
                  <a:pt x="2233652" y="985105"/>
                </a:lnTo>
                <a:lnTo>
                  <a:pt x="1659393" y="985105"/>
                </a:lnTo>
                <a:lnTo>
                  <a:pt x="1835639" y="2486125"/>
                </a:lnTo>
                <a:cubicBezTo>
                  <a:pt x="2257126" y="2356235"/>
                  <a:pt x="2582425" y="2203368"/>
                  <a:pt x="2605322" y="1804902"/>
                </a:cubicBezTo>
                <a:cubicBezTo>
                  <a:pt x="2547615" y="1806965"/>
                  <a:pt x="2490707" y="1815307"/>
                  <a:pt x="2437231" y="1828663"/>
                </a:cubicBezTo>
                <a:cubicBezTo>
                  <a:pt x="2542844" y="1722240"/>
                  <a:pt x="2642253" y="1622871"/>
                  <a:pt x="2679599" y="1472350"/>
                </a:cubicBezTo>
                <a:cubicBezTo>
                  <a:pt x="2719016" y="1621107"/>
                  <a:pt x="2816355" y="1715183"/>
                  <a:pt x="2921968" y="1828663"/>
                </a:cubicBezTo>
                <a:cubicBezTo>
                  <a:pt x="2868630" y="1815688"/>
                  <a:pt x="2809977" y="1807008"/>
                  <a:pt x="2749252" y="1804848"/>
                </a:cubicBezTo>
                <a:cubicBezTo>
                  <a:pt x="2719427" y="2342499"/>
                  <a:pt x="2353693" y="2860207"/>
                  <a:pt x="1665272" y="2905483"/>
                </a:cubicBezTo>
                <a:cubicBezTo>
                  <a:pt x="1561523" y="2978866"/>
                  <a:pt x="1523475" y="3013033"/>
                  <a:pt x="1462434" y="3066808"/>
                </a:cubicBezTo>
                <a:cubicBezTo>
                  <a:pt x="1404574" y="3011016"/>
                  <a:pt x="1369708" y="2980430"/>
                  <a:pt x="1265857" y="2910631"/>
                </a:cubicBezTo>
                <a:cubicBezTo>
                  <a:pt x="648092" y="2849018"/>
                  <a:pt x="205460" y="2343748"/>
                  <a:pt x="175466" y="1804523"/>
                </a:cubicBezTo>
                <a:cubicBezTo>
                  <a:pt x="115256" y="1806261"/>
                  <a:pt x="55763" y="1814736"/>
                  <a:pt x="0" y="1828663"/>
                </a:cubicBezTo>
                <a:cubicBezTo>
                  <a:pt x="105615" y="1722240"/>
                  <a:pt x="205022" y="1622871"/>
                  <a:pt x="242369" y="1472350"/>
                </a:cubicBezTo>
                <a:cubicBezTo>
                  <a:pt x="281785" y="1621107"/>
                  <a:pt x="379124" y="1715183"/>
                  <a:pt x="484739" y="1828663"/>
                </a:cubicBezTo>
                <a:cubicBezTo>
                  <a:pt x="433473" y="1816193"/>
                  <a:pt x="377298" y="1807690"/>
                  <a:pt x="319066" y="1805271"/>
                </a:cubicBezTo>
                <a:cubicBezTo>
                  <a:pt x="342774" y="2204526"/>
                  <a:pt x="675270" y="2359301"/>
                  <a:pt x="1095798" y="2488933"/>
                </a:cubicBezTo>
                <a:lnTo>
                  <a:pt x="1266566" y="985105"/>
                </a:lnTo>
                <a:lnTo>
                  <a:pt x="728631" y="985105"/>
                </a:lnTo>
                <a:lnTo>
                  <a:pt x="727109" y="987221"/>
                </a:lnTo>
                <a:lnTo>
                  <a:pt x="719586" y="1011455"/>
                </a:lnTo>
                <a:cubicBezTo>
                  <a:pt x="688452" y="1085064"/>
                  <a:pt x="615566" y="1136713"/>
                  <a:pt x="530615" y="1136713"/>
                </a:cubicBezTo>
                <a:cubicBezTo>
                  <a:pt x="417348" y="1136713"/>
                  <a:pt x="325527" y="1044892"/>
                  <a:pt x="325527" y="931625"/>
                </a:cubicBezTo>
                <a:cubicBezTo>
                  <a:pt x="325527" y="818358"/>
                  <a:pt x="417348" y="726537"/>
                  <a:pt x="530615" y="726537"/>
                </a:cubicBezTo>
                <a:cubicBezTo>
                  <a:pt x="615566" y="726537"/>
                  <a:pt x="688452" y="778187"/>
                  <a:pt x="719586" y="851796"/>
                </a:cubicBezTo>
                <a:lnTo>
                  <a:pt x="724380" y="867240"/>
                </a:lnTo>
                <a:lnTo>
                  <a:pt x="728634" y="873151"/>
                </a:lnTo>
                <a:lnTo>
                  <a:pt x="1279279" y="873151"/>
                </a:lnTo>
                <a:lnTo>
                  <a:pt x="1297855" y="709571"/>
                </a:lnTo>
                <a:lnTo>
                  <a:pt x="1251749" y="684545"/>
                </a:lnTo>
                <a:cubicBezTo>
                  <a:pt x="1152204" y="617294"/>
                  <a:pt x="1086755" y="503404"/>
                  <a:pt x="1086755" y="374229"/>
                </a:cubicBezTo>
                <a:cubicBezTo>
                  <a:pt x="1086755" y="167548"/>
                  <a:pt x="1254303" y="0"/>
                  <a:pt x="14609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p>
        </p:txBody>
      </p:sp>
      <p:sp>
        <p:nvSpPr>
          <p:cNvPr id="31" name="Round Same Side Corner Rectangle 11">
            <a:extLst>
              <a:ext uri="{FF2B5EF4-FFF2-40B4-BE49-F238E27FC236}"/>
            </a:extLst>
          </p:cNvPr>
          <p:cNvSpPr>
            <a:spLocks noChangeAspect="1"/>
          </p:cNvSpPr>
          <p:nvPr/>
        </p:nvSpPr>
        <p:spPr>
          <a:xfrm rot="9900000">
            <a:off x="7208838" y="4271963"/>
            <a:ext cx="371475" cy="31432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p>
        </p:txBody>
      </p:sp>
      <p:sp>
        <p:nvSpPr>
          <p:cNvPr id="32" name="Oval 21">
            <a:extLst>
              <a:ext uri="{FF2B5EF4-FFF2-40B4-BE49-F238E27FC236}"/>
            </a:extLst>
          </p:cNvPr>
          <p:cNvSpPr>
            <a:spLocks noChangeAspect="1"/>
          </p:cNvSpPr>
          <p:nvPr/>
        </p:nvSpPr>
        <p:spPr>
          <a:xfrm>
            <a:off x="4646613" y="2727325"/>
            <a:ext cx="358775" cy="36036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p>
        </p:txBody>
      </p:sp>
      <p:sp>
        <p:nvSpPr>
          <p:cNvPr id="33" name="Teardrop 1">
            <a:extLst>
              <a:ext uri="{FF2B5EF4-FFF2-40B4-BE49-F238E27FC236}"/>
            </a:extLst>
          </p:cNvPr>
          <p:cNvSpPr/>
          <p:nvPr/>
        </p:nvSpPr>
        <p:spPr>
          <a:xfrm rot="18805991">
            <a:off x="5484019" y="5163344"/>
            <a:ext cx="331787" cy="327025"/>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solidFill>
                <a:schemeClr val="tx1"/>
              </a:solidFill>
            </a:endParaRPr>
          </a:p>
        </p:txBody>
      </p:sp>
      <p:sp>
        <p:nvSpPr>
          <p:cNvPr id="35" name="TextBox 34">
            <a:extLst>
              <a:ext uri="{FF2B5EF4-FFF2-40B4-BE49-F238E27FC236}"/>
            </a:extLst>
          </p:cNvPr>
          <p:cNvSpPr txBox="1"/>
          <p:nvPr/>
        </p:nvSpPr>
        <p:spPr>
          <a:xfrm>
            <a:off x="7239000" y="2000250"/>
            <a:ext cx="3817938" cy="369888"/>
          </a:xfrm>
          <a:prstGeom prst="rect">
            <a:avLst/>
          </a:prstGeom>
          <a:noFill/>
        </p:spPr>
        <p:txBody>
          <a:bodyPr anchor="ctr">
            <a:spAutoFit/>
          </a:bodyPr>
          <a:lstStyle/>
          <a:p>
            <a:pPr fontAlgn="auto">
              <a:spcBef>
                <a:spcPts val="0"/>
              </a:spcBef>
              <a:spcAft>
                <a:spcPts val="0"/>
              </a:spcAft>
              <a:defRPr/>
            </a:pPr>
            <a:r>
              <a:rPr lang="en-US" altLang="ko-KR" b="1" dirty="0">
                <a:solidFill>
                  <a:schemeClr val="accent2">
                    <a:lumMod val="75000"/>
                  </a:schemeClr>
                </a:solidFill>
                <a:latin typeface="Arial Narrow" panose="020B0606020202030204" pitchFamily="34" charset="0"/>
              </a:rPr>
              <a:t>Keywords based unlimited tender alert </a:t>
            </a:r>
          </a:p>
        </p:txBody>
      </p:sp>
      <p:sp>
        <p:nvSpPr>
          <p:cNvPr id="38" name="TextBox 37">
            <a:extLst>
              <a:ext uri="{FF2B5EF4-FFF2-40B4-BE49-F238E27FC236}"/>
            </a:extLst>
          </p:cNvPr>
          <p:cNvSpPr txBox="1"/>
          <p:nvPr/>
        </p:nvSpPr>
        <p:spPr>
          <a:xfrm>
            <a:off x="8413750" y="3252788"/>
            <a:ext cx="3144838" cy="369887"/>
          </a:xfrm>
          <a:prstGeom prst="rect">
            <a:avLst/>
          </a:prstGeom>
          <a:noFill/>
        </p:spPr>
        <p:txBody>
          <a:bodyPr anchor="ctr">
            <a:spAutoFit/>
          </a:bodyPr>
          <a:lstStyle/>
          <a:p>
            <a:pPr fontAlgn="auto">
              <a:spcBef>
                <a:spcPts val="0"/>
              </a:spcBef>
              <a:spcAft>
                <a:spcPts val="0"/>
              </a:spcAft>
              <a:defRPr/>
            </a:pPr>
            <a:r>
              <a:rPr lang="en-US" altLang="ko-KR" b="1" dirty="0">
                <a:solidFill>
                  <a:schemeClr val="accent4">
                    <a:lumMod val="75000"/>
                  </a:schemeClr>
                </a:solidFill>
                <a:latin typeface="Arial Narrow" panose="020B0606020202030204" pitchFamily="34" charset="0"/>
              </a:rPr>
              <a:t>Trade leads</a:t>
            </a:r>
          </a:p>
        </p:txBody>
      </p:sp>
      <p:sp>
        <p:nvSpPr>
          <p:cNvPr id="58382" name="TextBox 43"/>
          <p:cNvSpPr txBox="1">
            <a:spLocks noChangeArrowheads="1"/>
          </p:cNvSpPr>
          <p:nvPr/>
        </p:nvSpPr>
        <p:spPr bwMode="auto">
          <a:xfrm>
            <a:off x="7854950" y="5811838"/>
            <a:ext cx="31448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ko-KR" b="1">
                <a:solidFill>
                  <a:srgbClr val="002060"/>
                </a:solidFill>
                <a:latin typeface="Arial Narrow" pitchFamily="34" charset="0"/>
                <a:cs typeface="HY그래픽M"/>
              </a:rPr>
              <a:t>Information on Events and Exhibitions </a:t>
            </a:r>
          </a:p>
        </p:txBody>
      </p:sp>
      <p:sp>
        <p:nvSpPr>
          <p:cNvPr id="47" name="TextBox 46">
            <a:extLst>
              <a:ext uri="{FF2B5EF4-FFF2-40B4-BE49-F238E27FC236}"/>
            </a:extLst>
          </p:cNvPr>
          <p:cNvSpPr txBox="1"/>
          <p:nvPr/>
        </p:nvSpPr>
        <p:spPr>
          <a:xfrm flipH="1">
            <a:off x="517525" y="1822450"/>
            <a:ext cx="4057650" cy="646113"/>
          </a:xfrm>
          <a:prstGeom prst="rect">
            <a:avLst/>
          </a:prstGeom>
          <a:noFill/>
        </p:spPr>
        <p:txBody>
          <a:bodyPr anchor="ctr">
            <a:spAutoFit/>
          </a:bodyPr>
          <a:lstStyle/>
          <a:p>
            <a:pPr algn="r" fontAlgn="auto">
              <a:spcBef>
                <a:spcPts val="0"/>
              </a:spcBef>
              <a:spcAft>
                <a:spcPts val="0"/>
              </a:spcAft>
              <a:defRPr/>
            </a:pPr>
            <a:r>
              <a:rPr lang="en-US" altLang="ko-KR" b="1" dirty="0">
                <a:solidFill>
                  <a:schemeClr val="accent1">
                    <a:lumMod val="75000"/>
                  </a:schemeClr>
                </a:solidFill>
                <a:latin typeface="Arial Narrow" panose="020B0606020202030204" pitchFamily="34" charset="0"/>
              </a:rPr>
              <a:t>Create your company’s webpage in minutes.  </a:t>
            </a:r>
          </a:p>
        </p:txBody>
      </p:sp>
      <p:sp>
        <p:nvSpPr>
          <p:cNvPr id="58384" name="TextBox 49"/>
          <p:cNvSpPr txBox="1">
            <a:spLocks noChangeArrowheads="1"/>
          </p:cNvSpPr>
          <p:nvPr/>
        </p:nvSpPr>
        <p:spPr bwMode="auto">
          <a:xfrm flipH="1">
            <a:off x="323850" y="3252788"/>
            <a:ext cx="34432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altLang="ko-KR" b="1">
                <a:solidFill>
                  <a:srgbClr val="7030A0"/>
                </a:solidFill>
                <a:latin typeface="Arial Narrow" pitchFamily="34" charset="0"/>
                <a:cs typeface="HY그래픽M"/>
              </a:rPr>
              <a:t>Display products &amp; services 24 x 7</a:t>
            </a:r>
          </a:p>
        </p:txBody>
      </p:sp>
      <p:sp>
        <p:nvSpPr>
          <p:cNvPr id="41" name="TextBox 40">
            <a:extLst>
              <a:ext uri="{FF2B5EF4-FFF2-40B4-BE49-F238E27FC236}"/>
            </a:extLst>
          </p:cNvPr>
          <p:cNvSpPr txBox="1"/>
          <p:nvPr/>
        </p:nvSpPr>
        <p:spPr>
          <a:xfrm>
            <a:off x="8399463" y="4546600"/>
            <a:ext cx="3146425" cy="368300"/>
          </a:xfrm>
          <a:prstGeom prst="rect">
            <a:avLst/>
          </a:prstGeom>
          <a:noFill/>
        </p:spPr>
        <p:txBody>
          <a:bodyPr anchor="ctr">
            <a:spAutoFit/>
          </a:bodyPr>
          <a:lstStyle/>
          <a:p>
            <a:pPr fontAlgn="auto">
              <a:spcBef>
                <a:spcPts val="0"/>
              </a:spcBef>
              <a:spcAft>
                <a:spcPts val="0"/>
              </a:spcAft>
              <a:defRPr/>
            </a:pPr>
            <a:r>
              <a:rPr lang="en-US" altLang="ko-KR" b="1" dirty="0">
                <a:solidFill>
                  <a:schemeClr val="accent4">
                    <a:lumMod val="75000"/>
                  </a:schemeClr>
                </a:solidFill>
                <a:latin typeface="Arial Narrow" panose="020B0606020202030204" pitchFamily="34" charset="0"/>
              </a:rPr>
              <a:t>Request for quotation</a:t>
            </a:r>
          </a:p>
        </p:txBody>
      </p:sp>
      <p:sp>
        <p:nvSpPr>
          <p:cNvPr id="53" name="TextBox 52">
            <a:extLst>
              <a:ext uri="{FF2B5EF4-FFF2-40B4-BE49-F238E27FC236}"/>
            </a:extLst>
          </p:cNvPr>
          <p:cNvSpPr txBox="1"/>
          <p:nvPr/>
        </p:nvSpPr>
        <p:spPr>
          <a:xfrm flipH="1">
            <a:off x="323850" y="4546600"/>
            <a:ext cx="3338513" cy="368300"/>
          </a:xfrm>
          <a:prstGeom prst="rect">
            <a:avLst/>
          </a:prstGeom>
          <a:noFill/>
        </p:spPr>
        <p:txBody>
          <a:bodyPr anchor="ctr">
            <a:spAutoFit/>
          </a:bodyPr>
          <a:lstStyle/>
          <a:p>
            <a:pPr algn="r" fontAlgn="auto">
              <a:spcBef>
                <a:spcPts val="0"/>
              </a:spcBef>
              <a:spcAft>
                <a:spcPts val="0"/>
              </a:spcAft>
              <a:defRPr/>
            </a:pPr>
            <a:r>
              <a:rPr lang="en-US" altLang="ko-KR" b="1" dirty="0">
                <a:solidFill>
                  <a:schemeClr val="accent1">
                    <a:lumMod val="75000"/>
                  </a:schemeClr>
                </a:solidFill>
                <a:latin typeface="Arial Narrow" panose="020B0606020202030204" pitchFamily="34" charset="0"/>
              </a:rPr>
              <a:t>Connect with buyers and suppliers</a:t>
            </a:r>
          </a:p>
        </p:txBody>
      </p:sp>
      <p:sp>
        <p:nvSpPr>
          <p:cNvPr id="58387" name="Rectangle 6"/>
          <p:cNvSpPr>
            <a:spLocks noChangeArrowheads="1"/>
          </p:cNvSpPr>
          <p:nvPr/>
        </p:nvSpPr>
        <p:spPr bwMode="auto">
          <a:xfrm>
            <a:off x="517525" y="1090613"/>
            <a:ext cx="9394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000" b="1">
                <a:solidFill>
                  <a:srgbClr val="002060"/>
                </a:solidFill>
                <a:latin typeface="Arial Narrow" pitchFamily="34" charset="0"/>
              </a:rPr>
              <a:t>A global business to Business portal facilitating business services to MSMEs through digital interventions</a:t>
            </a:r>
            <a:endParaRPr lang="en-IN" sz="2000" b="1">
              <a:solidFill>
                <a:srgbClr val="002060"/>
              </a:solidFill>
              <a:latin typeface="Arial Narrow"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4788" y="1052513"/>
            <a:ext cx="4248150"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79425" y="1073150"/>
            <a:ext cx="6840538" cy="4338638"/>
          </a:xfrm>
          <a:prstGeom prst="rect">
            <a:avLst/>
          </a:prstGeom>
        </p:spPr>
        <p:txBody>
          <a:bodyPr>
            <a:spAutoFit/>
          </a:bodyPr>
          <a:lstStyle/>
          <a:p>
            <a:pPr marL="109728" algn="ctr" fontAlgn="auto">
              <a:spcBef>
                <a:spcPts val="0"/>
              </a:spcBef>
              <a:spcAft>
                <a:spcPts val="0"/>
              </a:spcAft>
              <a:defRPr/>
            </a:pPr>
            <a:r>
              <a:rPr lang="en-IN" sz="2400" b="1" u="sng" dirty="0">
                <a:solidFill>
                  <a:srgbClr val="002060"/>
                </a:solidFill>
                <a:latin typeface="Gabriola" pitchFamily="82" charset="0"/>
                <a:cs typeface="+mn-cs"/>
              </a:rPr>
              <a:t>Services offered</a:t>
            </a:r>
            <a:endParaRPr lang="en-IN" b="1" u="sng" dirty="0">
              <a:solidFill>
                <a:srgbClr val="002060"/>
              </a:solidFill>
              <a:latin typeface="+mn-lt"/>
              <a:cs typeface="+mn-cs"/>
            </a:endParaRPr>
          </a:p>
          <a:p>
            <a:pPr algn="just" fontAlgn="auto">
              <a:spcBef>
                <a:spcPts val="0"/>
              </a:spcBef>
              <a:spcAft>
                <a:spcPts val="0"/>
              </a:spcAft>
              <a:buClr>
                <a:srgbClr val="002060"/>
              </a:buClr>
              <a:buFont typeface="Arial" pitchFamily="34" charset="0"/>
              <a:buChar char="•"/>
              <a:defRPr/>
            </a:pPr>
            <a:r>
              <a:rPr lang="en-IN" sz="3600" b="1" dirty="0">
                <a:solidFill>
                  <a:srgbClr val="002060"/>
                </a:solidFill>
                <a:latin typeface="Gabriola" pitchFamily="82" charset="0"/>
                <a:cs typeface="+mn-cs"/>
              </a:rPr>
              <a:t>General information and guidance on all forms of IPRs like patents, trademarks, designs, GIs etc.</a:t>
            </a:r>
          </a:p>
          <a:p>
            <a:pPr algn="just" fontAlgn="auto">
              <a:spcBef>
                <a:spcPts val="0"/>
              </a:spcBef>
              <a:spcAft>
                <a:spcPts val="0"/>
              </a:spcAft>
              <a:buClr>
                <a:srgbClr val="002060"/>
              </a:buClr>
              <a:buFont typeface="Arial" pitchFamily="34" charset="0"/>
              <a:buChar char="•"/>
              <a:defRPr/>
            </a:pPr>
            <a:r>
              <a:rPr lang="en-IN" sz="3600" b="1" dirty="0">
                <a:solidFill>
                  <a:srgbClr val="002060"/>
                </a:solidFill>
                <a:latin typeface="Gabriola" pitchFamily="82" charset="0"/>
                <a:cs typeface="+mn-cs"/>
              </a:rPr>
              <a:t>Status check of existing patents </a:t>
            </a:r>
            <a:r>
              <a:rPr lang="en-IN" sz="3600" b="1" dirty="0" err="1">
                <a:solidFill>
                  <a:srgbClr val="002060"/>
                </a:solidFill>
                <a:latin typeface="Gabriola" pitchFamily="82" charset="0"/>
                <a:cs typeface="+mn-cs"/>
              </a:rPr>
              <a:t>ie</a:t>
            </a:r>
            <a:r>
              <a:rPr lang="en-IN" sz="3600" b="1" dirty="0">
                <a:solidFill>
                  <a:srgbClr val="002060"/>
                </a:solidFill>
                <a:latin typeface="Gabriola" pitchFamily="82" charset="0"/>
                <a:cs typeface="+mn-cs"/>
              </a:rPr>
              <a:t>; whether a patent is valid, abandoned or expired.</a:t>
            </a:r>
          </a:p>
          <a:p>
            <a:pPr algn="just" fontAlgn="auto">
              <a:spcBef>
                <a:spcPts val="0"/>
              </a:spcBef>
              <a:spcAft>
                <a:spcPts val="0"/>
              </a:spcAft>
              <a:buClr>
                <a:srgbClr val="002060"/>
              </a:buClr>
              <a:buFont typeface="Arial" pitchFamily="34" charset="0"/>
              <a:buChar char="•"/>
              <a:defRPr/>
            </a:pPr>
            <a:r>
              <a:rPr lang="en-IN" sz="3600" b="1" dirty="0">
                <a:solidFill>
                  <a:srgbClr val="002060"/>
                </a:solidFill>
                <a:latin typeface="Gabriola" pitchFamily="82" charset="0"/>
                <a:cs typeface="+mn-cs"/>
              </a:rPr>
              <a:t>Prior art search to know the already existing knowledge on technology domain</a:t>
            </a:r>
          </a:p>
        </p:txBody>
      </p:sp>
      <p:sp>
        <p:nvSpPr>
          <p:cNvPr id="59396" name="Rectangle 2"/>
          <p:cNvSpPr>
            <a:spLocks noChangeArrowheads="1"/>
          </p:cNvSpPr>
          <p:nvPr/>
        </p:nvSpPr>
        <p:spPr bwMode="auto">
          <a:xfrm>
            <a:off x="1830388" y="333375"/>
            <a:ext cx="5026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b="1">
                <a:latin typeface="Gabriola" pitchFamily="82" charset="0"/>
              </a:rPr>
              <a:t>IPFC set up in MSME-DI, Thrissur</a:t>
            </a:r>
            <a:endParaRPr lang="en-IN" sz="3600" b="1">
              <a:latin typeface="Gabriola" pitchFamily="82"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3"/>
          <p:cNvSpPr txBox="1">
            <a:spLocks noChangeArrowheads="1"/>
          </p:cNvSpPr>
          <p:nvPr/>
        </p:nvSpPr>
        <p:spPr bwMode="auto">
          <a:xfrm>
            <a:off x="623888" y="2133600"/>
            <a:ext cx="100012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7200">
                <a:solidFill>
                  <a:srgbClr val="002060"/>
                </a:solidFill>
                <a:latin typeface="Gabriola" pitchFamily="82" charset="0"/>
              </a:rPr>
              <a:t>Various Credit measures available for MSME Sector </a:t>
            </a:r>
            <a:endParaRPr lang="en-IN" sz="7200">
              <a:solidFill>
                <a:srgbClr val="002060"/>
              </a:solidFill>
              <a:latin typeface="Gabriola" pitchFamily="82"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0"/>
          </p:nvPr>
        </p:nvSpPr>
        <p:spPr>
          <a:xfrm>
            <a:off x="323850" y="339725"/>
            <a:ext cx="11572875" cy="723900"/>
          </a:xfrm>
        </p:spPr>
        <p:txBody>
          <a:bodyPr rtlCol="0">
            <a:normAutofit fontScale="92500" lnSpcReduction="20000"/>
          </a:bodyPr>
          <a:lstStyle/>
          <a:p>
            <a:pPr eaLnBrk="1" fontAlgn="auto" hangingPunct="1">
              <a:spcAft>
                <a:spcPts val="0"/>
              </a:spcAft>
              <a:buFont typeface="Wingdings 3" charset="2"/>
              <a:buNone/>
              <a:defRPr/>
            </a:pPr>
            <a:r>
              <a:rPr lang="en-IN" b="1" u="sng" dirty="0">
                <a:solidFill>
                  <a:srgbClr val="002060"/>
                </a:solidFill>
                <a:latin typeface="Gabriola" pitchFamily="82" charset="0"/>
              </a:rPr>
              <a:t>Collateral Free Loan- CGTMSE</a:t>
            </a:r>
            <a:endParaRPr lang="en-US" dirty="0"/>
          </a:p>
        </p:txBody>
      </p:sp>
      <p:grpSp>
        <p:nvGrpSpPr>
          <p:cNvPr id="61443" name="Graphic 4"/>
          <p:cNvGrpSpPr>
            <a:grpSpLocks/>
          </p:cNvGrpSpPr>
          <p:nvPr/>
        </p:nvGrpSpPr>
        <p:grpSpPr bwMode="auto">
          <a:xfrm>
            <a:off x="6235700" y="2379663"/>
            <a:ext cx="2752725" cy="2630487"/>
            <a:chOff x="6221750" y="2565163"/>
            <a:chExt cx="2752673" cy="2201389"/>
          </a:xfrm>
        </p:grpSpPr>
        <p:sp>
          <p:nvSpPr>
            <p:cNvPr id="8" name="Freeform: Shape 7">
              <a:extLst>
                <a:ext uri="{FF2B5EF4-FFF2-40B4-BE49-F238E27FC236}"/>
              </a:extLst>
            </p:cNvPr>
            <p:cNvSpPr/>
            <p:nvPr/>
          </p:nvSpPr>
          <p:spPr>
            <a:xfrm>
              <a:off x="6242388" y="2752487"/>
              <a:ext cx="2724099" cy="2011408"/>
            </a:xfrm>
            <a:custGeom>
              <a:avLst/>
              <a:gdLst>
                <a:gd name="connsiteX0" fmla="*/ 2117595 w 2724868"/>
                <a:gd name="connsiteY0" fmla="*/ 160419 h 2012312"/>
                <a:gd name="connsiteX1" fmla="*/ 2702422 w 2724868"/>
                <a:gd name="connsiteY1" fmla="*/ 1009913 h 2012312"/>
                <a:gd name="connsiteX2" fmla="*/ 2030473 w 2724868"/>
                <a:gd name="connsiteY2" fmla="*/ 1982305 h 2012312"/>
                <a:gd name="connsiteX3" fmla="*/ 23895 w 2724868"/>
                <a:gd name="connsiteY3" fmla="*/ 1982305 h 2012312"/>
                <a:gd name="connsiteX4" fmla="*/ 691209 w 2724868"/>
                <a:gd name="connsiteY4" fmla="*/ 1008562 h 2012312"/>
                <a:gd name="connsiteX5" fmla="*/ 23895 w 2724868"/>
                <a:gd name="connsiteY5" fmla="*/ 34819 h 2012312"/>
                <a:gd name="connsiteX6" fmla="*/ 1987839 w 2724868"/>
                <a:gd name="connsiteY6" fmla="*/ 34819 h 201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4868" h="2012312">
                  <a:moveTo>
                    <a:pt x="2117595" y="160419"/>
                  </a:moveTo>
                  <a:lnTo>
                    <a:pt x="2702422" y="1009913"/>
                  </a:lnTo>
                  <a:lnTo>
                    <a:pt x="2030473" y="1982305"/>
                  </a:lnTo>
                  <a:lnTo>
                    <a:pt x="23895" y="1982305"/>
                  </a:lnTo>
                  <a:lnTo>
                    <a:pt x="691209" y="1008562"/>
                  </a:lnTo>
                  <a:lnTo>
                    <a:pt x="23895" y="34819"/>
                  </a:lnTo>
                  <a:lnTo>
                    <a:pt x="1987839" y="34819"/>
                  </a:lnTo>
                </a:path>
              </a:pathLst>
            </a:custGeom>
            <a:noFill/>
            <a:ln w="32742" cap="flat">
              <a:solidFill>
                <a:schemeClr val="accent3"/>
              </a:solidFill>
              <a:prstDash val="solid"/>
              <a:miter/>
            </a:ln>
          </p:spPr>
          <p:txBody>
            <a:bodyPr anchor="ctr"/>
            <a:lstStyle/>
            <a:p>
              <a:pPr fontAlgn="auto">
                <a:spcBef>
                  <a:spcPts val="0"/>
                </a:spcBef>
                <a:spcAft>
                  <a:spcPts val="0"/>
                </a:spcAft>
                <a:defRPr/>
              </a:pPr>
              <a:endParaRPr lang="en-US">
                <a:latin typeface="+mn-lt"/>
                <a:cs typeface="+mn-cs"/>
              </a:endParaRPr>
            </a:p>
          </p:txBody>
        </p:sp>
        <p:sp>
          <p:nvSpPr>
            <p:cNvPr id="9" name="Freeform: Shape 8">
              <a:extLst>
                <a:ext uri="{FF2B5EF4-FFF2-40B4-BE49-F238E27FC236}"/>
              </a:extLst>
            </p:cNvPr>
            <p:cNvSpPr/>
            <p:nvPr/>
          </p:nvSpPr>
          <p:spPr>
            <a:xfrm>
              <a:off x="8058453" y="2530621"/>
              <a:ext cx="231771" cy="499531"/>
            </a:xfrm>
            <a:custGeom>
              <a:avLst/>
              <a:gdLst>
                <a:gd name="connsiteX0" fmla="*/ 48919 w 231706"/>
                <a:gd name="connsiteY0" fmla="*/ 476447 h 499701"/>
                <a:gd name="connsiteX1" fmla="*/ 23895 w 231706"/>
                <a:gd name="connsiteY1" fmla="*/ 437281 h 499701"/>
                <a:gd name="connsiteX2" fmla="*/ 157358 w 231706"/>
                <a:gd name="connsiteY2" fmla="*/ 256308 h 499701"/>
                <a:gd name="connsiteX3" fmla="*/ 23895 w 231706"/>
                <a:gd name="connsiteY3" fmla="*/ 73985 h 499701"/>
                <a:gd name="connsiteX4" fmla="*/ 48919 w 231706"/>
                <a:gd name="connsiteY4" fmla="*/ 34819 h 499701"/>
                <a:gd name="connsiteX5" fmla="*/ 212040 w 231706"/>
                <a:gd name="connsiteY5" fmla="*/ 256308 h 499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706" h="499701">
                  <a:moveTo>
                    <a:pt x="48919" y="476447"/>
                  </a:moveTo>
                  <a:lnTo>
                    <a:pt x="23895" y="437281"/>
                  </a:lnTo>
                  <a:lnTo>
                    <a:pt x="157358" y="256308"/>
                  </a:lnTo>
                  <a:lnTo>
                    <a:pt x="23895" y="73985"/>
                  </a:lnTo>
                  <a:lnTo>
                    <a:pt x="48919" y="34819"/>
                  </a:lnTo>
                  <a:lnTo>
                    <a:pt x="212040" y="256308"/>
                  </a:lnTo>
                  <a:close/>
                </a:path>
              </a:pathLst>
            </a:custGeom>
            <a:solidFill>
              <a:schemeClr val="accent3"/>
            </a:solidFill>
            <a:ln w="32742" cap="flat">
              <a:solidFill>
                <a:schemeClr val="accent3"/>
              </a:solidFill>
              <a:prstDash val="solid"/>
              <a:miter/>
            </a:ln>
          </p:spPr>
          <p:txBody>
            <a:bodyPr anchor="ctr"/>
            <a:lstStyle/>
            <a:p>
              <a:pPr fontAlgn="auto">
                <a:spcBef>
                  <a:spcPts val="0"/>
                </a:spcBef>
                <a:spcAft>
                  <a:spcPts val="0"/>
                </a:spcAft>
                <a:defRPr/>
              </a:pPr>
              <a:endParaRPr lang="en-US">
                <a:latin typeface="+mn-lt"/>
                <a:cs typeface="+mn-cs"/>
              </a:endParaRPr>
            </a:p>
          </p:txBody>
        </p:sp>
      </p:grpSp>
      <p:grpSp>
        <p:nvGrpSpPr>
          <p:cNvPr id="61444" name="Graphic 3"/>
          <p:cNvGrpSpPr>
            <a:grpSpLocks/>
          </p:cNvGrpSpPr>
          <p:nvPr/>
        </p:nvGrpSpPr>
        <p:grpSpPr bwMode="auto">
          <a:xfrm>
            <a:off x="3638550" y="2379663"/>
            <a:ext cx="2752725" cy="2630487"/>
            <a:chOff x="3656890" y="2565163"/>
            <a:chExt cx="2752673" cy="2201389"/>
          </a:xfrm>
        </p:grpSpPr>
        <p:sp>
          <p:nvSpPr>
            <p:cNvPr id="61458" name="Freeform: Shape 10"/>
            <p:cNvSpPr>
              <a:spLocks noChangeArrowheads="1"/>
            </p:cNvSpPr>
            <p:nvPr/>
          </p:nvSpPr>
          <p:spPr bwMode="auto">
            <a:xfrm>
              <a:off x="3677483" y="2751834"/>
              <a:ext cx="2724868" cy="2012313"/>
            </a:xfrm>
            <a:custGeom>
              <a:avLst/>
              <a:gdLst>
                <a:gd name="T0" fmla="*/ 2117594 w 2724868"/>
                <a:gd name="T1" fmla="*/ 160419 h 2012312"/>
                <a:gd name="T2" fmla="*/ 2702422 w 2724868"/>
                <a:gd name="T3" fmla="*/ 1009922 h 2012312"/>
                <a:gd name="T4" fmla="*/ 2030473 w 2724868"/>
                <a:gd name="T5" fmla="*/ 1982314 h 2012312"/>
                <a:gd name="T6" fmla="*/ 23895 w 2724868"/>
                <a:gd name="T7" fmla="*/ 1982314 h 2012312"/>
                <a:gd name="T8" fmla="*/ 691209 w 2724868"/>
                <a:gd name="T9" fmla="*/ 1008571 h 2012312"/>
                <a:gd name="T10" fmla="*/ 23895 w 2724868"/>
                <a:gd name="T11" fmla="*/ 34819 h 2012312"/>
                <a:gd name="T12" fmla="*/ 1987839 w 2724868"/>
                <a:gd name="T13" fmla="*/ 34819 h 2012312"/>
                <a:gd name="T14" fmla="*/ 0 60000 65536"/>
                <a:gd name="T15" fmla="*/ 0 60000 65536"/>
                <a:gd name="T16" fmla="*/ 0 60000 65536"/>
                <a:gd name="T17" fmla="*/ 0 60000 65536"/>
                <a:gd name="T18" fmla="*/ 0 60000 65536"/>
                <a:gd name="T19" fmla="*/ 0 60000 65536"/>
                <a:gd name="T20" fmla="*/ 0 60000 65536"/>
                <a:gd name="T21" fmla="*/ 0 w 2724868"/>
                <a:gd name="T22" fmla="*/ 0 h 2012312"/>
                <a:gd name="T23" fmla="*/ 2724868 w 2724868"/>
                <a:gd name="T24" fmla="*/ 2012312 h 20123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24868" h="2012312">
                  <a:moveTo>
                    <a:pt x="2117595" y="160419"/>
                  </a:moveTo>
                  <a:lnTo>
                    <a:pt x="2702422" y="1009913"/>
                  </a:lnTo>
                  <a:lnTo>
                    <a:pt x="2030473" y="1982305"/>
                  </a:lnTo>
                  <a:lnTo>
                    <a:pt x="23895" y="1982305"/>
                  </a:lnTo>
                  <a:lnTo>
                    <a:pt x="691209" y="1008562"/>
                  </a:lnTo>
                  <a:lnTo>
                    <a:pt x="23895" y="34819"/>
                  </a:lnTo>
                  <a:lnTo>
                    <a:pt x="1987839" y="34819"/>
                  </a:lnTo>
                </a:path>
              </a:pathLst>
            </a:custGeom>
            <a:noFill/>
            <a:ln w="32742">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IN"/>
            </a:p>
          </p:txBody>
        </p:sp>
        <p:sp>
          <p:nvSpPr>
            <p:cNvPr id="12" name="Freeform: Shape 11">
              <a:extLst>
                <a:ext uri="{FF2B5EF4-FFF2-40B4-BE49-F238E27FC236}"/>
              </a:extLst>
            </p:cNvPr>
            <p:cNvSpPr/>
            <p:nvPr/>
          </p:nvSpPr>
          <p:spPr>
            <a:xfrm>
              <a:off x="5493593" y="2530621"/>
              <a:ext cx="231771" cy="499531"/>
            </a:xfrm>
            <a:custGeom>
              <a:avLst/>
              <a:gdLst>
                <a:gd name="connsiteX0" fmla="*/ 48919 w 231706"/>
                <a:gd name="connsiteY0" fmla="*/ 476447 h 499701"/>
                <a:gd name="connsiteX1" fmla="*/ 23895 w 231706"/>
                <a:gd name="connsiteY1" fmla="*/ 437281 h 499701"/>
                <a:gd name="connsiteX2" fmla="*/ 157358 w 231706"/>
                <a:gd name="connsiteY2" fmla="*/ 256308 h 499701"/>
                <a:gd name="connsiteX3" fmla="*/ 23895 w 231706"/>
                <a:gd name="connsiteY3" fmla="*/ 73985 h 499701"/>
                <a:gd name="connsiteX4" fmla="*/ 48919 w 231706"/>
                <a:gd name="connsiteY4" fmla="*/ 34819 h 499701"/>
                <a:gd name="connsiteX5" fmla="*/ 212040 w 231706"/>
                <a:gd name="connsiteY5" fmla="*/ 256308 h 499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706" h="499701">
                  <a:moveTo>
                    <a:pt x="48919" y="476447"/>
                  </a:moveTo>
                  <a:lnTo>
                    <a:pt x="23895" y="437281"/>
                  </a:lnTo>
                  <a:lnTo>
                    <a:pt x="157358" y="256308"/>
                  </a:lnTo>
                  <a:lnTo>
                    <a:pt x="23895" y="73985"/>
                  </a:lnTo>
                  <a:lnTo>
                    <a:pt x="48919" y="34819"/>
                  </a:lnTo>
                  <a:lnTo>
                    <a:pt x="212040" y="256308"/>
                  </a:lnTo>
                  <a:close/>
                </a:path>
              </a:pathLst>
            </a:custGeom>
            <a:solidFill>
              <a:schemeClr val="accent2"/>
            </a:solidFill>
            <a:ln w="32742" cap="flat">
              <a:solidFill>
                <a:schemeClr val="accent4"/>
              </a:solidFill>
              <a:prstDash val="solid"/>
              <a:miter/>
            </a:ln>
          </p:spPr>
          <p:txBody>
            <a:bodyPr anchor="ctr"/>
            <a:lstStyle/>
            <a:p>
              <a:pPr fontAlgn="auto">
                <a:spcBef>
                  <a:spcPts val="0"/>
                </a:spcBef>
                <a:spcAft>
                  <a:spcPts val="0"/>
                </a:spcAft>
                <a:defRPr/>
              </a:pPr>
              <a:endParaRPr lang="en-US">
                <a:latin typeface="+mn-lt"/>
                <a:cs typeface="+mn-cs"/>
              </a:endParaRPr>
            </a:p>
          </p:txBody>
        </p:sp>
      </p:grpSp>
      <p:grpSp>
        <p:nvGrpSpPr>
          <p:cNvPr id="61445" name="Graphic 2"/>
          <p:cNvGrpSpPr>
            <a:grpSpLocks/>
          </p:cNvGrpSpPr>
          <p:nvPr/>
        </p:nvGrpSpPr>
        <p:grpSpPr bwMode="auto">
          <a:xfrm>
            <a:off x="192088" y="2420938"/>
            <a:ext cx="3602037" cy="2589212"/>
            <a:chOff x="1092030" y="2565163"/>
            <a:chExt cx="2752673" cy="2201389"/>
          </a:xfrm>
        </p:grpSpPr>
        <p:sp>
          <p:nvSpPr>
            <p:cNvPr id="61456" name="Freeform: Shape 13"/>
            <p:cNvSpPr>
              <a:spLocks noChangeArrowheads="1"/>
            </p:cNvSpPr>
            <p:nvPr/>
          </p:nvSpPr>
          <p:spPr bwMode="auto">
            <a:xfrm>
              <a:off x="1112623" y="2751834"/>
              <a:ext cx="2724868" cy="2012313"/>
            </a:xfrm>
            <a:custGeom>
              <a:avLst/>
              <a:gdLst>
                <a:gd name="T0" fmla="*/ 2117594 w 2724868"/>
                <a:gd name="T1" fmla="*/ 160419 h 2012312"/>
                <a:gd name="T2" fmla="*/ 2702422 w 2724868"/>
                <a:gd name="T3" fmla="*/ 1009922 h 2012312"/>
                <a:gd name="T4" fmla="*/ 2030473 w 2724868"/>
                <a:gd name="T5" fmla="*/ 1982314 h 2012312"/>
                <a:gd name="T6" fmla="*/ 23895 w 2724868"/>
                <a:gd name="T7" fmla="*/ 1982314 h 2012312"/>
                <a:gd name="T8" fmla="*/ 691209 w 2724868"/>
                <a:gd name="T9" fmla="*/ 1008571 h 2012312"/>
                <a:gd name="T10" fmla="*/ 23895 w 2724868"/>
                <a:gd name="T11" fmla="*/ 34819 h 2012312"/>
                <a:gd name="T12" fmla="*/ 1987839 w 2724868"/>
                <a:gd name="T13" fmla="*/ 34819 h 2012312"/>
                <a:gd name="T14" fmla="*/ 0 60000 65536"/>
                <a:gd name="T15" fmla="*/ 0 60000 65536"/>
                <a:gd name="T16" fmla="*/ 0 60000 65536"/>
                <a:gd name="T17" fmla="*/ 0 60000 65536"/>
                <a:gd name="T18" fmla="*/ 0 60000 65536"/>
                <a:gd name="T19" fmla="*/ 0 60000 65536"/>
                <a:gd name="T20" fmla="*/ 0 60000 65536"/>
                <a:gd name="T21" fmla="*/ 0 w 2724868"/>
                <a:gd name="T22" fmla="*/ 0 h 2012312"/>
                <a:gd name="T23" fmla="*/ 2724868 w 2724868"/>
                <a:gd name="T24" fmla="*/ 2012312 h 20123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24868" h="2012312">
                  <a:moveTo>
                    <a:pt x="2117595" y="160419"/>
                  </a:moveTo>
                  <a:lnTo>
                    <a:pt x="2702422" y="1009913"/>
                  </a:lnTo>
                  <a:lnTo>
                    <a:pt x="2030473" y="1982305"/>
                  </a:lnTo>
                  <a:lnTo>
                    <a:pt x="23895" y="1982305"/>
                  </a:lnTo>
                  <a:lnTo>
                    <a:pt x="691209" y="1008562"/>
                  </a:lnTo>
                  <a:lnTo>
                    <a:pt x="23895" y="34819"/>
                  </a:lnTo>
                  <a:lnTo>
                    <a:pt x="1987839" y="34819"/>
                  </a:lnTo>
                </a:path>
              </a:pathLst>
            </a:custGeom>
            <a:noFill/>
            <a:ln w="32742">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IN"/>
            </a:p>
          </p:txBody>
        </p:sp>
        <p:sp>
          <p:nvSpPr>
            <p:cNvPr id="15" name="Freeform: Shape 14">
              <a:extLst>
                <a:ext uri="{FF2B5EF4-FFF2-40B4-BE49-F238E27FC236}"/>
              </a:extLst>
            </p:cNvPr>
            <p:cNvSpPr/>
            <p:nvPr/>
          </p:nvSpPr>
          <p:spPr>
            <a:xfrm>
              <a:off x="2928763" y="2530070"/>
              <a:ext cx="231714" cy="499396"/>
            </a:xfrm>
            <a:custGeom>
              <a:avLst/>
              <a:gdLst>
                <a:gd name="connsiteX0" fmla="*/ 48919 w 231706"/>
                <a:gd name="connsiteY0" fmla="*/ 476447 h 499701"/>
                <a:gd name="connsiteX1" fmla="*/ 23895 w 231706"/>
                <a:gd name="connsiteY1" fmla="*/ 437281 h 499701"/>
                <a:gd name="connsiteX2" fmla="*/ 157358 w 231706"/>
                <a:gd name="connsiteY2" fmla="*/ 256308 h 499701"/>
                <a:gd name="connsiteX3" fmla="*/ 23895 w 231706"/>
                <a:gd name="connsiteY3" fmla="*/ 73985 h 499701"/>
                <a:gd name="connsiteX4" fmla="*/ 48919 w 231706"/>
                <a:gd name="connsiteY4" fmla="*/ 34819 h 499701"/>
                <a:gd name="connsiteX5" fmla="*/ 212040 w 231706"/>
                <a:gd name="connsiteY5" fmla="*/ 256308 h 499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706" h="499701">
                  <a:moveTo>
                    <a:pt x="48919" y="476447"/>
                  </a:moveTo>
                  <a:lnTo>
                    <a:pt x="23895" y="437281"/>
                  </a:lnTo>
                  <a:lnTo>
                    <a:pt x="157358" y="256308"/>
                  </a:lnTo>
                  <a:lnTo>
                    <a:pt x="23895" y="73985"/>
                  </a:lnTo>
                  <a:lnTo>
                    <a:pt x="48919" y="34819"/>
                  </a:lnTo>
                  <a:lnTo>
                    <a:pt x="212040" y="256308"/>
                  </a:lnTo>
                  <a:close/>
                </a:path>
              </a:pathLst>
            </a:custGeom>
            <a:solidFill>
              <a:schemeClr val="accent1"/>
            </a:solidFill>
            <a:ln w="32742" cap="flat">
              <a:solidFill>
                <a:schemeClr val="accent3"/>
              </a:solidFill>
              <a:prstDash val="solid"/>
              <a:miter/>
            </a:ln>
          </p:spPr>
          <p:txBody>
            <a:bodyPr anchor="ctr"/>
            <a:lstStyle/>
            <a:p>
              <a:pPr fontAlgn="auto">
                <a:spcBef>
                  <a:spcPts val="0"/>
                </a:spcBef>
                <a:spcAft>
                  <a:spcPts val="0"/>
                </a:spcAft>
                <a:defRPr/>
              </a:pPr>
              <a:endParaRPr lang="en-US">
                <a:latin typeface="+mn-lt"/>
                <a:cs typeface="+mn-cs"/>
              </a:endParaRPr>
            </a:p>
          </p:txBody>
        </p:sp>
      </p:grpSp>
      <p:grpSp>
        <p:nvGrpSpPr>
          <p:cNvPr id="61446" name="Graphic 4"/>
          <p:cNvGrpSpPr>
            <a:grpSpLocks/>
          </p:cNvGrpSpPr>
          <p:nvPr/>
        </p:nvGrpSpPr>
        <p:grpSpPr bwMode="auto">
          <a:xfrm>
            <a:off x="8834438" y="2379663"/>
            <a:ext cx="3238500" cy="2630487"/>
            <a:chOff x="6221750" y="2565163"/>
            <a:chExt cx="2752673" cy="2201389"/>
          </a:xfrm>
        </p:grpSpPr>
        <p:sp>
          <p:nvSpPr>
            <p:cNvPr id="20" name="Freeform: Shape 19">
              <a:extLst>
                <a:ext uri="{FF2B5EF4-FFF2-40B4-BE49-F238E27FC236}"/>
              </a:extLst>
            </p:cNvPr>
            <p:cNvSpPr/>
            <p:nvPr/>
          </p:nvSpPr>
          <p:spPr>
            <a:xfrm>
              <a:off x="6241990" y="2752487"/>
              <a:ext cx="2725686" cy="2011408"/>
            </a:xfrm>
            <a:custGeom>
              <a:avLst/>
              <a:gdLst>
                <a:gd name="connsiteX0" fmla="*/ 2117595 w 2724868"/>
                <a:gd name="connsiteY0" fmla="*/ 160419 h 2012312"/>
                <a:gd name="connsiteX1" fmla="*/ 2702422 w 2724868"/>
                <a:gd name="connsiteY1" fmla="*/ 1009913 h 2012312"/>
                <a:gd name="connsiteX2" fmla="*/ 2030473 w 2724868"/>
                <a:gd name="connsiteY2" fmla="*/ 1982305 h 2012312"/>
                <a:gd name="connsiteX3" fmla="*/ 23895 w 2724868"/>
                <a:gd name="connsiteY3" fmla="*/ 1982305 h 2012312"/>
                <a:gd name="connsiteX4" fmla="*/ 691209 w 2724868"/>
                <a:gd name="connsiteY4" fmla="*/ 1008562 h 2012312"/>
                <a:gd name="connsiteX5" fmla="*/ 23895 w 2724868"/>
                <a:gd name="connsiteY5" fmla="*/ 34819 h 2012312"/>
                <a:gd name="connsiteX6" fmla="*/ 1987839 w 2724868"/>
                <a:gd name="connsiteY6" fmla="*/ 34819 h 201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4868" h="2012312">
                  <a:moveTo>
                    <a:pt x="2117595" y="160419"/>
                  </a:moveTo>
                  <a:lnTo>
                    <a:pt x="2702422" y="1009913"/>
                  </a:lnTo>
                  <a:lnTo>
                    <a:pt x="2030473" y="1982305"/>
                  </a:lnTo>
                  <a:lnTo>
                    <a:pt x="23895" y="1982305"/>
                  </a:lnTo>
                  <a:lnTo>
                    <a:pt x="691209" y="1008562"/>
                  </a:lnTo>
                  <a:lnTo>
                    <a:pt x="23895" y="34819"/>
                  </a:lnTo>
                  <a:lnTo>
                    <a:pt x="1987839" y="34819"/>
                  </a:lnTo>
                </a:path>
              </a:pathLst>
            </a:custGeom>
            <a:noFill/>
            <a:ln w="32742" cap="flat">
              <a:solidFill>
                <a:schemeClr val="accent4"/>
              </a:solidFill>
              <a:prstDash val="solid"/>
              <a:miter/>
            </a:ln>
          </p:spPr>
          <p:txBody>
            <a:bodyPr anchor="ctr"/>
            <a:lstStyle/>
            <a:p>
              <a:pPr fontAlgn="auto">
                <a:spcBef>
                  <a:spcPts val="0"/>
                </a:spcBef>
                <a:spcAft>
                  <a:spcPts val="0"/>
                </a:spcAft>
                <a:defRPr/>
              </a:pPr>
              <a:endParaRPr lang="en-US">
                <a:latin typeface="+mn-lt"/>
                <a:cs typeface="+mn-cs"/>
              </a:endParaRPr>
            </a:p>
          </p:txBody>
        </p:sp>
        <p:sp>
          <p:nvSpPr>
            <p:cNvPr id="21" name="Freeform: Shape 20">
              <a:extLst>
                <a:ext uri="{FF2B5EF4-FFF2-40B4-BE49-F238E27FC236}"/>
              </a:extLst>
            </p:cNvPr>
            <p:cNvSpPr/>
            <p:nvPr/>
          </p:nvSpPr>
          <p:spPr>
            <a:xfrm>
              <a:off x="8059564" y="2530621"/>
              <a:ext cx="230738" cy="499531"/>
            </a:xfrm>
            <a:custGeom>
              <a:avLst/>
              <a:gdLst>
                <a:gd name="connsiteX0" fmla="*/ 48919 w 231706"/>
                <a:gd name="connsiteY0" fmla="*/ 476447 h 499701"/>
                <a:gd name="connsiteX1" fmla="*/ 23895 w 231706"/>
                <a:gd name="connsiteY1" fmla="*/ 437281 h 499701"/>
                <a:gd name="connsiteX2" fmla="*/ 157358 w 231706"/>
                <a:gd name="connsiteY2" fmla="*/ 256308 h 499701"/>
                <a:gd name="connsiteX3" fmla="*/ 23895 w 231706"/>
                <a:gd name="connsiteY3" fmla="*/ 73985 h 499701"/>
                <a:gd name="connsiteX4" fmla="*/ 48919 w 231706"/>
                <a:gd name="connsiteY4" fmla="*/ 34819 h 499701"/>
                <a:gd name="connsiteX5" fmla="*/ 212040 w 231706"/>
                <a:gd name="connsiteY5" fmla="*/ 256308 h 499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706" h="499701">
                  <a:moveTo>
                    <a:pt x="48919" y="476447"/>
                  </a:moveTo>
                  <a:lnTo>
                    <a:pt x="23895" y="437281"/>
                  </a:lnTo>
                  <a:lnTo>
                    <a:pt x="157358" y="256308"/>
                  </a:lnTo>
                  <a:lnTo>
                    <a:pt x="23895" y="73985"/>
                  </a:lnTo>
                  <a:lnTo>
                    <a:pt x="48919" y="34819"/>
                  </a:lnTo>
                  <a:lnTo>
                    <a:pt x="212040" y="256308"/>
                  </a:lnTo>
                  <a:close/>
                </a:path>
              </a:pathLst>
            </a:custGeom>
            <a:solidFill>
              <a:schemeClr val="accent4"/>
            </a:solidFill>
            <a:ln w="32742" cap="flat">
              <a:solidFill>
                <a:schemeClr val="accent4"/>
              </a:solidFill>
              <a:prstDash val="solid"/>
              <a:miter/>
            </a:ln>
          </p:spPr>
          <p:txBody>
            <a:bodyPr anchor="ctr"/>
            <a:lstStyle/>
            <a:p>
              <a:pPr fontAlgn="auto">
                <a:spcBef>
                  <a:spcPts val="0"/>
                </a:spcBef>
                <a:spcAft>
                  <a:spcPts val="0"/>
                </a:spcAft>
                <a:defRPr/>
              </a:pPr>
              <a:endParaRPr lang="en-US">
                <a:latin typeface="+mn-lt"/>
                <a:cs typeface="+mn-cs"/>
              </a:endParaRPr>
            </a:p>
          </p:txBody>
        </p:sp>
      </p:grpSp>
      <p:sp>
        <p:nvSpPr>
          <p:cNvPr id="23" name="TextBox 22">
            <a:extLst>
              <a:ext uri="{FF2B5EF4-FFF2-40B4-BE49-F238E27FC236}"/>
            </a:extLst>
          </p:cNvPr>
          <p:cNvSpPr txBox="1"/>
          <p:nvPr/>
        </p:nvSpPr>
        <p:spPr>
          <a:xfrm>
            <a:off x="1187450" y="3022600"/>
            <a:ext cx="2063750" cy="1816100"/>
          </a:xfrm>
          <a:prstGeom prst="rect">
            <a:avLst/>
          </a:prstGeom>
          <a:noFill/>
        </p:spPr>
        <p:txBody>
          <a:bodyPr>
            <a:spAutoFit/>
          </a:bodyPr>
          <a:lstStyle/>
          <a:p>
            <a:pPr fontAlgn="auto">
              <a:spcBef>
                <a:spcPts val="0"/>
              </a:spcBef>
              <a:spcAft>
                <a:spcPts val="0"/>
              </a:spcAft>
              <a:defRPr/>
            </a:pPr>
            <a:r>
              <a:rPr lang="en-IN" sz="1600" b="1" dirty="0">
                <a:solidFill>
                  <a:schemeClr val="accent1">
                    <a:lumMod val="75000"/>
                  </a:schemeClr>
                </a:solidFill>
                <a:latin typeface="Arial Narrow" panose="020B0606020202030204" pitchFamily="34" charset="0"/>
                <a:cs typeface="Nirmala UI" pitchFamily="34" charset="0"/>
              </a:rPr>
              <a:t>MSE loans for projects  up to </a:t>
            </a:r>
            <a:r>
              <a:rPr lang="en-IN" sz="1600" b="1" dirty="0" err="1">
                <a:solidFill>
                  <a:schemeClr val="accent1">
                    <a:lumMod val="75000"/>
                  </a:schemeClr>
                </a:solidFill>
                <a:latin typeface="Arial Narrow" panose="020B0606020202030204" pitchFamily="34" charset="0"/>
                <a:cs typeface="Nirmala UI" pitchFamily="34" charset="0"/>
              </a:rPr>
              <a:t>Rs</a:t>
            </a:r>
            <a:r>
              <a:rPr lang="en-IN" sz="1600" b="1" dirty="0">
                <a:solidFill>
                  <a:schemeClr val="accent1">
                    <a:lumMod val="75000"/>
                  </a:schemeClr>
                </a:solidFill>
                <a:latin typeface="Arial Narrow" panose="020B0606020202030204" pitchFamily="34" charset="0"/>
                <a:cs typeface="Nirmala UI" pitchFamily="34" charset="0"/>
              </a:rPr>
              <a:t>. 2 crore ( as per scheme guidelines), which are not backed with collateral and third party guarantee</a:t>
            </a:r>
            <a:endParaRPr lang="en-IN" sz="1600" dirty="0">
              <a:solidFill>
                <a:schemeClr val="accent1">
                  <a:lumMod val="75000"/>
                </a:schemeClr>
              </a:solidFill>
              <a:latin typeface="Arial Narrow" panose="020B0606020202030204" pitchFamily="34" charset="0"/>
              <a:cs typeface="Nirmala UI" pitchFamily="34" charset="0"/>
            </a:endParaRPr>
          </a:p>
        </p:txBody>
      </p:sp>
      <p:sp>
        <p:nvSpPr>
          <p:cNvPr id="26" name="TextBox 25">
            <a:extLst>
              <a:ext uri="{FF2B5EF4-FFF2-40B4-BE49-F238E27FC236}"/>
            </a:extLst>
          </p:cNvPr>
          <p:cNvSpPr txBox="1"/>
          <p:nvPr/>
        </p:nvSpPr>
        <p:spPr>
          <a:xfrm>
            <a:off x="4371975" y="3000375"/>
            <a:ext cx="1562100" cy="1754188"/>
          </a:xfrm>
          <a:prstGeom prst="rect">
            <a:avLst/>
          </a:prstGeom>
          <a:noFill/>
        </p:spPr>
        <p:txBody>
          <a:bodyPr>
            <a:spAutoFit/>
          </a:bodyPr>
          <a:lstStyle/>
          <a:p>
            <a:pPr fontAlgn="auto">
              <a:spcBef>
                <a:spcPts val="0"/>
              </a:spcBef>
              <a:spcAft>
                <a:spcPts val="0"/>
              </a:spcAft>
              <a:defRPr/>
            </a:pPr>
            <a:r>
              <a:rPr lang="en-US" b="1" dirty="0">
                <a:solidFill>
                  <a:schemeClr val="accent2">
                    <a:lumMod val="75000"/>
                  </a:schemeClr>
                </a:solidFill>
                <a:latin typeface="Arial Narrow" panose="020B0606020202030204" pitchFamily="34" charset="0"/>
                <a:cs typeface="Nirmala UI" panose="020B0502040204020203" pitchFamily="34" charset="0"/>
              </a:rPr>
              <a:t>Guarantee is given to Member Lending Institutions (MLI)</a:t>
            </a:r>
            <a:endParaRPr lang="en-IN" dirty="0">
              <a:solidFill>
                <a:schemeClr val="accent2">
                  <a:lumMod val="75000"/>
                </a:schemeClr>
              </a:solidFill>
              <a:latin typeface="Arial Narrow" panose="020B0606020202030204" pitchFamily="34" charset="0"/>
              <a:cs typeface="Nirmala UI" pitchFamily="34" charset="0"/>
            </a:endParaRPr>
          </a:p>
        </p:txBody>
      </p:sp>
      <p:sp>
        <p:nvSpPr>
          <p:cNvPr id="29" name="TextBox 28">
            <a:extLst>
              <a:ext uri="{FF2B5EF4-FFF2-40B4-BE49-F238E27FC236}"/>
            </a:extLst>
          </p:cNvPr>
          <p:cNvSpPr txBox="1"/>
          <p:nvPr/>
        </p:nvSpPr>
        <p:spPr>
          <a:xfrm>
            <a:off x="6948488" y="2979738"/>
            <a:ext cx="1562100" cy="1754187"/>
          </a:xfrm>
          <a:prstGeom prst="rect">
            <a:avLst/>
          </a:prstGeom>
          <a:noFill/>
        </p:spPr>
        <p:txBody>
          <a:bodyPr>
            <a:spAutoFit/>
          </a:bodyPr>
          <a:lstStyle/>
          <a:p>
            <a:pPr fontAlgn="auto">
              <a:spcBef>
                <a:spcPts val="0"/>
              </a:spcBef>
              <a:spcAft>
                <a:spcPts val="0"/>
              </a:spcAft>
              <a:defRPr/>
            </a:pPr>
            <a:r>
              <a:rPr lang="en-IN" b="1" dirty="0">
                <a:solidFill>
                  <a:schemeClr val="accent4">
                    <a:lumMod val="75000"/>
                  </a:schemeClr>
                </a:solidFill>
                <a:latin typeface="Arial Narrow" panose="020B0606020202030204" pitchFamily="34" charset="0"/>
                <a:cs typeface="Nirmala UI" pitchFamily="34" charset="0"/>
              </a:rPr>
              <a:t>Both Manufacturing, Service sectors  &amp; retail trade are covered.</a:t>
            </a:r>
            <a:endParaRPr lang="en-IN" dirty="0">
              <a:solidFill>
                <a:schemeClr val="accent4">
                  <a:lumMod val="75000"/>
                </a:schemeClr>
              </a:solidFill>
              <a:latin typeface="Arial Narrow" panose="020B0606020202030204" pitchFamily="34" charset="0"/>
              <a:cs typeface="Nirmala UI" pitchFamily="34" charset="0"/>
            </a:endParaRPr>
          </a:p>
        </p:txBody>
      </p:sp>
      <p:sp>
        <p:nvSpPr>
          <p:cNvPr id="32" name="TextBox 31">
            <a:extLst>
              <a:ext uri="{FF2B5EF4-FFF2-40B4-BE49-F238E27FC236}"/>
            </a:extLst>
          </p:cNvPr>
          <p:cNvSpPr txBox="1"/>
          <p:nvPr/>
        </p:nvSpPr>
        <p:spPr>
          <a:xfrm>
            <a:off x="9615488" y="2841625"/>
            <a:ext cx="1954212" cy="2032000"/>
          </a:xfrm>
          <a:prstGeom prst="rect">
            <a:avLst/>
          </a:prstGeom>
          <a:noFill/>
        </p:spPr>
        <p:txBody>
          <a:bodyPr>
            <a:spAutoFit/>
          </a:bodyPr>
          <a:lstStyle/>
          <a:p>
            <a:pPr fontAlgn="auto">
              <a:spcBef>
                <a:spcPts val="0"/>
              </a:spcBef>
              <a:spcAft>
                <a:spcPts val="0"/>
              </a:spcAft>
              <a:defRPr/>
            </a:pPr>
            <a:r>
              <a:rPr lang="en-IN" b="1" dirty="0">
                <a:solidFill>
                  <a:schemeClr val="tx2">
                    <a:lumMod val="50000"/>
                  </a:schemeClr>
                </a:solidFill>
                <a:latin typeface="Arial Narrow" panose="020B0606020202030204" pitchFamily="34" charset="0"/>
                <a:cs typeface="Nirmala UI" pitchFamily="34" charset="0"/>
              </a:rPr>
              <a:t>All fund (term loan, working capital)/ non-fund based (letter of credit/bank guarantee) facilities covered.</a:t>
            </a:r>
            <a:endParaRPr lang="en-IN" dirty="0">
              <a:solidFill>
                <a:schemeClr val="tx2">
                  <a:lumMod val="50000"/>
                </a:schemeClr>
              </a:solidFill>
              <a:latin typeface="Arial Narrow" panose="020B0606020202030204" pitchFamily="34" charset="0"/>
              <a:cs typeface="Nirmala UI" pitchFamily="34" charset="0"/>
            </a:endParaRPr>
          </a:p>
        </p:txBody>
      </p:sp>
      <p:sp>
        <p:nvSpPr>
          <p:cNvPr id="61451" name="TextBox 37"/>
          <p:cNvSpPr txBox="1">
            <a:spLocks noChangeArrowheads="1"/>
          </p:cNvSpPr>
          <p:nvPr/>
        </p:nvSpPr>
        <p:spPr bwMode="auto">
          <a:xfrm>
            <a:off x="550863" y="5548313"/>
            <a:ext cx="51577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IN" sz="2000" b="1">
                <a:solidFill>
                  <a:srgbClr val="002060"/>
                </a:solidFill>
                <a:latin typeface="Arial Narrow" pitchFamily="34" charset="0"/>
              </a:rPr>
              <a:t>Credit for educational / training institutions and SHGs are not eligible for coverage.</a:t>
            </a:r>
            <a:endParaRPr lang="en-IN" sz="2000">
              <a:solidFill>
                <a:srgbClr val="002060"/>
              </a:solidFill>
              <a:latin typeface="Arial Narrow" pitchFamily="34" charset="0"/>
            </a:endParaRPr>
          </a:p>
        </p:txBody>
      </p:sp>
      <p:sp>
        <p:nvSpPr>
          <p:cNvPr id="61452" name="TextBox 41"/>
          <p:cNvSpPr txBox="1">
            <a:spLocks noChangeArrowheads="1"/>
          </p:cNvSpPr>
          <p:nvPr/>
        </p:nvSpPr>
        <p:spPr bwMode="auto">
          <a:xfrm>
            <a:off x="7043738" y="5680075"/>
            <a:ext cx="3732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IN" b="1">
                <a:solidFill>
                  <a:srgbClr val="002060"/>
                </a:solidFill>
                <a:latin typeface="Arial Narrow" pitchFamily="34" charset="0"/>
              </a:rPr>
              <a:t>For more details www.cgtmse.in </a:t>
            </a:r>
            <a:endParaRPr lang="en-IN">
              <a:solidFill>
                <a:srgbClr val="002060"/>
              </a:solidFill>
              <a:latin typeface="Arial Narrow" pitchFamily="34" charset="0"/>
            </a:endParaRPr>
          </a:p>
        </p:txBody>
      </p:sp>
      <p:pic>
        <p:nvPicPr>
          <p:cNvPr id="61453" name="Picture 2" descr="https://www.cgtmse.in/images/UDA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0775" y="3175"/>
            <a:ext cx="21812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0"/>
          </p:nvPr>
        </p:nvSpPr>
        <p:spPr>
          <a:xfrm>
            <a:off x="323850" y="339725"/>
            <a:ext cx="11572875" cy="723900"/>
          </a:xfrm>
        </p:spPr>
        <p:txBody>
          <a:bodyPr rtlCol="0">
            <a:normAutofit fontScale="92500" lnSpcReduction="20000"/>
          </a:bodyPr>
          <a:lstStyle/>
          <a:p>
            <a:pPr eaLnBrk="1" fontAlgn="auto" hangingPunct="1">
              <a:spcAft>
                <a:spcPts val="0"/>
              </a:spcAft>
              <a:buFont typeface="Wingdings 3" charset="2"/>
              <a:buNone/>
              <a:defRPr/>
            </a:pPr>
            <a:r>
              <a:rPr lang="en-US" b="1" u="sng" dirty="0">
                <a:solidFill>
                  <a:srgbClr val="002060"/>
                </a:solidFill>
                <a:latin typeface="Gabriola" pitchFamily="82" charset="0"/>
              </a:rPr>
              <a:t>Debt restructuring for MSMEs</a:t>
            </a:r>
          </a:p>
        </p:txBody>
      </p:sp>
      <p:grpSp>
        <p:nvGrpSpPr>
          <p:cNvPr id="62467" name="Group 47"/>
          <p:cNvGrpSpPr>
            <a:grpSpLocks/>
          </p:cNvGrpSpPr>
          <p:nvPr/>
        </p:nvGrpSpPr>
        <p:grpSpPr bwMode="auto">
          <a:xfrm>
            <a:off x="947738" y="3354388"/>
            <a:ext cx="9648825" cy="1130300"/>
            <a:chOff x="947955" y="3354518"/>
            <a:chExt cx="6412754" cy="1130020"/>
          </a:xfrm>
        </p:grpSpPr>
        <p:sp>
          <p:nvSpPr>
            <p:cNvPr id="43" name="Freeform: Shape 42">
              <a:extLst>
                <a:ext uri="{FF2B5EF4-FFF2-40B4-BE49-F238E27FC236}"/>
              </a:extLst>
            </p:cNvPr>
            <p:cNvSpPr/>
            <p:nvPr/>
          </p:nvSpPr>
          <p:spPr>
            <a:xfrm>
              <a:off x="947955" y="3354518"/>
              <a:ext cx="2514912" cy="884650"/>
            </a:xfrm>
            <a:custGeom>
              <a:avLst/>
              <a:gdLst>
                <a:gd name="connsiteX0" fmla="*/ 0 w 2514912"/>
                <a:gd name="connsiteY0" fmla="*/ 594873 h 884650"/>
                <a:gd name="connsiteX1" fmla="*/ 0 w 2514912"/>
                <a:gd name="connsiteY1" fmla="*/ 594874 h 884650"/>
                <a:gd name="connsiteX2" fmla="*/ 0 w 2514912"/>
                <a:gd name="connsiteY2" fmla="*/ 594874 h 884650"/>
                <a:gd name="connsiteX3" fmla="*/ 1257455 w 2514912"/>
                <a:gd name="connsiteY3" fmla="*/ 0 h 884650"/>
                <a:gd name="connsiteX4" fmla="*/ 1434412 w 2514912"/>
                <a:gd name="connsiteY4" fmla="*/ 305098 h 884650"/>
                <a:gd name="connsiteX5" fmla="*/ 2225136 w 2514912"/>
                <a:gd name="connsiteY5" fmla="*/ 305098 h 884650"/>
                <a:gd name="connsiteX6" fmla="*/ 2514912 w 2514912"/>
                <a:gd name="connsiteY6" fmla="*/ 594874 h 884650"/>
                <a:gd name="connsiteX7" fmla="*/ 2514911 w 2514912"/>
                <a:gd name="connsiteY7" fmla="*/ 594874 h 884650"/>
                <a:gd name="connsiteX8" fmla="*/ 2225135 w 2514912"/>
                <a:gd name="connsiteY8" fmla="*/ 884650 h 884650"/>
                <a:gd name="connsiteX9" fmla="*/ 289776 w 2514912"/>
                <a:gd name="connsiteY9" fmla="*/ 884649 h 884650"/>
                <a:gd name="connsiteX10" fmla="*/ 22772 w 2514912"/>
                <a:gd name="connsiteY10" fmla="*/ 707667 h 884650"/>
                <a:gd name="connsiteX11" fmla="*/ 0 w 2514912"/>
                <a:gd name="connsiteY11" fmla="*/ 594874 h 884650"/>
                <a:gd name="connsiteX12" fmla="*/ 22772 w 2514912"/>
                <a:gd name="connsiteY12" fmla="*/ 482080 h 884650"/>
                <a:gd name="connsiteX13" fmla="*/ 289776 w 2514912"/>
                <a:gd name="connsiteY13" fmla="*/ 305098 h 884650"/>
                <a:gd name="connsiteX14" fmla="*/ 1080498 w 2514912"/>
                <a:gd name="connsiteY14" fmla="*/ 305098 h 88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14912" h="884650">
                  <a:moveTo>
                    <a:pt x="0" y="594873"/>
                  </a:moveTo>
                  <a:lnTo>
                    <a:pt x="0" y="594874"/>
                  </a:lnTo>
                  <a:lnTo>
                    <a:pt x="0" y="594874"/>
                  </a:lnTo>
                  <a:close/>
                  <a:moveTo>
                    <a:pt x="1257455" y="0"/>
                  </a:moveTo>
                  <a:lnTo>
                    <a:pt x="1434412" y="305098"/>
                  </a:lnTo>
                  <a:lnTo>
                    <a:pt x="2225136" y="305098"/>
                  </a:lnTo>
                  <a:cubicBezTo>
                    <a:pt x="2385175" y="305098"/>
                    <a:pt x="2514912" y="434835"/>
                    <a:pt x="2514912" y="594874"/>
                  </a:cubicBezTo>
                  <a:lnTo>
                    <a:pt x="2514911" y="594874"/>
                  </a:lnTo>
                  <a:cubicBezTo>
                    <a:pt x="2514911" y="754913"/>
                    <a:pt x="2385174" y="884650"/>
                    <a:pt x="2225135" y="884650"/>
                  </a:cubicBezTo>
                  <a:lnTo>
                    <a:pt x="289776" y="884649"/>
                  </a:lnTo>
                  <a:cubicBezTo>
                    <a:pt x="169747" y="884649"/>
                    <a:pt x="66762" y="811672"/>
                    <a:pt x="22772" y="707667"/>
                  </a:cubicBezTo>
                  <a:lnTo>
                    <a:pt x="0" y="594874"/>
                  </a:lnTo>
                  <a:lnTo>
                    <a:pt x="22772" y="482080"/>
                  </a:lnTo>
                  <a:cubicBezTo>
                    <a:pt x="66762" y="378075"/>
                    <a:pt x="169747" y="305098"/>
                    <a:pt x="289776" y="305098"/>
                  </a:cubicBezTo>
                  <a:lnTo>
                    <a:pt x="1080498" y="305098"/>
                  </a:lnTo>
                  <a:close/>
                </a:path>
              </a:pathLst>
            </a:custGeom>
            <a:solidFill>
              <a:schemeClr val="accent5"/>
            </a:solidFill>
            <a:ln w="6350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1400" dirty="0">
                <a:solidFill>
                  <a:schemeClr val="tx1">
                    <a:lumMod val="65000"/>
                    <a:lumOff val="35000"/>
                  </a:schemeClr>
                </a:solidFill>
              </a:endParaRPr>
            </a:p>
          </p:txBody>
        </p:sp>
        <p:sp>
          <p:nvSpPr>
            <p:cNvPr id="44" name="Freeform: Shape 43">
              <a:extLst>
                <a:ext uri="{FF2B5EF4-FFF2-40B4-BE49-F238E27FC236}"/>
              </a:extLst>
            </p:cNvPr>
            <p:cNvSpPr/>
            <p:nvPr/>
          </p:nvSpPr>
          <p:spPr>
            <a:xfrm>
              <a:off x="3035240" y="3686148"/>
              <a:ext cx="2220600" cy="798390"/>
            </a:xfrm>
            <a:custGeom>
              <a:avLst/>
              <a:gdLst>
                <a:gd name="connsiteX0" fmla="*/ 0 w 2514912"/>
                <a:gd name="connsiteY0" fmla="*/ 289775 h 904206"/>
                <a:gd name="connsiteX1" fmla="*/ 0 w 2514912"/>
                <a:gd name="connsiteY1" fmla="*/ 289776 h 904206"/>
                <a:gd name="connsiteX2" fmla="*/ 0 w 2514912"/>
                <a:gd name="connsiteY2" fmla="*/ 289776 h 904206"/>
                <a:gd name="connsiteX3" fmla="*/ 289776 w 2514912"/>
                <a:gd name="connsiteY3" fmla="*/ 0 h 904206"/>
                <a:gd name="connsiteX4" fmla="*/ 2225136 w 2514912"/>
                <a:gd name="connsiteY4" fmla="*/ 0 h 904206"/>
                <a:gd name="connsiteX5" fmla="*/ 2514912 w 2514912"/>
                <a:gd name="connsiteY5" fmla="*/ 289776 h 904206"/>
                <a:gd name="connsiteX6" fmla="*/ 2514911 w 2514912"/>
                <a:gd name="connsiteY6" fmla="*/ 289776 h 904206"/>
                <a:gd name="connsiteX7" fmla="*/ 2225135 w 2514912"/>
                <a:gd name="connsiteY7" fmla="*/ 579552 h 904206"/>
                <a:gd name="connsiteX8" fmla="*/ 1445754 w 2514912"/>
                <a:gd name="connsiteY8" fmla="*/ 579552 h 904206"/>
                <a:gd name="connsiteX9" fmla="*/ 1257454 w 2514912"/>
                <a:gd name="connsiteY9" fmla="*/ 904206 h 904206"/>
                <a:gd name="connsiteX10" fmla="*/ 1069154 w 2514912"/>
                <a:gd name="connsiteY10" fmla="*/ 579552 h 904206"/>
                <a:gd name="connsiteX11" fmla="*/ 289776 w 2514912"/>
                <a:gd name="connsiteY11" fmla="*/ 579551 h 904206"/>
                <a:gd name="connsiteX12" fmla="*/ 22772 w 2514912"/>
                <a:gd name="connsiteY12" fmla="*/ 402569 h 904206"/>
                <a:gd name="connsiteX13" fmla="*/ 0 w 2514912"/>
                <a:gd name="connsiteY13" fmla="*/ 289776 h 904206"/>
                <a:gd name="connsiteX14" fmla="*/ 22772 w 2514912"/>
                <a:gd name="connsiteY14" fmla="*/ 176982 h 904206"/>
                <a:gd name="connsiteX15" fmla="*/ 289776 w 2514912"/>
                <a:gd name="connsiteY15" fmla="*/ 0 h 90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14912" h="904206">
                  <a:moveTo>
                    <a:pt x="0" y="289775"/>
                  </a:moveTo>
                  <a:lnTo>
                    <a:pt x="0" y="289776"/>
                  </a:lnTo>
                  <a:lnTo>
                    <a:pt x="0" y="289776"/>
                  </a:lnTo>
                  <a:close/>
                  <a:moveTo>
                    <a:pt x="289776" y="0"/>
                  </a:moveTo>
                  <a:lnTo>
                    <a:pt x="2225136" y="0"/>
                  </a:lnTo>
                  <a:cubicBezTo>
                    <a:pt x="2385175" y="0"/>
                    <a:pt x="2514912" y="129737"/>
                    <a:pt x="2514912" y="289776"/>
                  </a:cubicBezTo>
                  <a:lnTo>
                    <a:pt x="2514911" y="289776"/>
                  </a:lnTo>
                  <a:cubicBezTo>
                    <a:pt x="2514911" y="449815"/>
                    <a:pt x="2385174" y="579552"/>
                    <a:pt x="2225135" y="579552"/>
                  </a:cubicBezTo>
                  <a:lnTo>
                    <a:pt x="1445754" y="579552"/>
                  </a:lnTo>
                  <a:lnTo>
                    <a:pt x="1257454" y="904206"/>
                  </a:lnTo>
                  <a:lnTo>
                    <a:pt x="1069154" y="579552"/>
                  </a:lnTo>
                  <a:lnTo>
                    <a:pt x="289776" y="579551"/>
                  </a:lnTo>
                  <a:cubicBezTo>
                    <a:pt x="169747" y="579551"/>
                    <a:pt x="66763" y="506574"/>
                    <a:pt x="22772" y="402569"/>
                  </a:cubicBezTo>
                  <a:lnTo>
                    <a:pt x="0" y="289776"/>
                  </a:lnTo>
                  <a:lnTo>
                    <a:pt x="22772" y="176982"/>
                  </a:lnTo>
                  <a:cubicBezTo>
                    <a:pt x="66763" y="72977"/>
                    <a:pt x="169747" y="0"/>
                    <a:pt x="289776" y="0"/>
                  </a:cubicBezTo>
                  <a:close/>
                </a:path>
              </a:pathLst>
            </a:custGeom>
            <a:solidFill>
              <a:schemeClr val="bg1"/>
            </a:solidFill>
            <a:ln w="63500">
              <a:solidFill>
                <a:schemeClr val="accent4"/>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1400">
                <a:solidFill>
                  <a:schemeClr val="tx1">
                    <a:lumMod val="65000"/>
                    <a:lumOff val="35000"/>
                  </a:schemeClr>
                </a:solidFill>
              </a:endParaRPr>
            </a:p>
          </p:txBody>
        </p:sp>
        <p:sp>
          <p:nvSpPr>
            <p:cNvPr id="45" name="Freeform: Shape 44">
              <a:extLst>
                <a:ext uri="{FF2B5EF4-FFF2-40B4-BE49-F238E27FC236}"/>
              </a:extLst>
            </p:cNvPr>
            <p:cNvSpPr/>
            <p:nvPr/>
          </p:nvSpPr>
          <p:spPr>
            <a:xfrm>
              <a:off x="4845797" y="3354518"/>
              <a:ext cx="2514912" cy="884651"/>
            </a:xfrm>
            <a:custGeom>
              <a:avLst/>
              <a:gdLst>
                <a:gd name="connsiteX0" fmla="*/ 0 w 2514912"/>
                <a:gd name="connsiteY0" fmla="*/ 594874 h 884651"/>
                <a:gd name="connsiteX1" fmla="*/ 0 w 2514912"/>
                <a:gd name="connsiteY1" fmla="*/ 594875 h 884651"/>
                <a:gd name="connsiteX2" fmla="*/ 0 w 2514912"/>
                <a:gd name="connsiteY2" fmla="*/ 594875 h 884651"/>
                <a:gd name="connsiteX3" fmla="*/ 1257455 w 2514912"/>
                <a:gd name="connsiteY3" fmla="*/ 0 h 884651"/>
                <a:gd name="connsiteX4" fmla="*/ 1434413 w 2514912"/>
                <a:gd name="connsiteY4" fmla="*/ 305099 h 884651"/>
                <a:gd name="connsiteX5" fmla="*/ 2225136 w 2514912"/>
                <a:gd name="connsiteY5" fmla="*/ 305099 h 884651"/>
                <a:gd name="connsiteX6" fmla="*/ 2514912 w 2514912"/>
                <a:gd name="connsiteY6" fmla="*/ 594875 h 884651"/>
                <a:gd name="connsiteX7" fmla="*/ 2514911 w 2514912"/>
                <a:gd name="connsiteY7" fmla="*/ 594875 h 884651"/>
                <a:gd name="connsiteX8" fmla="*/ 2225135 w 2514912"/>
                <a:gd name="connsiteY8" fmla="*/ 884651 h 884651"/>
                <a:gd name="connsiteX9" fmla="*/ 289776 w 2514912"/>
                <a:gd name="connsiteY9" fmla="*/ 884650 h 884651"/>
                <a:gd name="connsiteX10" fmla="*/ 22772 w 2514912"/>
                <a:gd name="connsiteY10" fmla="*/ 707668 h 884651"/>
                <a:gd name="connsiteX11" fmla="*/ 0 w 2514912"/>
                <a:gd name="connsiteY11" fmla="*/ 594875 h 884651"/>
                <a:gd name="connsiteX12" fmla="*/ 22772 w 2514912"/>
                <a:gd name="connsiteY12" fmla="*/ 482081 h 884651"/>
                <a:gd name="connsiteX13" fmla="*/ 289776 w 2514912"/>
                <a:gd name="connsiteY13" fmla="*/ 305099 h 884651"/>
                <a:gd name="connsiteX14" fmla="*/ 1080498 w 2514912"/>
                <a:gd name="connsiteY14" fmla="*/ 305099 h 88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14912" h="884651">
                  <a:moveTo>
                    <a:pt x="0" y="594874"/>
                  </a:moveTo>
                  <a:lnTo>
                    <a:pt x="0" y="594875"/>
                  </a:lnTo>
                  <a:lnTo>
                    <a:pt x="0" y="594875"/>
                  </a:lnTo>
                  <a:close/>
                  <a:moveTo>
                    <a:pt x="1257455" y="0"/>
                  </a:moveTo>
                  <a:lnTo>
                    <a:pt x="1434413" y="305099"/>
                  </a:lnTo>
                  <a:lnTo>
                    <a:pt x="2225136" y="305099"/>
                  </a:lnTo>
                  <a:cubicBezTo>
                    <a:pt x="2385175" y="305099"/>
                    <a:pt x="2514912" y="434836"/>
                    <a:pt x="2514912" y="594875"/>
                  </a:cubicBezTo>
                  <a:lnTo>
                    <a:pt x="2514911" y="594875"/>
                  </a:lnTo>
                  <a:cubicBezTo>
                    <a:pt x="2514911" y="754914"/>
                    <a:pt x="2385174" y="884651"/>
                    <a:pt x="2225135" y="884651"/>
                  </a:cubicBezTo>
                  <a:lnTo>
                    <a:pt x="289776" y="884650"/>
                  </a:lnTo>
                  <a:cubicBezTo>
                    <a:pt x="169747" y="884650"/>
                    <a:pt x="66763" y="811673"/>
                    <a:pt x="22772" y="707668"/>
                  </a:cubicBezTo>
                  <a:lnTo>
                    <a:pt x="0" y="594875"/>
                  </a:lnTo>
                  <a:lnTo>
                    <a:pt x="22772" y="482081"/>
                  </a:lnTo>
                  <a:cubicBezTo>
                    <a:pt x="66763" y="378076"/>
                    <a:pt x="169747" y="305099"/>
                    <a:pt x="289776" y="305099"/>
                  </a:cubicBezTo>
                  <a:lnTo>
                    <a:pt x="1080498" y="305099"/>
                  </a:lnTo>
                  <a:close/>
                </a:path>
              </a:pathLst>
            </a:custGeom>
            <a:solidFill>
              <a:schemeClr val="accent3"/>
            </a:solidFill>
            <a:ln w="6350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1400">
                <a:solidFill>
                  <a:schemeClr val="tx1">
                    <a:lumMod val="65000"/>
                    <a:lumOff val="35000"/>
                  </a:schemeClr>
                </a:solidFill>
              </a:endParaRPr>
            </a:p>
          </p:txBody>
        </p:sp>
      </p:grpSp>
      <p:sp>
        <p:nvSpPr>
          <p:cNvPr id="62468" name="TextBox 16"/>
          <p:cNvSpPr txBox="1">
            <a:spLocks noChangeArrowheads="1"/>
          </p:cNvSpPr>
          <p:nvPr/>
        </p:nvSpPr>
        <p:spPr bwMode="auto">
          <a:xfrm>
            <a:off x="4524375" y="1928813"/>
            <a:ext cx="215106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b="1">
                <a:latin typeface="Arial Narrow" pitchFamily="34" charset="0"/>
              </a:rPr>
              <a:t>If the total borrowings from all banks and NBFCs by the borrower does not exceed </a:t>
            </a:r>
            <a:r>
              <a:rPr lang="en-US" b="1">
                <a:solidFill>
                  <a:srgbClr val="C00000"/>
                </a:solidFill>
                <a:latin typeface="Arial Narrow" pitchFamily="34" charset="0"/>
              </a:rPr>
              <a:t>Rs 50 crores.</a:t>
            </a:r>
            <a:endParaRPr lang="en-US">
              <a:solidFill>
                <a:srgbClr val="C00000"/>
              </a:solidFill>
              <a:latin typeface="Arial Narrow" pitchFamily="34" charset="0"/>
            </a:endParaRPr>
          </a:p>
        </p:txBody>
      </p:sp>
      <p:sp>
        <p:nvSpPr>
          <p:cNvPr id="62469" name="TextBox 22"/>
          <p:cNvSpPr txBox="1">
            <a:spLocks noChangeArrowheads="1"/>
          </p:cNvSpPr>
          <p:nvPr/>
        </p:nvSpPr>
        <p:spPr bwMode="auto">
          <a:xfrm>
            <a:off x="615950" y="4537075"/>
            <a:ext cx="30305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b="1">
                <a:latin typeface="Arial Narrow" pitchFamily="34" charset="0"/>
              </a:rPr>
              <a:t>MSME accounts that hold a status of “standard asset” in the books as on 31st March 2021</a:t>
            </a:r>
            <a:endParaRPr lang="en-US">
              <a:latin typeface="Arial Narrow" pitchFamily="34" charset="0"/>
            </a:endParaRPr>
          </a:p>
        </p:txBody>
      </p:sp>
      <p:sp>
        <p:nvSpPr>
          <p:cNvPr id="28" name="TextBox 27">
            <a:extLst>
              <a:ext uri="{FF2B5EF4-FFF2-40B4-BE49-F238E27FC236}"/>
            </a:extLst>
          </p:cNvPr>
          <p:cNvSpPr txBox="1"/>
          <p:nvPr/>
        </p:nvSpPr>
        <p:spPr>
          <a:xfrm>
            <a:off x="1697038" y="2317750"/>
            <a:ext cx="1016000" cy="923925"/>
          </a:xfrm>
          <a:prstGeom prst="rect">
            <a:avLst/>
          </a:prstGeom>
          <a:noFill/>
        </p:spPr>
        <p:txBody>
          <a:bodyPr>
            <a:spAutoFit/>
          </a:bodyPr>
          <a:lstStyle/>
          <a:p>
            <a:pPr algn="ctr" fontAlgn="auto">
              <a:spcBef>
                <a:spcPts val="0"/>
              </a:spcBef>
              <a:spcAft>
                <a:spcPts val="0"/>
              </a:spcAft>
              <a:defRPr/>
            </a:pPr>
            <a:r>
              <a:rPr lang="en-US" altLang="ko-KR" sz="5400" b="1" dirty="0">
                <a:solidFill>
                  <a:schemeClr val="accent5"/>
                </a:solidFill>
                <a:latin typeface="+mn-lt"/>
              </a:rPr>
              <a:t>01</a:t>
            </a:r>
            <a:endParaRPr lang="ko-KR" altLang="en-US" sz="5400" b="1" dirty="0">
              <a:solidFill>
                <a:schemeClr val="accent5"/>
              </a:solidFill>
              <a:latin typeface="+mn-lt"/>
            </a:endParaRPr>
          </a:p>
        </p:txBody>
      </p:sp>
      <p:sp>
        <p:nvSpPr>
          <p:cNvPr id="29" name="TextBox 28">
            <a:extLst>
              <a:ext uri="{FF2B5EF4-FFF2-40B4-BE49-F238E27FC236}"/>
            </a:extLst>
          </p:cNvPr>
          <p:cNvSpPr txBox="1"/>
          <p:nvPr/>
        </p:nvSpPr>
        <p:spPr>
          <a:xfrm>
            <a:off x="5310188" y="4786313"/>
            <a:ext cx="1016000" cy="923925"/>
          </a:xfrm>
          <a:prstGeom prst="rect">
            <a:avLst/>
          </a:prstGeom>
          <a:noFill/>
        </p:spPr>
        <p:txBody>
          <a:bodyPr>
            <a:spAutoFit/>
          </a:bodyPr>
          <a:lstStyle/>
          <a:p>
            <a:pPr algn="ctr" fontAlgn="auto">
              <a:spcBef>
                <a:spcPts val="0"/>
              </a:spcBef>
              <a:spcAft>
                <a:spcPts val="0"/>
              </a:spcAft>
              <a:defRPr/>
            </a:pPr>
            <a:r>
              <a:rPr lang="en-US" altLang="ko-KR" sz="5400" b="1" dirty="0">
                <a:solidFill>
                  <a:schemeClr val="accent3"/>
                </a:solidFill>
                <a:latin typeface="+mn-lt"/>
              </a:rPr>
              <a:t>02</a:t>
            </a:r>
            <a:endParaRPr lang="ko-KR" altLang="en-US" sz="5400" b="1" dirty="0">
              <a:solidFill>
                <a:schemeClr val="accent3"/>
              </a:solidFill>
              <a:latin typeface="+mn-lt"/>
            </a:endParaRPr>
          </a:p>
        </p:txBody>
      </p:sp>
      <p:sp>
        <p:nvSpPr>
          <p:cNvPr id="30" name="TextBox 29">
            <a:extLst>
              <a:ext uri="{FF2B5EF4-FFF2-40B4-BE49-F238E27FC236}"/>
            </a:extLst>
          </p:cNvPr>
          <p:cNvSpPr txBox="1"/>
          <p:nvPr/>
        </p:nvSpPr>
        <p:spPr>
          <a:xfrm>
            <a:off x="8096250" y="2357438"/>
            <a:ext cx="1016000" cy="923925"/>
          </a:xfrm>
          <a:prstGeom prst="rect">
            <a:avLst/>
          </a:prstGeom>
          <a:noFill/>
        </p:spPr>
        <p:txBody>
          <a:bodyPr>
            <a:spAutoFit/>
          </a:bodyPr>
          <a:lstStyle/>
          <a:p>
            <a:pPr algn="ctr" fontAlgn="auto">
              <a:spcBef>
                <a:spcPts val="0"/>
              </a:spcBef>
              <a:spcAft>
                <a:spcPts val="0"/>
              </a:spcAft>
              <a:defRPr/>
            </a:pPr>
            <a:r>
              <a:rPr lang="en-US" altLang="ko-KR" sz="5400" b="1" dirty="0">
                <a:solidFill>
                  <a:schemeClr val="accent3"/>
                </a:solidFill>
                <a:latin typeface="+mn-lt"/>
              </a:rPr>
              <a:t>03</a:t>
            </a:r>
            <a:endParaRPr lang="ko-KR" altLang="en-US" sz="5400" b="1" dirty="0">
              <a:solidFill>
                <a:schemeClr val="accent3"/>
              </a:solidFill>
              <a:latin typeface="+mn-lt"/>
            </a:endParaRPr>
          </a:p>
        </p:txBody>
      </p:sp>
      <p:sp>
        <p:nvSpPr>
          <p:cNvPr id="62473" name="Rectangle 2"/>
          <p:cNvSpPr>
            <a:spLocks noChangeArrowheads="1"/>
          </p:cNvSpPr>
          <p:nvPr/>
        </p:nvSpPr>
        <p:spPr bwMode="auto">
          <a:xfrm>
            <a:off x="615950" y="1125538"/>
            <a:ext cx="11096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rgbClr val="002060"/>
                </a:solidFill>
                <a:latin typeface="Arial Narrow" pitchFamily="34" charset="0"/>
              </a:rPr>
              <a:t>As per the existing RBI Guidelines  banks and financial institutions satisfying the following conditions shall be permitted to restructure their MSME debts: </a:t>
            </a:r>
          </a:p>
        </p:txBody>
      </p:sp>
      <p:sp>
        <p:nvSpPr>
          <p:cNvPr id="49" name="Block Arc 14">
            <a:extLst>
              <a:ext uri="{FF2B5EF4-FFF2-40B4-BE49-F238E27FC236}"/>
            </a:extLst>
          </p:cNvPr>
          <p:cNvSpPr/>
          <p:nvPr/>
        </p:nvSpPr>
        <p:spPr>
          <a:xfrm rot="16200000">
            <a:off x="1921669" y="3659981"/>
            <a:ext cx="566738" cy="568325"/>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a:solidFill>
                <a:schemeClr val="tx1"/>
              </a:solidFill>
            </a:endParaRPr>
          </a:p>
        </p:txBody>
      </p:sp>
      <p:sp>
        <p:nvSpPr>
          <p:cNvPr id="50" name="Block Arc 14">
            <a:extLst>
              <a:ext uri="{FF2B5EF4-FFF2-40B4-BE49-F238E27FC236}"/>
            </a:extLst>
          </p:cNvPr>
          <p:cNvSpPr/>
          <p:nvPr/>
        </p:nvSpPr>
        <p:spPr>
          <a:xfrm rot="16200000">
            <a:off x="5595938" y="3714750"/>
            <a:ext cx="568325" cy="568325"/>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a:solidFill>
                <a:schemeClr val="tx1"/>
              </a:solidFill>
            </a:endParaRPr>
          </a:p>
        </p:txBody>
      </p:sp>
      <p:sp>
        <p:nvSpPr>
          <p:cNvPr id="51" name="Block Arc 14">
            <a:extLst>
              <a:ext uri="{FF2B5EF4-FFF2-40B4-BE49-F238E27FC236}"/>
            </a:extLst>
          </p:cNvPr>
          <p:cNvSpPr/>
          <p:nvPr/>
        </p:nvSpPr>
        <p:spPr>
          <a:xfrm rot="16200000">
            <a:off x="8452644" y="3644107"/>
            <a:ext cx="568325" cy="566737"/>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a:solidFill>
                <a:schemeClr val="tx1"/>
              </a:solidFill>
            </a:endParaRPr>
          </a:p>
        </p:txBody>
      </p:sp>
      <p:sp>
        <p:nvSpPr>
          <p:cNvPr id="4" name="Rectangle 3"/>
          <p:cNvSpPr/>
          <p:nvPr/>
        </p:nvSpPr>
        <p:spPr>
          <a:xfrm>
            <a:off x="839788" y="6308725"/>
            <a:ext cx="11056937" cy="368300"/>
          </a:xfrm>
          <a:prstGeom prst="rect">
            <a:avLst/>
          </a:prstGeom>
        </p:spPr>
        <p:txBody>
          <a:bodyPr>
            <a:spAutoFit/>
          </a:bodyPr>
          <a:lstStyle/>
          <a:p>
            <a:pPr algn="just" fontAlgn="auto">
              <a:spcBef>
                <a:spcPts val="0"/>
              </a:spcBef>
              <a:spcAft>
                <a:spcPts val="0"/>
              </a:spcAft>
              <a:defRPr/>
            </a:pPr>
            <a:r>
              <a:rPr lang="en-US" b="1" dirty="0">
                <a:solidFill>
                  <a:schemeClr val="accent1">
                    <a:lumMod val="50000"/>
                  </a:schemeClr>
                </a:solidFill>
                <a:latin typeface="Arial Narrow" panose="020B0606020202030204" pitchFamily="34" charset="0"/>
                <a:cs typeface="Nirmala UI" panose="020B0502040204020203" pitchFamily="34" charset="0"/>
              </a:rPr>
              <a:t>FM announced to give a further extension to the scheme for MSMEs till 31</a:t>
            </a:r>
            <a:r>
              <a:rPr lang="en-US" b="1" baseline="30000" dirty="0">
                <a:solidFill>
                  <a:schemeClr val="accent1">
                    <a:lumMod val="50000"/>
                  </a:schemeClr>
                </a:solidFill>
                <a:latin typeface="Arial Narrow" panose="020B0606020202030204" pitchFamily="34" charset="0"/>
                <a:cs typeface="Nirmala UI" panose="020B0502040204020203" pitchFamily="34" charset="0"/>
              </a:rPr>
              <a:t>st</a:t>
            </a:r>
            <a:r>
              <a:rPr lang="en-US" b="1" dirty="0">
                <a:solidFill>
                  <a:schemeClr val="accent1">
                    <a:lumMod val="50000"/>
                  </a:schemeClr>
                </a:solidFill>
                <a:latin typeface="Arial Narrow" panose="020B0606020202030204" pitchFamily="34" charset="0"/>
                <a:cs typeface="Nirmala UI" panose="020B0502040204020203" pitchFamily="34" charset="0"/>
              </a:rPr>
              <a:t> March 2022</a:t>
            </a:r>
          </a:p>
        </p:txBody>
      </p:sp>
      <p:sp>
        <p:nvSpPr>
          <p:cNvPr id="62478" name="Rectangle 20"/>
          <p:cNvSpPr>
            <a:spLocks noChangeArrowheads="1"/>
          </p:cNvSpPr>
          <p:nvPr/>
        </p:nvSpPr>
        <p:spPr bwMode="auto">
          <a:xfrm>
            <a:off x="7381875" y="4572000"/>
            <a:ext cx="30003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IN" b="1">
                <a:solidFill>
                  <a:srgbClr val="002060"/>
                </a:solidFill>
                <a:latin typeface="Arial Narrow" pitchFamily="34" charset="0"/>
              </a:rPr>
              <a:t>More than 5 lakh MSME accounts already restructured and Govt expects another 25 lakh accounts to be restructured </a:t>
            </a:r>
            <a:endParaRPr lang="en-US" b="1">
              <a:solidFill>
                <a:srgbClr val="002060"/>
              </a:solidFill>
              <a:latin typeface="Arial Narrow"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79425" y="2781300"/>
            <a:ext cx="1152525" cy="10795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ECLGS</a:t>
            </a:r>
            <a:endParaRPr lang="en-IN" dirty="0"/>
          </a:p>
        </p:txBody>
      </p:sp>
      <p:sp>
        <p:nvSpPr>
          <p:cNvPr id="5" name="Rounded Rectangle 4"/>
          <p:cNvSpPr/>
          <p:nvPr/>
        </p:nvSpPr>
        <p:spPr>
          <a:xfrm>
            <a:off x="2114550" y="5373688"/>
            <a:ext cx="1152525" cy="10795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Calibri" pitchFamily="34" charset="0"/>
                <a:cs typeface="Calibri" pitchFamily="34" charset="0"/>
              </a:rPr>
              <a:t>ECLGS</a:t>
            </a:r>
          </a:p>
          <a:p>
            <a:pPr algn="ctr" fontAlgn="auto">
              <a:spcBef>
                <a:spcPts val="0"/>
              </a:spcBef>
              <a:spcAft>
                <a:spcPts val="0"/>
              </a:spcAft>
              <a:defRPr/>
            </a:pPr>
            <a:r>
              <a:rPr lang="en-US" dirty="0">
                <a:latin typeface="Calibri" pitchFamily="34" charset="0"/>
                <a:cs typeface="Calibri" pitchFamily="34" charset="0"/>
              </a:rPr>
              <a:t>4.0</a:t>
            </a:r>
            <a:endParaRPr lang="en-IN" dirty="0">
              <a:latin typeface="Calibri" pitchFamily="34" charset="0"/>
              <a:cs typeface="Calibri" pitchFamily="34" charset="0"/>
            </a:endParaRPr>
          </a:p>
          <a:p>
            <a:pPr algn="ctr" fontAlgn="auto">
              <a:spcBef>
                <a:spcPts val="0"/>
              </a:spcBef>
              <a:spcAft>
                <a:spcPts val="0"/>
              </a:spcAft>
              <a:defRPr/>
            </a:pPr>
            <a:endParaRPr lang="en-IN" dirty="0">
              <a:latin typeface="Calibri" pitchFamily="34" charset="0"/>
              <a:cs typeface="Calibri" pitchFamily="34" charset="0"/>
            </a:endParaRPr>
          </a:p>
        </p:txBody>
      </p:sp>
      <p:sp>
        <p:nvSpPr>
          <p:cNvPr id="6" name="Rounded Rectangle 5"/>
          <p:cNvSpPr/>
          <p:nvPr/>
        </p:nvSpPr>
        <p:spPr>
          <a:xfrm>
            <a:off x="2089150" y="3860800"/>
            <a:ext cx="1150938" cy="1081088"/>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Calibri" pitchFamily="34" charset="0"/>
                <a:cs typeface="Calibri" pitchFamily="34" charset="0"/>
              </a:rPr>
              <a:t>ECLGS</a:t>
            </a:r>
          </a:p>
          <a:p>
            <a:pPr algn="ctr" fontAlgn="auto">
              <a:spcBef>
                <a:spcPts val="0"/>
              </a:spcBef>
              <a:spcAft>
                <a:spcPts val="0"/>
              </a:spcAft>
              <a:defRPr/>
            </a:pPr>
            <a:r>
              <a:rPr lang="en-US" dirty="0">
                <a:latin typeface="Calibri" pitchFamily="34" charset="0"/>
                <a:cs typeface="Calibri" pitchFamily="34" charset="0"/>
              </a:rPr>
              <a:t>3.0</a:t>
            </a:r>
            <a:endParaRPr lang="en-IN" dirty="0">
              <a:latin typeface="Calibri" pitchFamily="34" charset="0"/>
              <a:cs typeface="Calibri" pitchFamily="34" charset="0"/>
            </a:endParaRPr>
          </a:p>
          <a:p>
            <a:pPr algn="ctr" fontAlgn="auto">
              <a:spcBef>
                <a:spcPts val="0"/>
              </a:spcBef>
              <a:spcAft>
                <a:spcPts val="0"/>
              </a:spcAft>
              <a:defRPr/>
            </a:pPr>
            <a:endParaRPr lang="en-IN" dirty="0"/>
          </a:p>
        </p:txBody>
      </p:sp>
      <p:sp>
        <p:nvSpPr>
          <p:cNvPr id="7" name="Rounded Rectangle 6"/>
          <p:cNvSpPr/>
          <p:nvPr/>
        </p:nvSpPr>
        <p:spPr>
          <a:xfrm>
            <a:off x="2074863" y="2116138"/>
            <a:ext cx="1152525" cy="10795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Calibri" pitchFamily="34" charset="0"/>
                <a:cs typeface="Calibri" pitchFamily="34" charset="0"/>
              </a:rPr>
              <a:t>ECLGS</a:t>
            </a:r>
          </a:p>
          <a:p>
            <a:pPr algn="ctr" fontAlgn="auto">
              <a:spcBef>
                <a:spcPts val="0"/>
              </a:spcBef>
              <a:spcAft>
                <a:spcPts val="0"/>
              </a:spcAft>
              <a:defRPr/>
            </a:pPr>
            <a:r>
              <a:rPr lang="en-US" dirty="0">
                <a:latin typeface="Calibri" pitchFamily="34" charset="0"/>
                <a:cs typeface="Calibri" pitchFamily="34" charset="0"/>
              </a:rPr>
              <a:t>2.0</a:t>
            </a:r>
            <a:endParaRPr lang="en-IN" dirty="0">
              <a:latin typeface="Calibri" pitchFamily="34" charset="0"/>
              <a:cs typeface="Calibri" pitchFamily="34" charset="0"/>
            </a:endParaRPr>
          </a:p>
          <a:p>
            <a:pPr algn="ctr" fontAlgn="auto">
              <a:spcBef>
                <a:spcPts val="0"/>
              </a:spcBef>
              <a:spcAft>
                <a:spcPts val="0"/>
              </a:spcAft>
              <a:defRPr/>
            </a:pPr>
            <a:endParaRPr lang="en-IN" dirty="0">
              <a:latin typeface="Calibri" pitchFamily="34" charset="0"/>
              <a:cs typeface="Calibri" pitchFamily="34" charset="0"/>
            </a:endParaRPr>
          </a:p>
        </p:txBody>
      </p:sp>
      <p:sp>
        <p:nvSpPr>
          <p:cNvPr id="8" name="Rounded Rectangle 7"/>
          <p:cNvSpPr/>
          <p:nvPr/>
        </p:nvSpPr>
        <p:spPr>
          <a:xfrm>
            <a:off x="2089150" y="549275"/>
            <a:ext cx="1150938" cy="1079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Calibri" pitchFamily="34" charset="0"/>
                <a:cs typeface="Calibri" pitchFamily="34" charset="0"/>
              </a:rPr>
              <a:t>ECLGS</a:t>
            </a:r>
          </a:p>
          <a:p>
            <a:pPr algn="ctr" fontAlgn="auto">
              <a:spcBef>
                <a:spcPts val="0"/>
              </a:spcBef>
              <a:spcAft>
                <a:spcPts val="0"/>
              </a:spcAft>
              <a:defRPr/>
            </a:pPr>
            <a:r>
              <a:rPr lang="en-US" dirty="0">
                <a:latin typeface="Calibri" pitchFamily="34" charset="0"/>
                <a:cs typeface="Calibri" pitchFamily="34" charset="0"/>
              </a:rPr>
              <a:t>1.0</a:t>
            </a:r>
            <a:endParaRPr lang="en-IN" dirty="0">
              <a:latin typeface="Calibri" pitchFamily="34" charset="0"/>
              <a:cs typeface="Calibri" pitchFamily="34" charset="0"/>
            </a:endParaRPr>
          </a:p>
          <a:p>
            <a:pPr algn="ctr" fontAlgn="auto">
              <a:spcBef>
                <a:spcPts val="0"/>
              </a:spcBef>
              <a:spcAft>
                <a:spcPts val="0"/>
              </a:spcAft>
              <a:defRPr/>
            </a:pPr>
            <a:endParaRPr lang="en-IN" dirty="0"/>
          </a:p>
        </p:txBody>
      </p:sp>
      <p:sp>
        <p:nvSpPr>
          <p:cNvPr id="9" name="Rectangle 8"/>
          <p:cNvSpPr/>
          <p:nvPr/>
        </p:nvSpPr>
        <p:spPr>
          <a:xfrm>
            <a:off x="4408488" y="549275"/>
            <a:ext cx="6119812" cy="1223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latin typeface="Calibri" pitchFamily="34" charset="0"/>
                <a:ea typeface="Cambria" pitchFamily="18" charset="0"/>
                <a:cs typeface="Calibri" pitchFamily="34" charset="0"/>
              </a:rPr>
              <a:t>100% guarantee with respect to loans to borrowers having credit outstanding of Rs.50 </a:t>
            </a:r>
            <a:r>
              <a:rPr lang="en-US" sz="1600" b="1" dirty="0" err="1">
                <a:latin typeface="Calibri" pitchFamily="34" charset="0"/>
                <a:ea typeface="Cambria" pitchFamily="18" charset="0"/>
                <a:cs typeface="Calibri" pitchFamily="34" charset="0"/>
              </a:rPr>
              <a:t>crores</a:t>
            </a:r>
            <a:r>
              <a:rPr lang="en-US" sz="1600" b="1" dirty="0">
                <a:latin typeface="Calibri" pitchFamily="34" charset="0"/>
                <a:ea typeface="Cambria" pitchFamily="18" charset="0"/>
                <a:cs typeface="Calibri" pitchFamily="34" charset="0"/>
              </a:rPr>
              <a:t> and days past due of up to 60 days as on 29/02/2020</a:t>
            </a:r>
            <a:endParaRPr lang="en-IN" sz="1600" b="1" dirty="0">
              <a:latin typeface="Calibri" pitchFamily="34" charset="0"/>
              <a:ea typeface="Cambria" pitchFamily="18" charset="0"/>
              <a:cs typeface="Calibri" pitchFamily="34" charset="0"/>
            </a:endParaRPr>
          </a:p>
        </p:txBody>
      </p:sp>
      <p:sp>
        <p:nvSpPr>
          <p:cNvPr id="10" name="Rectangle 9"/>
          <p:cNvSpPr/>
          <p:nvPr/>
        </p:nvSpPr>
        <p:spPr>
          <a:xfrm>
            <a:off x="4408488" y="2043113"/>
            <a:ext cx="6119812" cy="12239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latin typeface="Calibri" pitchFamily="34" charset="0"/>
                <a:ea typeface="Cambria" pitchFamily="18" charset="0"/>
                <a:cs typeface="Calibri" pitchFamily="34" charset="0"/>
              </a:rPr>
              <a:t>100% guarantee with respect to loans to borrowers belonging to identified sectors and healthcare sector having credit outstanding between Rs.50 </a:t>
            </a:r>
            <a:r>
              <a:rPr lang="en-US" sz="1600" b="1" dirty="0" err="1">
                <a:latin typeface="Calibri" pitchFamily="34" charset="0"/>
                <a:ea typeface="Cambria" pitchFamily="18" charset="0"/>
                <a:cs typeface="Calibri" pitchFamily="34" charset="0"/>
              </a:rPr>
              <a:t>crores</a:t>
            </a:r>
            <a:r>
              <a:rPr lang="en-US" sz="1600" b="1" dirty="0">
                <a:latin typeface="Calibri" pitchFamily="34" charset="0"/>
                <a:ea typeface="Cambria" pitchFamily="18" charset="0"/>
                <a:cs typeface="Calibri" pitchFamily="34" charset="0"/>
              </a:rPr>
              <a:t> – Rs.500 </a:t>
            </a:r>
            <a:r>
              <a:rPr lang="en-US" sz="1600" b="1" dirty="0" err="1">
                <a:latin typeface="Calibri" pitchFamily="34" charset="0"/>
                <a:ea typeface="Cambria" pitchFamily="18" charset="0"/>
                <a:cs typeface="Calibri" pitchFamily="34" charset="0"/>
              </a:rPr>
              <a:t>crores</a:t>
            </a:r>
            <a:r>
              <a:rPr lang="en-US" sz="1600" b="1" dirty="0">
                <a:latin typeface="Calibri" pitchFamily="34" charset="0"/>
                <a:ea typeface="Cambria" pitchFamily="18" charset="0"/>
                <a:cs typeface="Calibri" pitchFamily="34" charset="0"/>
              </a:rPr>
              <a:t> and days past due of up to 30 days as on 29/02/2020</a:t>
            </a:r>
            <a:endParaRPr lang="en-IN" sz="1600" b="1" dirty="0">
              <a:latin typeface="Calibri" pitchFamily="34" charset="0"/>
              <a:ea typeface="Cambria" pitchFamily="18" charset="0"/>
              <a:cs typeface="Calibri" pitchFamily="34" charset="0"/>
            </a:endParaRPr>
          </a:p>
          <a:p>
            <a:pPr algn="ctr" fontAlgn="auto">
              <a:spcBef>
                <a:spcPts val="0"/>
              </a:spcBef>
              <a:spcAft>
                <a:spcPts val="0"/>
              </a:spcAft>
              <a:defRPr/>
            </a:pPr>
            <a:endParaRPr lang="en-IN" sz="1600" dirty="0"/>
          </a:p>
        </p:txBody>
      </p:sp>
      <p:sp>
        <p:nvSpPr>
          <p:cNvPr id="11" name="Rectangle 10"/>
          <p:cNvSpPr/>
          <p:nvPr/>
        </p:nvSpPr>
        <p:spPr>
          <a:xfrm>
            <a:off x="4414838" y="3716338"/>
            <a:ext cx="6121400" cy="12255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latin typeface="Calibri" pitchFamily="34" charset="0"/>
                <a:cs typeface="Calibri" pitchFamily="34" charset="0"/>
              </a:rPr>
              <a:t>100% guarantee with respect to loans to borrowers in the hospitality, travel &amp; tourism, leisure &amp; sporting and civil aviation sectors having days past due of up to 60 days as on 29/02/2020</a:t>
            </a:r>
            <a:endParaRPr lang="en-IN" sz="1600" b="1" dirty="0">
              <a:latin typeface="Calibri" pitchFamily="34" charset="0"/>
              <a:cs typeface="Calibri" pitchFamily="34" charset="0"/>
            </a:endParaRPr>
          </a:p>
          <a:p>
            <a:pPr algn="ctr" fontAlgn="auto">
              <a:spcBef>
                <a:spcPts val="0"/>
              </a:spcBef>
              <a:spcAft>
                <a:spcPts val="0"/>
              </a:spcAft>
              <a:defRPr/>
            </a:pPr>
            <a:endParaRPr lang="en-IN" sz="1600" b="1" dirty="0">
              <a:latin typeface="Calibri" pitchFamily="34" charset="0"/>
              <a:cs typeface="Calibri" pitchFamily="34" charset="0"/>
            </a:endParaRPr>
          </a:p>
        </p:txBody>
      </p:sp>
      <p:sp>
        <p:nvSpPr>
          <p:cNvPr id="12" name="Rectangle 11"/>
          <p:cNvSpPr/>
          <p:nvPr/>
        </p:nvSpPr>
        <p:spPr>
          <a:xfrm>
            <a:off x="4448175" y="5300663"/>
            <a:ext cx="6121400" cy="122396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latin typeface="Calibri" pitchFamily="34" charset="0"/>
                <a:cs typeface="Calibri" pitchFamily="34" charset="0"/>
              </a:rPr>
              <a:t>100% guarantee with respect to loans to borrowers in eligible hospitals/nursing homes/ clinics/ medical colleges/ units engaged in manufacturing of liquid oxygen, oxygen cylinders etc. for setting up of on-site oxygen producing plants.  </a:t>
            </a:r>
            <a:endParaRPr lang="en-IN" dirty="0"/>
          </a:p>
        </p:txBody>
      </p:sp>
      <p:cxnSp>
        <p:nvCxnSpPr>
          <p:cNvPr id="14" name="Straight Connector 13"/>
          <p:cNvCxnSpPr>
            <a:stCxn id="3" idx="3"/>
          </p:cNvCxnSpPr>
          <p:nvPr/>
        </p:nvCxnSpPr>
        <p:spPr>
          <a:xfrm>
            <a:off x="1631950" y="3321050"/>
            <a:ext cx="2159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847850" y="1268413"/>
            <a:ext cx="0" cy="4824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847850" y="1268413"/>
            <a:ext cx="2413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847850" y="2781300"/>
            <a:ext cx="22701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847850" y="4329113"/>
            <a:ext cx="22701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847850" y="6092825"/>
            <a:ext cx="22701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267075" y="1268413"/>
            <a:ext cx="114141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240088" y="2655888"/>
            <a:ext cx="11414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240088" y="4314825"/>
            <a:ext cx="11414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227388" y="6064250"/>
            <a:ext cx="11414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3509" name="object 4"/>
          <p:cNvSpPr txBox="1">
            <a:spLocks/>
          </p:cNvSpPr>
          <p:nvPr/>
        </p:nvSpPr>
        <p:spPr bwMode="auto">
          <a:xfrm>
            <a:off x="766763" y="17463"/>
            <a:ext cx="849788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nchor="ctr">
            <a:spAutoFit/>
          </a:bodyPr>
          <a:lstStyle>
            <a:lvl1pPr marL="12700"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ts val="100"/>
              </a:spcBef>
            </a:pPr>
            <a:r>
              <a:rPr lang="en-US" sz="2800" b="1" u="sng">
                <a:solidFill>
                  <a:srgbClr val="820000"/>
                </a:solidFill>
                <a:latin typeface="Gabriola" pitchFamily="82" charset="0"/>
                <a:cs typeface="Gisha" pitchFamily="34" charset="-79"/>
              </a:rPr>
              <a:t>EMERGENCY CREDIT LINE GUARANTEE SCHEME  (ECLGS</a:t>
            </a:r>
            <a:r>
              <a:rPr lang="en-US" sz="2800" b="1" u="sng">
                <a:solidFill>
                  <a:srgbClr val="820000"/>
                </a:solidFill>
                <a:latin typeface="Arial Narrow" pitchFamily="34" charset="0"/>
                <a:cs typeface="Gisha" pitchFamily="34" charset="-79"/>
              </a:rPr>
              <a:t>)</a:t>
            </a:r>
            <a:endParaRPr lang="en-US" sz="2800" b="1" u="sng">
              <a:solidFill>
                <a:srgbClr val="820000"/>
              </a:solidFill>
              <a:latin typeface="Arial Narrow"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Box 4"/>
          <p:cNvSpPr txBox="1">
            <a:spLocks noChangeArrowheads="1"/>
          </p:cNvSpPr>
          <p:nvPr/>
        </p:nvSpPr>
        <p:spPr bwMode="auto">
          <a:xfrm>
            <a:off x="1271588" y="1268413"/>
            <a:ext cx="7272337"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a:solidFill>
                  <a:srgbClr val="C00000"/>
                </a:solidFill>
                <a:latin typeface="Calibri" pitchFamily="34" charset="0"/>
              </a:rPr>
              <a:t>Nature of Facility:</a:t>
            </a:r>
          </a:p>
          <a:p>
            <a:pPr eaLnBrk="1" hangingPunct="1"/>
            <a:endParaRPr lang="en-US" sz="2400">
              <a:latin typeface="Calibri" pitchFamily="34" charset="0"/>
            </a:endParaRPr>
          </a:p>
          <a:p>
            <a:pPr eaLnBrk="1" hangingPunct="1"/>
            <a:r>
              <a:rPr lang="en-US" sz="2400" b="1">
                <a:solidFill>
                  <a:schemeClr val="accent1"/>
                </a:solidFill>
                <a:latin typeface="Calibri" pitchFamily="34" charset="0"/>
              </a:rPr>
              <a:t>Under ECLGS 1.0 &amp; 3.0</a:t>
            </a:r>
          </a:p>
          <a:p>
            <a:pPr eaLnBrk="1" hangingPunct="1"/>
            <a:endParaRPr lang="en-US" sz="2400">
              <a:latin typeface="Calibri" pitchFamily="34" charset="0"/>
            </a:endParaRPr>
          </a:p>
          <a:p>
            <a:pPr eaLnBrk="1" hangingPunct="1"/>
            <a:r>
              <a:rPr lang="en-US" sz="2400">
                <a:latin typeface="Calibri" pitchFamily="34" charset="0"/>
              </a:rPr>
              <a:t>Working Capital Term Loan</a:t>
            </a:r>
          </a:p>
          <a:p>
            <a:pPr eaLnBrk="1" hangingPunct="1"/>
            <a:endParaRPr lang="en-US" sz="2400">
              <a:latin typeface="Calibri" pitchFamily="34" charset="0"/>
            </a:endParaRPr>
          </a:p>
          <a:p>
            <a:pPr eaLnBrk="1" hangingPunct="1"/>
            <a:r>
              <a:rPr lang="en-US" sz="2400" b="1">
                <a:solidFill>
                  <a:srgbClr val="0070C0"/>
                </a:solidFill>
                <a:latin typeface="Calibri" pitchFamily="34" charset="0"/>
              </a:rPr>
              <a:t>Under ECLGS 2.0 &amp; 4.0</a:t>
            </a:r>
          </a:p>
          <a:p>
            <a:pPr eaLnBrk="1" hangingPunct="1"/>
            <a:endParaRPr lang="en-US" sz="2400">
              <a:latin typeface="Calibri" pitchFamily="34" charset="0"/>
            </a:endParaRPr>
          </a:p>
          <a:p>
            <a:pPr eaLnBrk="1" hangingPunct="1"/>
            <a:r>
              <a:rPr lang="en-US" sz="2400">
                <a:latin typeface="Calibri" pitchFamily="34" charset="0"/>
              </a:rPr>
              <a:t>Working Capital Term Loan</a:t>
            </a:r>
          </a:p>
          <a:p>
            <a:pPr eaLnBrk="1" hangingPunct="1"/>
            <a:r>
              <a:rPr lang="en-US" sz="2400">
                <a:latin typeface="Calibri" pitchFamily="34" charset="0"/>
              </a:rPr>
              <a:t>Non fund based facility</a:t>
            </a:r>
          </a:p>
          <a:p>
            <a:pPr eaLnBrk="1" hangingPunct="1"/>
            <a:r>
              <a:rPr lang="en-US" sz="2400">
                <a:latin typeface="Calibri" pitchFamily="34" charset="0"/>
              </a:rPr>
              <a:t>Combination of both fund &amp; non- fund</a:t>
            </a:r>
            <a:endParaRPr lang="en-IN" sz="2400">
              <a:latin typeface="Calibri"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79425" y="2781300"/>
            <a:ext cx="1152525" cy="10795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ECLGS</a:t>
            </a:r>
            <a:endParaRPr lang="en-IN" dirty="0"/>
          </a:p>
        </p:txBody>
      </p:sp>
      <p:sp>
        <p:nvSpPr>
          <p:cNvPr id="4" name="Rounded Rectangle 3"/>
          <p:cNvSpPr/>
          <p:nvPr/>
        </p:nvSpPr>
        <p:spPr>
          <a:xfrm>
            <a:off x="2114550" y="5373688"/>
            <a:ext cx="1152525" cy="10795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Calibri" pitchFamily="34" charset="0"/>
                <a:cs typeface="Calibri" pitchFamily="34" charset="0"/>
              </a:rPr>
              <a:t>ECLGS</a:t>
            </a:r>
          </a:p>
          <a:p>
            <a:pPr algn="ctr" fontAlgn="auto">
              <a:spcBef>
                <a:spcPts val="0"/>
              </a:spcBef>
              <a:spcAft>
                <a:spcPts val="0"/>
              </a:spcAft>
              <a:defRPr/>
            </a:pPr>
            <a:r>
              <a:rPr lang="en-US" dirty="0">
                <a:latin typeface="Calibri" pitchFamily="34" charset="0"/>
                <a:cs typeface="Calibri" pitchFamily="34" charset="0"/>
              </a:rPr>
              <a:t>4.0</a:t>
            </a:r>
            <a:endParaRPr lang="en-IN" dirty="0">
              <a:latin typeface="Calibri" pitchFamily="34" charset="0"/>
              <a:cs typeface="Calibri" pitchFamily="34" charset="0"/>
            </a:endParaRPr>
          </a:p>
          <a:p>
            <a:pPr algn="ctr" fontAlgn="auto">
              <a:spcBef>
                <a:spcPts val="0"/>
              </a:spcBef>
              <a:spcAft>
                <a:spcPts val="0"/>
              </a:spcAft>
              <a:defRPr/>
            </a:pPr>
            <a:endParaRPr lang="en-IN" dirty="0">
              <a:latin typeface="Calibri" pitchFamily="34" charset="0"/>
              <a:cs typeface="Calibri" pitchFamily="34" charset="0"/>
            </a:endParaRPr>
          </a:p>
        </p:txBody>
      </p:sp>
      <p:sp>
        <p:nvSpPr>
          <p:cNvPr id="5" name="Rounded Rectangle 4"/>
          <p:cNvSpPr/>
          <p:nvPr/>
        </p:nvSpPr>
        <p:spPr>
          <a:xfrm>
            <a:off x="2089150" y="3860800"/>
            <a:ext cx="1150938" cy="1081088"/>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Calibri" pitchFamily="34" charset="0"/>
                <a:cs typeface="Calibri" pitchFamily="34" charset="0"/>
              </a:rPr>
              <a:t>ECLGS</a:t>
            </a:r>
          </a:p>
          <a:p>
            <a:pPr algn="ctr" fontAlgn="auto">
              <a:spcBef>
                <a:spcPts val="0"/>
              </a:spcBef>
              <a:spcAft>
                <a:spcPts val="0"/>
              </a:spcAft>
              <a:defRPr/>
            </a:pPr>
            <a:r>
              <a:rPr lang="en-US" dirty="0">
                <a:latin typeface="Calibri" pitchFamily="34" charset="0"/>
                <a:cs typeface="Calibri" pitchFamily="34" charset="0"/>
              </a:rPr>
              <a:t>3.0</a:t>
            </a:r>
            <a:endParaRPr lang="en-IN" dirty="0">
              <a:latin typeface="Calibri" pitchFamily="34" charset="0"/>
              <a:cs typeface="Calibri" pitchFamily="34" charset="0"/>
            </a:endParaRPr>
          </a:p>
          <a:p>
            <a:pPr algn="ctr" fontAlgn="auto">
              <a:spcBef>
                <a:spcPts val="0"/>
              </a:spcBef>
              <a:spcAft>
                <a:spcPts val="0"/>
              </a:spcAft>
              <a:defRPr/>
            </a:pPr>
            <a:endParaRPr lang="en-IN" dirty="0"/>
          </a:p>
        </p:txBody>
      </p:sp>
      <p:sp>
        <p:nvSpPr>
          <p:cNvPr id="6" name="Rounded Rectangle 5"/>
          <p:cNvSpPr/>
          <p:nvPr/>
        </p:nvSpPr>
        <p:spPr>
          <a:xfrm>
            <a:off x="2074863" y="2116138"/>
            <a:ext cx="1152525" cy="10795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Calibri" pitchFamily="34" charset="0"/>
                <a:cs typeface="Calibri" pitchFamily="34" charset="0"/>
              </a:rPr>
              <a:t>ECLGS</a:t>
            </a:r>
          </a:p>
          <a:p>
            <a:pPr algn="ctr" fontAlgn="auto">
              <a:spcBef>
                <a:spcPts val="0"/>
              </a:spcBef>
              <a:spcAft>
                <a:spcPts val="0"/>
              </a:spcAft>
              <a:defRPr/>
            </a:pPr>
            <a:r>
              <a:rPr lang="en-US" dirty="0">
                <a:latin typeface="Calibri" pitchFamily="34" charset="0"/>
                <a:cs typeface="Calibri" pitchFamily="34" charset="0"/>
              </a:rPr>
              <a:t>2.0</a:t>
            </a:r>
            <a:endParaRPr lang="en-IN" dirty="0">
              <a:latin typeface="Calibri" pitchFamily="34" charset="0"/>
              <a:cs typeface="Calibri" pitchFamily="34" charset="0"/>
            </a:endParaRPr>
          </a:p>
          <a:p>
            <a:pPr algn="ctr" fontAlgn="auto">
              <a:spcBef>
                <a:spcPts val="0"/>
              </a:spcBef>
              <a:spcAft>
                <a:spcPts val="0"/>
              </a:spcAft>
              <a:defRPr/>
            </a:pPr>
            <a:endParaRPr lang="en-IN" dirty="0">
              <a:latin typeface="Calibri" pitchFamily="34" charset="0"/>
              <a:cs typeface="Calibri" pitchFamily="34" charset="0"/>
            </a:endParaRPr>
          </a:p>
        </p:txBody>
      </p:sp>
      <p:sp>
        <p:nvSpPr>
          <p:cNvPr id="7" name="Rounded Rectangle 6"/>
          <p:cNvSpPr/>
          <p:nvPr/>
        </p:nvSpPr>
        <p:spPr>
          <a:xfrm>
            <a:off x="2089150" y="549275"/>
            <a:ext cx="1150938" cy="1079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Calibri" pitchFamily="34" charset="0"/>
                <a:cs typeface="Calibri" pitchFamily="34" charset="0"/>
              </a:rPr>
              <a:t>ECLGS</a:t>
            </a:r>
          </a:p>
          <a:p>
            <a:pPr algn="ctr" fontAlgn="auto">
              <a:spcBef>
                <a:spcPts val="0"/>
              </a:spcBef>
              <a:spcAft>
                <a:spcPts val="0"/>
              </a:spcAft>
              <a:defRPr/>
            </a:pPr>
            <a:r>
              <a:rPr lang="en-US" dirty="0">
                <a:latin typeface="Calibri" pitchFamily="34" charset="0"/>
                <a:cs typeface="Calibri" pitchFamily="34" charset="0"/>
              </a:rPr>
              <a:t>1.0</a:t>
            </a:r>
            <a:endParaRPr lang="en-IN" dirty="0">
              <a:latin typeface="Calibri" pitchFamily="34" charset="0"/>
              <a:cs typeface="Calibri" pitchFamily="34" charset="0"/>
            </a:endParaRPr>
          </a:p>
          <a:p>
            <a:pPr algn="ctr" fontAlgn="auto">
              <a:spcBef>
                <a:spcPts val="0"/>
              </a:spcBef>
              <a:spcAft>
                <a:spcPts val="0"/>
              </a:spcAft>
              <a:defRPr/>
            </a:pPr>
            <a:endParaRPr lang="en-IN" dirty="0"/>
          </a:p>
        </p:txBody>
      </p:sp>
      <p:sp>
        <p:nvSpPr>
          <p:cNvPr id="8" name="Rectangle 7"/>
          <p:cNvSpPr/>
          <p:nvPr/>
        </p:nvSpPr>
        <p:spPr>
          <a:xfrm>
            <a:off x="4408488" y="549275"/>
            <a:ext cx="6119812" cy="1223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latin typeface="Calibri" pitchFamily="34" charset="0"/>
                <a:ea typeface="Cambria" pitchFamily="18" charset="0"/>
                <a:cs typeface="Calibri" pitchFamily="34" charset="0"/>
              </a:rPr>
              <a:t>20% of total credit outstanding up to Rs.50 </a:t>
            </a:r>
            <a:r>
              <a:rPr lang="en-US" sz="1600" b="1" dirty="0" err="1">
                <a:latin typeface="Calibri" pitchFamily="34" charset="0"/>
                <a:ea typeface="Cambria" pitchFamily="18" charset="0"/>
                <a:cs typeface="Calibri" pitchFamily="34" charset="0"/>
              </a:rPr>
              <a:t>crores</a:t>
            </a:r>
            <a:r>
              <a:rPr lang="en-US" sz="1600" b="1" dirty="0">
                <a:latin typeface="Calibri" pitchFamily="34" charset="0"/>
                <a:ea typeface="Cambria" pitchFamily="18" charset="0"/>
                <a:cs typeface="Calibri" pitchFamily="34" charset="0"/>
              </a:rPr>
              <a:t> as on 29/02/2020</a:t>
            </a:r>
            <a:endParaRPr lang="en-IN" sz="1600" b="1" dirty="0">
              <a:latin typeface="Calibri" pitchFamily="34" charset="0"/>
              <a:ea typeface="Cambria" pitchFamily="18" charset="0"/>
              <a:cs typeface="Calibri" pitchFamily="34" charset="0"/>
            </a:endParaRPr>
          </a:p>
        </p:txBody>
      </p:sp>
      <p:sp>
        <p:nvSpPr>
          <p:cNvPr id="9" name="Rectangle 8"/>
          <p:cNvSpPr/>
          <p:nvPr/>
        </p:nvSpPr>
        <p:spPr>
          <a:xfrm>
            <a:off x="4408488" y="2043113"/>
            <a:ext cx="6119812" cy="12239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latin typeface="Calibri" pitchFamily="34" charset="0"/>
                <a:ea typeface="Cambria" pitchFamily="18" charset="0"/>
                <a:cs typeface="Calibri" pitchFamily="34" charset="0"/>
              </a:rPr>
              <a:t>20% of total credit outstanding up to Rs.500 </a:t>
            </a:r>
            <a:r>
              <a:rPr lang="en-US" sz="1600" b="1" dirty="0" err="1">
                <a:latin typeface="Calibri" pitchFamily="34" charset="0"/>
                <a:ea typeface="Cambria" pitchFamily="18" charset="0"/>
                <a:cs typeface="Calibri" pitchFamily="34" charset="0"/>
              </a:rPr>
              <a:t>crores</a:t>
            </a:r>
            <a:r>
              <a:rPr lang="en-US" sz="1600" b="1" dirty="0">
                <a:latin typeface="Calibri" pitchFamily="34" charset="0"/>
                <a:ea typeface="Cambria" pitchFamily="18" charset="0"/>
                <a:cs typeface="Calibri" pitchFamily="34" charset="0"/>
              </a:rPr>
              <a:t> as on 29/02/2020</a:t>
            </a:r>
            <a:endParaRPr lang="en-IN" sz="1600" b="1" dirty="0">
              <a:latin typeface="Calibri" pitchFamily="34" charset="0"/>
              <a:ea typeface="Cambria" pitchFamily="18" charset="0"/>
              <a:cs typeface="Calibri" pitchFamily="34" charset="0"/>
            </a:endParaRPr>
          </a:p>
          <a:p>
            <a:pPr algn="ctr" fontAlgn="auto">
              <a:spcBef>
                <a:spcPts val="0"/>
              </a:spcBef>
              <a:spcAft>
                <a:spcPts val="0"/>
              </a:spcAft>
              <a:defRPr/>
            </a:pPr>
            <a:endParaRPr lang="en-IN" sz="1600" dirty="0"/>
          </a:p>
        </p:txBody>
      </p:sp>
      <p:sp>
        <p:nvSpPr>
          <p:cNvPr id="10" name="Rectangle 9"/>
          <p:cNvSpPr/>
          <p:nvPr/>
        </p:nvSpPr>
        <p:spPr>
          <a:xfrm>
            <a:off x="4414838" y="3716338"/>
            <a:ext cx="6121400" cy="12255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latin typeface="Calibri" pitchFamily="34" charset="0"/>
                <a:ea typeface="Cambria" pitchFamily="18" charset="0"/>
                <a:cs typeface="Calibri" pitchFamily="34" charset="0"/>
              </a:rPr>
              <a:t>40% of total credit outstanding subject to a cap of Rs.200 crore per borrower</a:t>
            </a:r>
            <a:endParaRPr lang="en-IN" sz="1600" b="1" dirty="0">
              <a:latin typeface="Calibri" pitchFamily="34" charset="0"/>
              <a:ea typeface="Cambria" pitchFamily="18" charset="0"/>
              <a:cs typeface="Calibri" pitchFamily="34" charset="0"/>
            </a:endParaRPr>
          </a:p>
          <a:p>
            <a:pPr algn="ctr" fontAlgn="auto">
              <a:spcBef>
                <a:spcPts val="0"/>
              </a:spcBef>
              <a:spcAft>
                <a:spcPts val="0"/>
              </a:spcAft>
              <a:defRPr/>
            </a:pPr>
            <a:endParaRPr lang="en-IN" sz="1600" b="1" dirty="0">
              <a:latin typeface="Calibri" pitchFamily="34" charset="0"/>
              <a:cs typeface="Calibri" pitchFamily="34" charset="0"/>
            </a:endParaRPr>
          </a:p>
        </p:txBody>
      </p:sp>
      <p:sp>
        <p:nvSpPr>
          <p:cNvPr id="11" name="Rectangle 10"/>
          <p:cNvSpPr/>
          <p:nvPr/>
        </p:nvSpPr>
        <p:spPr>
          <a:xfrm>
            <a:off x="4448175" y="5300663"/>
            <a:ext cx="6121400" cy="122396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latin typeface="Calibri" pitchFamily="34" charset="0"/>
                <a:cs typeface="Calibri" pitchFamily="34" charset="0"/>
              </a:rPr>
              <a:t>Maximum 2 crore per borrower</a:t>
            </a:r>
            <a:endParaRPr lang="en-IN" sz="1600" b="1" dirty="0">
              <a:latin typeface="Calibri" pitchFamily="34" charset="0"/>
              <a:cs typeface="Calibri" pitchFamily="34" charset="0"/>
            </a:endParaRPr>
          </a:p>
        </p:txBody>
      </p:sp>
      <p:cxnSp>
        <p:nvCxnSpPr>
          <p:cNvPr id="12" name="Straight Connector 11"/>
          <p:cNvCxnSpPr>
            <a:stCxn id="3" idx="3"/>
          </p:cNvCxnSpPr>
          <p:nvPr/>
        </p:nvCxnSpPr>
        <p:spPr>
          <a:xfrm>
            <a:off x="1631950" y="3321050"/>
            <a:ext cx="2159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847850" y="1268413"/>
            <a:ext cx="0" cy="4824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847850" y="1268413"/>
            <a:ext cx="2413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847850" y="2781300"/>
            <a:ext cx="22701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847850" y="4329113"/>
            <a:ext cx="22701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847850" y="6092825"/>
            <a:ext cx="22701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267075" y="1268413"/>
            <a:ext cx="114141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240088" y="2655888"/>
            <a:ext cx="11414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240088" y="4314825"/>
            <a:ext cx="11414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227388" y="6064250"/>
            <a:ext cx="11414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5557" name="object 4"/>
          <p:cNvSpPr txBox="1">
            <a:spLocks/>
          </p:cNvSpPr>
          <p:nvPr/>
        </p:nvSpPr>
        <p:spPr bwMode="auto">
          <a:xfrm>
            <a:off x="766763" y="17463"/>
            <a:ext cx="849788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nchor="ctr">
            <a:spAutoFit/>
          </a:bodyPr>
          <a:lstStyle>
            <a:lvl1pPr marL="12700"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ts val="100"/>
              </a:spcBef>
            </a:pPr>
            <a:r>
              <a:rPr lang="en-US" sz="2800" b="1" u="sng">
                <a:solidFill>
                  <a:srgbClr val="820000"/>
                </a:solidFill>
                <a:latin typeface="Gabriola" pitchFamily="82" charset="0"/>
                <a:cs typeface="Gisha" pitchFamily="34" charset="-79"/>
              </a:rPr>
              <a:t>Quantum of Finance</a:t>
            </a:r>
            <a:endParaRPr lang="en-US" sz="2800" b="1" u="sng">
              <a:solidFill>
                <a:srgbClr val="820000"/>
              </a:solidFill>
              <a:latin typeface="Arial Narrow"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p:cNvPr>
          <p:cNvSpPr>
            <a:spLocks noGrp="1"/>
          </p:cNvSpPr>
          <p:nvPr>
            <p:ph type="body" sz="quarter" idx="10"/>
          </p:nvPr>
        </p:nvSpPr>
        <p:spPr>
          <a:xfrm>
            <a:off x="290513" y="260350"/>
            <a:ext cx="11574462" cy="531813"/>
          </a:xfrm>
        </p:spPr>
        <p:txBody>
          <a:bodyPr>
            <a:normAutofit fontScale="62500" lnSpcReduction="20000"/>
          </a:bodyPr>
          <a:lstStyle/>
          <a:p>
            <a:pPr>
              <a:defRPr/>
            </a:pPr>
            <a:r>
              <a:rPr lang="en-US" b="1" u="sng" dirty="0">
                <a:solidFill>
                  <a:srgbClr val="002060"/>
                </a:solidFill>
                <a:latin typeface="Gabriola" pitchFamily="82" charset="0"/>
                <a:cs typeface="Gisha" pitchFamily="34" charset="-79"/>
              </a:rPr>
              <a:t>OVER ALL SUPPORT SYSTEM FOR  MSMEs</a:t>
            </a:r>
            <a:endParaRPr lang="en-IN" b="1" u="sng" dirty="0">
              <a:solidFill>
                <a:srgbClr val="002060"/>
              </a:solidFill>
              <a:latin typeface="Gabriola" pitchFamily="82" charset="0"/>
              <a:cs typeface="Gisha" pitchFamily="34" charset="-79"/>
            </a:endParaRPr>
          </a:p>
        </p:txBody>
      </p:sp>
      <p:sp>
        <p:nvSpPr>
          <p:cNvPr id="54" name="Oval 53">
            <a:extLst/>
          </p:cNvPr>
          <p:cNvSpPr/>
          <p:nvPr/>
        </p:nvSpPr>
        <p:spPr>
          <a:xfrm>
            <a:off x="8302625" y="5197475"/>
            <a:ext cx="201613" cy="200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ko-KR" altLang="en-US" sz="2700" dirty="0">
              <a:solidFill>
                <a:schemeClr val="tx1">
                  <a:lumMod val="75000"/>
                  <a:lumOff val="25000"/>
                </a:schemeClr>
              </a:solidFill>
            </a:endParaRPr>
          </a:p>
        </p:txBody>
      </p:sp>
      <p:sp>
        <p:nvSpPr>
          <p:cNvPr id="13316" name="TextBox 3"/>
          <p:cNvSpPr txBox="1">
            <a:spLocks noChangeArrowheads="1"/>
          </p:cNvSpPr>
          <p:nvPr/>
        </p:nvSpPr>
        <p:spPr bwMode="auto">
          <a:xfrm>
            <a:off x="595313" y="774700"/>
            <a:ext cx="2643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b="1" dirty="0"/>
              <a:t>Central Government</a:t>
            </a:r>
            <a:endParaRPr lang="en-IN" altLang="en-US" b="1" dirty="0"/>
          </a:p>
        </p:txBody>
      </p:sp>
      <p:sp>
        <p:nvSpPr>
          <p:cNvPr id="13317" name="TextBox 89"/>
          <p:cNvSpPr txBox="1">
            <a:spLocks noChangeArrowheads="1"/>
          </p:cNvSpPr>
          <p:nvPr/>
        </p:nvSpPr>
        <p:spPr bwMode="auto">
          <a:xfrm>
            <a:off x="675724" y="4365104"/>
            <a:ext cx="2214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b="1" dirty="0"/>
              <a:t>State Government</a:t>
            </a:r>
            <a:endParaRPr lang="en-IN" altLang="en-US" b="1" dirty="0"/>
          </a:p>
        </p:txBody>
      </p:sp>
      <p:sp>
        <p:nvSpPr>
          <p:cNvPr id="99" name="Oval 98">
            <a:extLst/>
          </p:cNvPr>
          <p:cNvSpPr/>
          <p:nvPr/>
        </p:nvSpPr>
        <p:spPr>
          <a:xfrm>
            <a:off x="8310563" y="5429250"/>
            <a:ext cx="201612" cy="2016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ko-KR" altLang="en-US" sz="2700" dirty="0">
              <a:solidFill>
                <a:schemeClr val="tx1">
                  <a:lumMod val="75000"/>
                  <a:lumOff val="25000"/>
                </a:schemeClr>
              </a:solidFill>
            </a:endParaRPr>
          </a:p>
        </p:txBody>
      </p:sp>
      <p:sp>
        <p:nvSpPr>
          <p:cNvPr id="108" name="TextBox 107">
            <a:extLst/>
          </p:cNvPr>
          <p:cNvSpPr txBox="1"/>
          <p:nvPr/>
        </p:nvSpPr>
        <p:spPr>
          <a:xfrm>
            <a:off x="736534" y="4812506"/>
            <a:ext cx="6858000" cy="1046440"/>
          </a:xfrm>
          <a:prstGeom prst="rect">
            <a:avLst/>
          </a:prstGeom>
          <a:noFill/>
        </p:spPr>
        <p:txBody>
          <a:bodyPr lIns="0" tIns="0" rIns="0" bIns="0">
            <a:spAutoFit/>
          </a:bodyPr>
          <a:lstStyle/>
          <a:p>
            <a:pPr eaLnBrk="1" hangingPunct="1">
              <a:buFont typeface="Wingdings" pitchFamily="2" charset="2"/>
              <a:buChar char="ü"/>
              <a:defRPr/>
            </a:pPr>
            <a:r>
              <a:rPr lang="en-US" altLang="ko-KR" b="1" dirty="0">
                <a:solidFill>
                  <a:schemeClr val="accent5">
                    <a:lumMod val="75000"/>
                  </a:schemeClr>
                </a:solidFill>
                <a:latin typeface="Nirmala UI" pitchFamily="34" charset="0"/>
                <a:ea typeface="Nirmala UI" pitchFamily="34" charset="0"/>
                <a:cs typeface="Nirmala UI" pitchFamily="34" charset="0"/>
              </a:rPr>
              <a:t>DIRECTORATE OF INDUSTRIES &amp; </a:t>
            </a:r>
            <a:r>
              <a:rPr lang="en-US" altLang="ko-KR" b="1" dirty="0" smtClean="0">
                <a:solidFill>
                  <a:schemeClr val="accent5">
                    <a:lumMod val="75000"/>
                  </a:schemeClr>
                </a:solidFill>
                <a:latin typeface="Nirmala UI" pitchFamily="34" charset="0"/>
                <a:ea typeface="Nirmala UI" pitchFamily="34" charset="0"/>
                <a:cs typeface="Nirmala UI" pitchFamily="34" charset="0"/>
              </a:rPr>
              <a:t>COMMERCE</a:t>
            </a:r>
          </a:p>
          <a:p>
            <a:pPr eaLnBrk="1" hangingPunct="1">
              <a:buFont typeface="Wingdings" pitchFamily="2" charset="2"/>
              <a:buChar char="ü"/>
              <a:defRPr/>
            </a:pPr>
            <a:endParaRPr lang="en-US" altLang="ko-KR" b="1" dirty="0">
              <a:solidFill>
                <a:schemeClr val="accent5">
                  <a:lumMod val="75000"/>
                </a:schemeClr>
              </a:solidFill>
              <a:latin typeface="Nirmala UI" pitchFamily="34" charset="0"/>
              <a:ea typeface="Nirmala UI" pitchFamily="34" charset="0"/>
              <a:cs typeface="Nirmala UI" pitchFamily="34" charset="0"/>
            </a:endParaRPr>
          </a:p>
          <a:p>
            <a:pPr eaLnBrk="1" hangingPunct="1">
              <a:buFont typeface="Wingdings" pitchFamily="2" charset="2"/>
              <a:buChar char="ü"/>
              <a:defRPr/>
            </a:pPr>
            <a:r>
              <a:rPr lang="en-US" altLang="ko-KR" b="1" dirty="0">
                <a:solidFill>
                  <a:schemeClr val="accent1">
                    <a:lumMod val="50000"/>
                  </a:schemeClr>
                </a:solidFill>
                <a:latin typeface="Nirmala UI" pitchFamily="34" charset="0"/>
                <a:ea typeface="Nirmala UI" pitchFamily="34" charset="0"/>
                <a:cs typeface="Nirmala UI" pitchFamily="34" charset="0"/>
              </a:rPr>
              <a:t>DISTRICT INDUSTRIES CENTRE</a:t>
            </a:r>
            <a:endParaRPr lang="ko-KR" altLang="en-US" b="1" dirty="0">
              <a:solidFill>
                <a:schemeClr val="accent1">
                  <a:lumMod val="50000"/>
                </a:schemeClr>
              </a:solidFill>
              <a:latin typeface="Nirmala UI" pitchFamily="34" charset="0"/>
              <a:cs typeface="Nirmala UI" pitchFamily="34" charset="0"/>
            </a:endParaRPr>
          </a:p>
          <a:p>
            <a:pPr eaLnBrk="1" hangingPunct="1">
              <a:defRPr/>
            </a:pPr>
            <a:endParaRPr lang="ko-KR" altLang="en-US" sz="1400" b="1" dirty="0">
              <a:solidFill>
                <a:schemeClr val="accent5">
                  <a:lumMod val="75000"/>
                </a:schemeClr>
              </a:solidFill>
              <a:latin typeface="Nirmala UI" pitchFamily="34" charset="0"/>
              <a:cs typeface="Nirmala UI" pitchFamily="34" charset="0"/>
            </a:endParaRPr>
          </a:p>
        </p:txBody>
      </p:sp>
      <p:sp>
        <p:nvSpPr>
          <p:cNvPr id="65" name="Rectangle 64"/>
          <p:cNvSpPr/>
          <p:nvPr/>
        </p:nvSpPr>
        <p:spPr>
          <a:xfrm>
            <a:off x="675724" y="1151530"/>
            <a:ext cx="9715500" cy="3000821"/>
          </a:xfrm>
          <a:prstGeom prst="rect">
            <a:avLst/>
          </a:prstGeom>
        </p:spPr>
        <p:txBody>
          <a:bodyPr>
            <a:spAutoFit/>
          </a:bodyPr>
          <a:lstStyle/>
          <a:p>
            <a:pPr eaLnBrk="1" hangingPunct="1">
              <a:lnSpc>
                <a:spcPct val="150000"/>
              </a:lnSpc>
              <a:buFont typeface="Wingdings" pitchFamily="2" charset="2"/>
              <a:buChar char="ü"/>
              <a:defRPr/>
            </a:pPr>
            <a:r>
              <a:rPr lang="en-US" altLang="ko-KR" b="1" dirty="0">
                <a:solidFill>
                  <a:schemeClr val="accent6">
                    <a:lumMod val="50000"/>
                  </a:schemeClr>
                </a:solidFill>
                <a:latin typeface="Nirmala UI" pitchFamily="34" charset="0"/>
                <a:ea typeface="Nirmala UI" pitchFamily="34" charset="0"/>
                <a:cs typeface="Nirmala UI" pitchFamily="34" charset="0"/>
              </a:rPr>
              <a:t>MSME MINISTRY</a:t>
            </a:r>
          </a:p>
          <a:p>
            <a:pPr eaLnBrk="1" hangingPunct="1">
              <a:lnSpc>
                <a:spcPct val="150000"/>
              </a:lnSpc>
              <a:buFont typeface="Wingdings" pitchFamily="2" charset="2"/>
              <a:buChar char="ü"/>
              <a:defRPr/>
            </a:pPr>
            <a:r>
              <a:rPr lang="en-US" altLang="ko-KR" b="1" dirty="0">
                <a:solidFill>
                  <a:schemeClr val="accent1">
                    <a:lumMod val="75000"/>
                  </a:schemeClr>
                </a:solidFill>
                <a:latin typeface="Nirmala UI" pitchFamily="34" charset="0"/>
                <a:ea typeface="Nirmala UI" pitchFamily="34" charset="0"/>
                <a:cs typeface="Nirmala UI" pitchFamily="34" charset="0"/>
              </a:rPr>
              <a:t>MSME BOARD</a:t>
            </a:r>
          </a:p>
          <a:p>
            <a:pPr eaLnBrk="1" hangingPunct="1">
              <a:lnSpc>
                <a:spcPct val="150000"/>
              </a:lnSpc>
              <a:buFont typeface="Wingdings" pitchFamily="2" charset="2"/>
              <a:buChar char="ü"/>
              <a:defRPr/>
            </a:pPr>
            <a:r>
              <a:rPr lang="en-US" altLang="ko-KR" b="1" dirty="0">
                <a:solidFill>
                  <a:schemeClr val="accent1">
                    <a:lumMod val="75000"/>
                  </a:schemeClr>
                </a:solidFill>
                <a:latin typeface="Nirmala UI" pitchFamily="34" charset="0"/>
                <a:ea typeface="Nirmala UI" pitchFamily="34" charset="0"/>
                <a:cs typeface="Nirmala UI" pitchFamily="34" charset="0"/>
              </a:rPr>
              <a:t>MSME DEVELOPMENT ORGANIZATION DC (MSME) &amp; Field Offices</a:t>
            </a:r>
          </a:p>
          <a:p>
            <a:pPr eaLnBrk="1" hangingPunct="1">
              <a:lnSpc>
                <a:spcPct val="150000"/>
              </a:lnSpc>
              <a:buFont typeface="Wingdings" pitchFamily="2" charset="2"/>
              <a:buChar char="ü"/>
              <a:defRPr/>
            </a:pPr>
            <a:r>
              <a:rPr lang="en-US" altLang="ko-KR" b="1" dirty="0">
                <a:solidFill>
                  <a:schemeClr val="accent4">
                    <a:lumMod val="75000"/>
                  </a:schemeClr>
                </a:solidFill>
                <a:latin typeface="Nirmala UI" pitchFamily="34" charset="0"/>
                <a:ea typeface="Nirmala UI" pitchFamily="34" charset="0"/>
                <a:cs typeface="Nirmala UI" pitchFamily="34" charset="0"/>
              </a:rPr>
              <a:t>Coir Board</a:t>
            </a:r>
          </a:p>
          <a:p>
            <a:pPr eaLnBrk="1" hangingPunct="1">
              <a:lnSpc>
                <a:spcPct val="150000"/>
              </a:lnSpc>
              <a:buFont typeface="Wingdings" pitchFamily="2" charset="2"/>
              <a:buChar char="ü"/>
              <a:defRPr/>
            </a:pPr>
            <a:r>
              <a:rPr lang="en-US" altLang="ko-KR" b="1" dirty="0">
                <a:solidFill>
                  <a:schemeClr val="accent4">
                    <a:lumMod val="75000"/>
                  </a:schemeClr>
                </a:solidFill>
                <a:latin typeface="Nirmala UI" pitchFamily="34" charset="0"/>
                <a:ea typeface="Nirmala UI" pitchFamily="34" charset="0"/>
                <a:cs typeface="Nirmala UI" pitchFamily="34" charset="0"/>
              </a:rPr>
              <a:t>National Small Industries Corporation (NSIC)</a:t>
            </a:r>
          </a:p>
          <a:p>
            <a:pPr eaLnBrk="1" hangingPunct="1">
              <a:lnSpc>
                <a:spcPct val="150000"/>
              </a:lnSpc>
              <a:buFont typeface="Wingdings" pitchFamily="2" charset="2"/>
              <a:buChar char="ü"/>
              <a:defRPr/>
            </a:pPr>
            <a:r>
              <a:rPr lang="en-US" altLang="ko-KR" b="1" dirty="0" err="1">
                <a:solidFill>
                  <a:schemeClr val="accent5">
                    <a:lumMod val="75000"/>
                  </a:schemeClr>
                </a:solidFill>
                <a:latin typeface="Nirmala UI" pitchFamily="34" charset="0"/>
                <a:ea typeface="Nirmala UI" pitchFamily="34" charset="0"/>
                <a:cs typeface="Nirmala UI" pitchFamily="34" charset="0"/>
              </a:rPr>
              <a:t>Khadi</a:t>
            </a:r>
            <a:r>
              <a:rPr lang="en-US" altLang="ko-KR" b="1" dirty="0">
                <a:solidFill>
                  <a:schemeClr val="accent5">
                    <a:lumMod val="75000"/>
                  </a:schemeClr>
                </a:solidFill>
                <a:latin typeface="Nirmala UI" pitchFamily="34" charset="0"/>
                <a:ea typeface="Nirmala UI" pitchFamily="34" charset="0"/>
                <a:cs typeface="Nirmala UI" pitchFamily="34" charset="0"/>
              </a:rPr>
              <a:t> Village Industries Commission (KVIC)</a:t>
            </a:r>
          </a:p>
          <a:p>
            <a:pPr eaLnBrk="1" hangingPunct="1">
              <a:lnSpc>
                <a:spcPct val="150000"/>
              </a:lnSpc>
              <a:buFont typeface="Wingdings" pitchFamily="2" charset="2"/>
              <a:buChar char="ü"/>
              <a:defRPr/>
            </a:pPr>
            <a:r>
              <a:rPr lang="en-US" altLang="ko-KR" b="1" dirty="0">
                <a:solidFill>
                  <a:schemeClr val="accent5">
                    <a:lumMod val="50000"/>
                  </a:schemeClr>
                </a:solidFill>
                <a:latin typeface="Nirmala UI" pitchFamily="34" charset="0"/>
                <a:ea typeface="Gulim" pitchFamily="34" charset="-127"/>
                <a:cs typeface="Nirmala UI" pitchFamily="34" charset="0"/>
              </a:rPr>
              <a:t>Small Industries Development Bank of India (</a:t>
            </a:r>
            <a:r>
              <a:rPr lang="en-US" altLang="ko-KR" b="1" dirty="0" smtClean="0">
                <a:solidFill>
                  <a:schemeClr val="accent5">
                    <a:lumMod val="50000"/>
                  </a:schemeClr>
                </a:solidFill>
                <a:latin typeface="Nirmala UI" pitchFamily="34" charset="0"/>
                <a:ea typeface="Gulim" pitchFamily="34" charset="-127"/>
                <a:cs typeface="Nirmala UI" pitchFamily="34" charset="0"/>
              </a:rPr>
              <a:t>SIDBI)</a:t>
            </a:r>
            <a:endParaRPr lang="ko-KR" altLang="en-US" b="1" dirty="0">
              <a:solidFill>
                <a:schemeClr val="accent1">
                  <a:lumMod val="75000"/>
                </a:schemeClr>
              </a:solidFill>
              <a:latin typeface="Nirmala UI" pitchFamily="34" charset="0"/>
              <a:cs typeface="Nirmala UI" pitchFamily="34" charset="0"/>
            </a:endParaRPr>
          </a:p>
        </p:txBody>
      </p:sp>
    </p:spTree>
    <p:extLst>
      <p:ext uri="{BB962C8B-B14F-4D97-AF65-F5344CB8AC3E}">
        <p14:creationId xmlns:p14="http://schemas.microsoft.com/office/powerpoint/2010/main" val="20510571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79425" y="2781300"/>
            <a:ext cx="1152525" cy="10795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ECLGS</a:t>
            </a:r>
            <a:endParaRPr lang="en-IN" dirty="0"/>
          </a:p>
        </p:txBody>
      </p:sp>
      <p:sp>
        <p:nvSpPr>
          <p:cNvPr id="4" name="Rounded Rectangle 3"/>
          <p:cNvSpPr/>
          <p:nvPr/>
        </p:nvSpPr>
        <p:spPr>
          <a:xfrm>
            <a:off x="2114550" y="5373688"/>
            <a:ext cx="1152525" cy="10795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Calibri" pitchFamily="34" charset="0"/>
                <a:cs typeface="Calibri" pitchFamily="34" charset="0"/>
              </a:rPr>
              <a:t>ECLGS</a:t>
            </a:r>
          </a:p>
          <a:p>
            <a:pPr algn="ctr" fontAlgn="auto">
              <a:spcBef>
                <a:spcPts val="0"/>
              </a:spcBef>
              <a:spcAft>
                <a:spcPts val="0"/>
              </a:spcAft>
              <a:defRPr/>
            </a:pPr>
            <a:r>
              <a:rPr lang="en-US" dirty="0">
                <a:latin typeface="Calibri" pitchFamily="34" charset="0"/>
                <a:cs typeface="Calibri" pitchFamily="34" charset="0"/>
              </a:rPr>
              <a:t>4.0</a:t>
            </a:r>
            <a:endParaRPr lang="en-IN" dirty="0">
              <a:latin typeface="Calibri" pitchFamily="34" charset="0"/>
              <a:cs typeface="Calibri" pitchFamily="34" charset="0"/>
            </a:endParaRPr>
          </a:p>
          <a:p>
            <a:pPr algn="ctr" fontAlgn="auto">
              <a:spcBef>
                <a:spcPts val="0"/>
              </a:spcBef>
              <a:spcAft>
                <a:spcPts val="0"/>
              </a:spcAft>
              <a:defRPr/>
            </a:pPr>
            <a:endParaRPr lang="en-IN" dirty="0">
              <a:latin typeface="Calibri" pitchFamily="34" charset="0"/>
              <a:cs typeface="Calibri" pitchFamily="34" charset="0"/>
            </a:endParaRPr>
          </a:p>
        </p:txBody>
      </p:sp>
      <p:sp>
        <p:nvSpPr>
          <p:cNvPr id="5" name="Rounded Rectangle 4"/>
          <p:cNvSpPr/>
          <p:nvPr/>
        </p:nvSpPr>
        <p:spPr>
          <a:xfrm>
            <a:off x="2089150" y="3860800"/>
            <a:ext cx="1150938" cy="1081088"/>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Calibri" pitchFamily="34" charset="0"/>
                <a:cs typeface="Calibri" pitchFamily="34" charset="0"/>
              </a:rPr>
              <a:t>ECLGS</a:t>
            </a:r>
          </a:p>
          <a:p>
            <a:pPr algn="ctr" fontAlgn="auto">
              <a:spcBef>
                <a:spcPts val="0"/>
              </a:spcBef>
              <a:spcAft>
                <a:spcPts val="0"/>
              </a:spcAft>
              <a:defRPr/>
            </a:pPr>
            <a:r>
              <a:rPr lang="en-US" dirty="0">
                <a:latin typeface="Calibri" pitchFamily="34" charset="0"/>
                <a:cs typeface="Calibri" pitchFamily="34" charset="0"/>
              </a:rPr>
              <a:t>3.0</a:t>
            </a:r>
            <a:endParaRPr lang="en-IN" dirty="0">
              <a:latin typeface="Calibri" pitchFamily="34" charset="0"/>
              <a:cs typeface="Calibri" pitchFamily="34" charset="0"/>
            </a:endParaRPr>
          </a:p>
          <a:p>
            <a:pPr algn="ctr" fontAlgn="auto">
              <a:spcBef>
                <a:spcPts val="0"/>
              </a:spcBef>
              <a:spcAft>
                <a:spcPts val="0"/>
              </a:spcAft>
              <a:defRPr/>
            </a:pPr>
            <a:endParaRPr lang="en-IN" dirty="0"/>
          </a:p>
        </p:txBody>
      </p:sp>
      <p:sp>
        <p:nvSpPr>
          <p:cNvPr id="6" name="Rounded Rectangle 5"/>
          <p:cNvSpPr/>
          <p:nvPr/>
        </p:nvSpPr>
        <p:spPr>
          <a:xfrm>
            <a:off x="2074863" y="2116138"/>
            <a:ext cx="1152525" cy="10795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Calibri" pitchFamily="34" charset="0"/>
                <a:cs typeface="Calibri" pitchFamily="34" charset="0"/>
              </a:rPr>
              <a:t>ECLGS</a:t>
            </a:r>
          </a:p>
          <a:p>
            <a:pPr algn="ctr" fontAlgn="auto">
              <a:spcBef>
                <a:spcPts val="0"/>
              </a:spcBef>
              <a:spcAft>
                <a:spcPts val="0"/>
              </a:spcAft>
              <a:defRPr/>
            </a:pPr>
            <a:r>
              <a:rPr lang="en-US" dirty="0">
                <a:latin typeface="Calibri" pitchFamily="34" charset="0"/>
                <a:cs typeface="Calibri" pitchFamily="34" charset="0"/>
              </a:rPr>
              <a:t>2.0</a:t>
            </a:r>
            <a:endParaRPr lang="en-IN" dirty="0">
              <a:latin typeface="Calibri" pitchFamily="34" charset="0"/>
              <a:cs typeface="Calibri" pitchFamily="34" charset="0"/>
            </a:endParaRPr>
          </a:p>
          <a:p>
            <a:pPr algn="ctr" fontAlgn="auto">
              <a:spcBef>
                <a:spcPts val="0"/>
              </a:spcBef>
              <a:spcAft>
                <a:spcPts val="0"/>
              </a:spcAft>
              <a:defRPr/>
            </a:pPr>
            <a:endParaRPr lang="en-IN" dirty="0">
              <a:latin typeface="Calibri" pitchFamily="34" charset="0"/>
              <a:cs typeface="Calibri" pitchFamily="34" charset="0"/>
            </a:endParaRPr>
          </a:p>
        </p:txBody>
      </p:sp>
      <p:sp>
        <p:nvSpPr>
          <p:cNvPr id="7" name="Rounded Rectangle 6"/>
          <p:cNvSpPr/>
          <p:nvPr/>
        </p:nvSpPr>
        <p:spPr>
          <a:xfrm>
            <a:off x="2089150" y="549275"/>
            <a:ext cx="1150938" cy="1079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Calibri" pitchFamily="34" charset="0"/>
                <a:cs typeface="Calibri" pitchFamily="34" charset="0"/>
              </a:rPr>
              <a:t>ECLGS</a:t>
            </a:r>
          </a:p>
          <a:p>
            <a:pPr algn="ctr" fontAlgn="auto">
              <a:spcBef>
                <a:spcPts val="0"/>
              </a:spcBef>
              <a:spcAft>
                <a:spcPts val="0"/>
              </a:spcAft>
              <a:defRPr/>
            </a:pPr>
            <a:r>
              <a:rPr lang="en-US" dirty="0">
                <a:latin typeface="Calibri" pitchFamily="34" charset="0"/>
                <a:cs typeface="Calibri" pitchFamily="34" charset="0"/>
              </a:rPr>
              <a:t>1.0</a:t>
            </a:r>
            <a:endParaRPr lang="en-IN" dirty="0">
              <a:latin typeface="Calibri" pitchFamily="34" charset="0"/>
              <a:cs typeface="Calibri" pitchFamily="34" charset="0"/>
            </a:endParaRPr>
          </a:p>
          <a:p>
            <a:pPr algn="ctr" fontAlgn="auto">
              <a:spcBef>
                <a:spcPts val="0"/>
              </a:spcBef>
              <a:spcAft>
                <a:spcPts val="0"/>
              </a:spcAft>
              <a:defRPr/>
            </a:pPr>
            <a:endParaRPr lang="en-IN" dirty="0"/>
          </a:p>
        </p:txBody>
      </p:sp>
      <p:sp>
        <p:nvSpPr>
          <p:cNvPr id="8" name="Rectangle 7"/>
          <p:cNvSpPr/>
          <p:nvPr/>
        </p:nvSpPr>
        <p:spPr>
          <a:xfrm>
            <a:off x="4408488" y="549275"/>
            <a:ext cx="6119812" cy="1223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latin typeface="Calibri" pitchFamily="34" charset="0"/>
                <a:ea typeface="Cambria" pitchFamily="18" charset="0"/>
                <a:cs typeface="Calibri" pitchFamily="34" charset="0"/>
              </a:rPr>
              <a:t>4 years from the date of first disbursement</a:t>
            </a:r>
            <a:endParaRPr lang="en-IN" sz="1600" b="1" dirty="0">
              <a:latin typeface="Calibri" pitchFamily="34" charset="0"/>
              <a:ea typeface="Cambria" pitchFamily="18" charset="0"/>
              <a:cs typeface="Calibri" pitchFamily="34" charset="0"/>
            </a:endParaRPr>
          </a:p>
        </p:txBody>
      </p:sp>
      <p:sp>
        <p:nvSpPr>
          <p:cNvPr id="9" name="Rectangle 8"/>
          <p:cNvSpPr/>
          <p:nvPr/>
        </p:nvSpPr>
        <p:spPr>
          <a:xfrm>
            <a:off x="4408488" y="2043113"/>
            <a:ext cx="6119812" cy="12239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latin typeface="Calibri" pitchFamily="34" charset="0"/>
                <a:ea typeface="Cambria" pitchFamily="18" charset="0"/>
                <a:cs typeface="Calibri" pitchFamily="34" charset="0"/>
              </a:rPr>
              <a:t>5 years from the date of first disbursement of fund based facility or first date of utilization of non fund based facility, whichever is earlier</a:t>
            </a:r>
            <a:endParaRPr lang="en-IN" sz="1600" dirty="0"/>
          </a:p>
        </p:txBody>
      </p:sp>
      <p:sp>
        <p:nvSpPr>
          <p:cNvPr id="10" name="Rectangle 9"/>
          <p:cNvSpPr/>
          <p:nvPr/>
        </p:nvSpPr>
        <p:spPr>
          <a:xfrm>
            <a:off x="4414838" y="3716338"/>
            <a:ext cx="6121400" cy="12255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latin typeface="Calibri" pitchFamily="34" charset="0"/>
                <a:ea typeface="Cambria" pitchFamily="18" charset="0"/>
                <a:cs typeface="Calibri" pitchFamily="34" charset="0"/>
              </a:rPr>
              <a:t>6 years from the date of first disbursement</a:t>
            </a:r>
            <a:endParaRPr lang="en-IN" sz="1600" b="1" dirty="0">
              <a:latin typeface="Calibri" pitchFamily="34" charset="0"/>
              <a:ea typeface="Cambria" pitchFamily="18" charset="0"/>
              <a:cs typeface="Calibri" pitchFamily="34" charset="0"/>
            </a:endParaRPr>
          </a:p>
          <a:p>
            <a:pPr algn="ctr" fontAlgn="auto">
              <a:spcBef>
                <a:spcPts val="0"/>
              </a:spcBef>
              <a:spcAft>
                <a:spcPts val="0"/>
              </a:spcAft>
              <a:defRPr/>
            </a:pPr>
            <a:endParaRPr lang="en-IN" sz="1600" b="1" dirty="0">
              <a:latin typeface="Calibri" pitchFamily="34" charset="0"/>
              <a:ea typeface="Cambria" pitchFamily="18" charset="0"/>
              <a:cs typeface="Calibri" pitchFamily="34" charset="0"/>
            </a:endParaRPr>
          </a:p>
          <a:p>
            <a:pPr algn="ctr" fontAlgn="auto">
              <a:spcBef>
                <a:spcPts val="0"/>
              </a:spcBef>
              <a:spcAft>
                <a:spcPts val="0"/>
              </a:spcAft>
              <a:defRPr/>
            </a:pPr>
            <a:endParaRPr lang="en-IN" sz="1600" b="1" dirty="0">
              <a:latin typeface="Calibri" pitchFamily="34" charset="0"/>
              <a:cs typeface="Calibri" pitchFamily="34" charset="0"/>
            </a:endParaRPr>
          </a:p>
        </p:txBody>
      </p:sp>
      <p:sp>
        <p:nvSpPr>
          <p:cNvPr id="11" name="Rectangle 10"/>
          <p:cNvSpPr/>
          <p:nvPr/>
        </p:nvSpPr>
        <p:spPr>
          <a:xfrm>
            <a:off x="4448175" y="5300663"/>
            <a:ext cx="6121400" cy="122396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latin typeface="Calibri" pitchFamily="34" charset="0"/>
                <a:ea typeface="Cambria" pitchFamily="18" charset="0"/>
                <a:cs typeface="Calibri" pitchFamily="34" charset="0"/>
              </a:rPr>
              <a:t>5 years from the date of first disbursement of fund based facility or first date of utilization of non fund based facility, whichever is earlier</a:t>
            </a:r>
            <a:endParaRPr lang="en-IN" sz="1600" dirty="0"/>
          </a:p>
        </p:txBody>
      </p:sp>
      <p:cxnSp>
        <p:nvCxnSpPr>
          <p:cNvPr id="12" name="Straight Connector 11"/>
          <p:cNvCxnSpPr>
            <a:stCxn id="3" idx="3"/>
          </p:cNvCxnSpPr>
          <p:nvPr/>
        </p:nvCxnSpPr>
        <p:spPr>
          <a:xfrm>
            <a:off x="1631950" y="3321050"/>
            <a:ext cx="2159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847850" y="1268413"/>
            <a:ext cx="0" cy="4824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847850" y="1268413"/>
            <a:ext cx="2413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847850" y="2781300"/>
            <a:ext cx="22701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847850" y="4329113"/>
            <a:ext cx="22701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847850" y="6092825"/>
            <a:ext cx="22701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267075" y="1268413"/>
            <a:ext cx="114141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240088" y="2655888"/>
            <a:ext cx="11414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240088" y="4314825"/>
            <a:ext cx="11414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227388" y="6064250"/>
            <a:ext cx="11414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6581" name="object 4"/>
          <p:cNvSpPr txBox="1">
            <a:spLocks/>
          </p:cNvSpPr>
          <p:nvPr/>
        </p:nvSpPr>
        <p:spPr bwMode="auto">
          <a:xfrm>
            <a:off x="766763" y="17463"/>
            <a:ext cx="849788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nchor="ctr">
            <a:spAutoFit/>
          </a:bodyPr>
          <a:lstStyle>
            <a:lvl1pPr marL="12700"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ts val="100"/>
              </a:spcBef>
            </a:pPr>
            <a:r>
              <a:rPr lang="en-US" sz="2800" b="1" u="sng">
                <a:solidFill>
                  <a:srgbClr val="820000"/>
                </a:solidFill>
                <a:latin typeface="Gabriola" pitchFamily="82" charset="0"/>
                <a:cs typeface="Gisha" pitchFamily="34" charset="-79"/>
              </a:rPr>
              <a:t>Tenure</a:t>
            </a:r>
            <a:endParaRPr lang="en-US" sz="2800" b="1" u="sng">
              <a:solidFill>
                <a:srgbClr val="820000"/>
              </a:solidFill>
              <a:latin typeface="Arial Narrow"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Box 2"/>
          <p:cNvSpPr txBox="1">
            <a:spLocks noChangeArrowheads="1"/>
          </p:cNvSpPr>
          <p:nvPr/>
        </p:nvSpPr>
        <p:spPr bwMode="auto">
          <a:xfrm>
            <a:off x="881063" y="1214438"/>
            <a:ext cx="10080625"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Rate of Interest</a:t>
            </a:r>
          </a:p>
          <a:p>
            <a:pPr eaLnBrk="1" hangingPunct="1"/>
            <a:endParaRPr lang="en-US">
              <a:latin typeface="Calibri" pitchFamily="34" charset="0"/>
            </a:endParaRPr>
          </a:p>
          <a:p>
            <a:pPr eaLnBrk="1" hangingPunct="1"/>
            <a:r>
              <a:rPr lang="en-US" b="1">
                <a:solidFill>
                  <a:srgbClr val="0070C0"/>
                </a:solidFill>
                <a:latin typeface="Calibri" pitchFamily="34" charset="0"/>
              </a:rPr>
              <a:t>For ECLGS 1.0, ECLGS 2.0 &amp; ECLGS 3.0</a:t>
            </a:r>
          </a:p>
          <a:p>
            <a:pPr eaLnBrk="1" hangingPunct="1"/>
            <a:endParaRPr lang="en-US">
              <a:latin typeface="Calibri" pitchFamily="34" charset="0"/>
            </a:endParaRPr>
          </a:p>
          <a:p>
            <a:pPr eaLnBrk="1" hangingPunct="1"/>
            <a:r>
              <a:rPr lang="en-US">
                <a:latin typeface="Calibri" pitchFamily="34" charset="0"/>
              </a:rPr>
              <a:t>MSMEs</a:t>
            </a:r>
          </a:p>
          <a:p>
            <a:pPr eaLnBrk="1" hangingPunct="1"/>
            <a:r>
              <a:rPr lang="en-US">
                <a:latin typeface="Calibri" pitchFamily="34" charset="0"/>
              </a:rPr>
              <a:t>     Linked to RLLR, subject to a minimum RoI of 7.5% and maximum up to 9.25%</a:t>
            </a:r>
          </a:p>
          <a:p>
            <a:pPr eaLnBrk="1" hangingPunct="1"/>
            <a:endParaRPr lang="en-US">
              <a:latin typeface="Calibri" pitchFamily="34" charset="0"/>
            </a:endParaRPr>
          </a:p>
          <a:p>
            <a:pPr eaLnBrk="1" hangingPunct="1"/>
            <a:r>
              <a:rPr lang="en-US" b="1">
                <a:solidFill>
                  <a:schemeClr val="tx2"/>
                </a:solidFill>
                <a:latin typeface="Calibri" pitchFamily="34" charset="0"/>
              </a:rPr>
              <a:t>ECLGS 4.0</a:t>
            </a:r>
          </a:p>
          <a:p>
            <a:pPr eaLnBrk="1" hangingPunct="1"/>
            <a:endParaRPr lang="en-US">
              <a:latin typeface="Calibri" pitchFamily="34" charset="0"/>
            </a:endParaRPr>
          </a:p>
          <a:p>
            <a:pPr eaLnBrk="1" hangingPunct="1">
              <a:buFont typeface="Wingdings" pitchFamily="2" charset="2"/>
              <a:buChar char="ü"/>
            </a:pPr>
            <a:r>
              <a:rPr lang="en-US">
                <a:latin typeface="Calibri" pitchFamily="34" charset="0"/>
              </a:rPr>
              <a:t>Linked to RLR/ MCLR with maximum cap at 7.5% pa</a:t>
            </a:r>
          </a:p>
          <a:p>
            <a:pPr eaLnBrk="1" hangingPunct="1">
              <a:buFont typeface="Wingdings" pitchFamily="2" charset="2"/>
              <a:buChar char="ü"/>
            </a:pPr>
            <a:r>
              <a:rPr lang="en-US">
                <a:latin typeface="Calibri" pitchFamily="34" charset="0"/>
              </a:rPr>
              <a:t>Interest to be served as and when applied</a:t>
            </a:r>
          </a:p>
          <a:p>
            <a:pPr eaLnBrk="1" hangingPunct="1">
              <a:buFont typeface="Wingdings" pitchFamily="2" charset="2"/>
              <a:buChar char="ü"/>
            </a:pPr>
            <a:r>
              <a:rPr lang="en-US">
                <a:latin typeface="Calibri" pitchFamily="34" charset="0"/>
              </a:rPr>
              <a:t>Penal interest as per extant bank’s guidelines would be charged for default in payment of installments &amp; interest within stipulated time period</a:t>
            </a:r>
          </a:p>
          <a:p>
            <a:pPr eaLnBrk="1" hangingPunct="1">
              <a:buFont typeface="Wingdings" pitchFamily="2" charset="2"/>
              <a:buChar char="ü"/>
            </a:pPr>
            <a:r>
              <a:rPr lang="en-US">
                <a:latin typeface="Calibri" pitchFamily="34" charset="0"/>
              </a:rPr>
              <a:t>No penal interest due to any non-compliance of the already accepted covenants on existing credit facilities may be charged on this product during the sanction time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247650" y="260350"/>
            <a:ext cx="9358313"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IN" sz="2400" b="1">
                <a:solidFill>
                  <a:srgbClr val="002060"/>
                </a:solidFill>
                <a:latin typeface="Gabriola" pitchFamily="82" charset="0"/>
              </a:rPr>
              <a:t>Asset Restructuring Module for MSME (ARM-MSME)</a:t>
            </a:r>
          </a:p>
          <a:p>
            <a:pPr algn="ctr"/>
            <a:endParaRPr lang="en-IN" sz="2000" b="1" u="sng">
              <a:solidFill>
                <a:srgbClr val="002060"/>
              </a:solidFill>
              <a:latin typeface="Gabriola" pitchFamily="82" charset="0"/>
            </a:endParaRPr>
          </a:p>
          <a:p>
            <a:pPr algn="just">
              <a:buFont typeface="Arial" pitchFamily="34" charset="0"/>
              <a:buChar char="•"/>
            </a:pPr>
            <a:r>
              <a:rPr lang="en-IN" sz="2400">
                <a:solidFill>
                  <a:srgbClr val="002060"/>
                </a:solidFill>
                <a:latin typeface="Gabriola" pitchFamily="82" charset="0"/>
              </a:rPr>
              <a:t>Asset Restructuring Module for MSME (ARM-MSME) is a web-based Do It Yourself (DIY) module to help MSME entrepreneur(s) prepare restructuring proposal themselves and submit to their bank(s). </a:t>
            </a:r>
          </a:p>
          <a:p>
            <a:pPr algn="just">
              <a:buFont typeface="Arial" pitchFamily="34" charset="0"/>
              <a:buChar char="•"/>
            </a:pPr>
            <a:r>
              <a:rPr lang="en-IN" sz="2400">
                <a:solidFill>
                  <a:srgbClr val="002060"/>
                </a:solidFill>
                <a:latin typeface="Gabriola" pitchFamily="82" charset="0"/>
              </a:rPr>
              <a:t>It is a web portal developed by Small Industries Development Bank of India (SIDBI) and its associate, India SME Asset Reconstruction Company Ltd. (ISARC).</a:t>
            </a:r>
          </a:p>
          <a:p>
            <a:r>
              <a:rPr lang="en-IN" sz="2400">
                <a:solidFill>
                  <a:srgbClr val="002060"/>
                </a:solidFill>
                <a:latin typeface="Gabriola" pitchFamily="82" charset="0"/>
              </a:rPr>
              <a:t>Web portal of ARM-MSME can be accessed from </a:t>
            </a:r>
            <a:r>
              <a:rPr lang="en-IN" sz="3600" b="1">
                <a:solidFill>
                  <a:srgbClr val="002060"/>
                </a:solidFill>
                <a:latin typeface="Gabriola" pitchFamily="82" charset="0"/>
              </a:rPr>
              <a:t>https://arm-msme.in    </a:t>
            </a:r>
          </a:p>
        </p:txBody>
      </p:sp>
      <p:pic>
        <p:nvPicPr>
          <p:cNvPr id="68611" name="Picture 2" descr="Module for preparation of restructuring proposal by MS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3343275"/>
            <a:ext cx="1219200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4" name="object 2"/>
          <p:cNvGrpSpPr>
            <a:grpSpLocks/>
          </p:cNvGrpSpPr>
          <p:nvPr/>
        </p:nvGrpSpPr>
        <p:grpSpPr bwMode="auto">
          <a:xfrm>
            <a:off x="8132763" y="0"/>
            <a:ext cx="2535237" cy="6858000"/>
            <a:chOff x="8811768" y="0"/>
            <a:chExt cx="3380740" cy="6858000"/>
          </a:xfrm>
        </p:grpSpPr>
        <p:sp>
          <p:nvSpPr>
            <p:cNvPr id="69637" name="object 3"/>
            <p:cNvSpPr>
              <a:spLocks noChangeArrowheads="1"/>
            </p:cNvSpPr>
            <p:nvPr/>
          </p:nvSpPr>
          <p:spPr bwMode="auto">
            <a:xfrm>
              <a:off x="8811768" y="3512819"/>
              <a:ext cx="3380231" cy="3345179"/>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latin typeface="Trebuchet MS" pitchFamily="34" charset="0"/>
              </a:endParaRPr>
            </a:p>
          </p:txBody>
        </p:sp>
        <p:sp>
          <p:nvSpPr>
            <p:cNvPr id="69638" name="object 4"/>
            <p:cNvSpPr>
              <a:spLocks noChangeArrowheads="1"/>
            </p:cNvSpPr>
            <p:nvPr/>
          </p:nvSpPr>
          <p:spPr bwMode="auto">
            <a:xfrm>
              <a:off x="8839200" y="0"/>
              <a:ext cx="3352798" cy="3546348"/>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latin typeface="Trebuchet MS" pitchFamily="34" charset="0"/>
              </a:endParaRPr>
            </a:p>
          </p:txBody>
        </p:sp>
      </p:grpSp>
      <p:sp>
        <p:nvSpPr>
          <p:cNvPr id="5" name="object 5"/>
          <p:cNvSpPr txBox="1"/>
          <p:nvPr/>
        </p:nvSpPr>
        <p:spPr>
          <a:xfrm>
            <a:off x="431800" y="981075"/>
            <a:ext cx="7545388" cy="6634163"/>
          </a:xfrm>
          <a:prstGeom prst="rect">
            <a:avLst/>
          </a:prstGeom>
        </p:spPr>
        <p:txBody>
          <a:bodyPr lIns="0" tIns="164465" rIns="0" bIns="0">
            <a:spAutoFit/>
          </a:bodyPr>
          <a:lstStyle/>
          <a:p>
            <a:pPr marL="469900" indent="-457834" fontAlgn="auto">
              <a:spcBef>
                <a:spcPts val="1295"/>
              </a:spcBef>
              <a:spcAft>
                <a:spcPts val="0"/>
              </a:spcAft>
              <a:buFont typeface="Arial"/>
              <a:buChar char="•"/>
              <a:tabLst>
                <a:tab pos="469900" algn="l"/>
                <a:tab pos="470534" algn="l"/>
              </a:tabLst>
              <a:defRPr/>
            </a:pPr>
            <a:r>
              <a:rPr lang="en-US" sz="2400" dirty="0">
                <a:solidFill>
                  <a:srgbClr val="002060"/>
                </a:solidFill>
                <a:latin typeface="Gabriola" pitchFamily="82" charset="0"/>
                <a:cs typeface="Times New Roman"/>
              </a:rPr>
              <a:t>To provide Sub-debt support in respect of restructuring of MSMEs</a:t>
            </a:r>
            <a:endParaRPr lang="en-IN" sz="2400" dirty="0">
              <a:solidFill>
                <a:srgbClr val="002060"/>
              </a:solidFill>
              <a:latin typeface="Gabriola" pitchFamily="82" charset="0"/>
              <a:cs typeface="Times New Roman"/>
            </a:endParaRPr>
          </a:p>
          <a:p>
            <a:pPr marL="469900" indent="-457834" fontAlgn="auto">
              <a:spcBef>
                <a:spcPts val="1295"/>
              </a:spcBef>
              <a:spcAft>
                <a:spcPts val="0"/>
              </a:spcAft>
              <a:buFont typeface="Arial"/>
              <a:buChar char="•"/>
              <a:tabLst>
                <a:tab pos="469900" algn="l"/>
                <a:tab pos="470534" algn="l"/>
              </a:tabLst>
              <a:defRPr/>
            </a:pPr>
            <a:r>
              <a:rPr lang="en-IN" sz="2400" dirty="0">
                <a:solidFill>
                  <a:srgbClr val="002060"/>
                </a:solidFill>
                <a:latin typeface="Gabriola" pitchFamily="82" charset="0"/>
                <a:cs typeface="Times New Roman"/>
              </a:rPr>
              <a:t>Repayment tenure- </a:t>
            </a:r>
            <a:r>
              <a:rPr lang="en-IN" sz="2400" b="1" dirty="0">
                <a:solidFill>
                  <a:srgbClr val="C00000"/>
                </a:solidFill>
                <a:latin typeface="Gabriola" pitchFamily="82" charset="0"/>
                <a:cs typeface="Times New Roman"/>
              </a:rPr>
              <a:t>10 years </a:t>
            </a:r>
          </a:p>
          <a:p>
            <a:pPr marL="469900" indent="-457834" fontAlgn="auto">
              <a:spcBef>
                <a:spcPts val="1295"/>
              </a:spcBef>
              <a:spcAft>
                <a:spcPts val="0"/>
              </a:spcAft>
              <a:buFont typeface="Arial"/>
              <a:buChar char="•"/>
              <a:tabLst>
                <a:tab pos="469900" algn="l"/>
                <a:tab pos="470534" algn="l"/>
              </a:tabLst>
              <a:defRPr/>
            </a:pPr>
            <a:r>
              <a:rPr lang="en-IN" sz="2400" dirty="0">
                <a:solidFill>
                  <a:srgbClr val="002060"/>
                </a:solidFill>
                <a:latin typeface="Gabriola" pitchFamily="82" charset="0"/>
                <a:cs typeface="Times New Roman"/>
              </a:rPr>
              <a:t>Moratorium on payment of principal is </a:t>
            </a:r>
            <a:r>
              <a:rPr lang="en-IN" sz="2400" b="1" dirty="0">
                <a:solidFill>
                  <a:srgbClr val="C00000"/>
                </a:solidFill>
                <a:latin typeface="Gabriola" pitchFamily="82" charset="0"/>
                <a:cs typeface="Times New Roman"/>
              </a:rPr>
              <a:t>7 years</a:t>
            </a:r>
          </a:p>
          <a:p>
            <a:pPr marL="469900" indent="-457834" fontAlgn="auto">
              <a:spcBef>
                <a:spcPts val="1295"/>
              </a:spcBef>
              <a:spcAft>
                <a:spcPts val="0"/>
              </a:spcAft>
              <a:buFont typeface="Arial"/>
              <a:buChar char="•"/>
              <a:tabLst>
                <a:tab pos="469900" algn="l"/>
                <a:tab pos="470534" algn="l"/>
              </a:tabLst>
              <a:defRPr/>
            </a:pPr>
            <a:r>
              <a:rPr lang="en-US" sz="2400" dirty="0">
                <a:solidFill>
                  <a:srgbClr val="002060"/>
                </a:solidFill>
                <a:latin typeface="Gabriola" pitchFamily="82" charset="0"/>
                <a:cs typeface="+mn-cs"/>
              </a:rPr>
              <a:t>MSME promoters will be provided credit equal to </a:t>
            </a:r>
            <a:r>
              <a:rPr lang="en-US" sz="2400" dirty="0">
                <a:solidFill>
                  <a:srgbClr val="C00000"/>
                </a:solidFill>
                <a:latin typeface="Gabriola" pitchFamily="82" charset="0"/>
                <a:cs typeface="+mn-cs"/>
              </a:rPr>
              <a:t>15%</a:t>
            </a:r>
            <a:r>
              <a:rPr lang="en-US" sz="2400" dirty="0">
                <a:solidFill>
                  <a:srgbClr val="002060"/>
                </a:solidFill>
                <a:latin typeface="Gabriola" pitchFamily="82" charset="0"/>
                <a:cs typeface="+mn-cs"/>
              </a:rPr>
              <a:t> of their stake or </a:t>
            </a:r>
            <a:r>
              <a:rPr lang="en-US" sz="2400" dirty="0">
                <a:solidFill>
                  <a:srgbClr val="C00000"/>
                </a:solidFill>
                <a:latin typeface="Gabriola" pitchFamily="82" charset="0"/>
                <a:cs typeface="+mn-cs"/>
              </a:rPr>
              <a:t>Rs.75 lakh</a:t>
            </a:r>
            <a:r>
              <a:rPr lang="en-US" sz="2400" dirty="0">
                <a:solidFill>
                  <a:srgbClr val="002060"/>
                </a:solidFill>
                <a:latin typeface="Gabriola" pitchFamily="82" charset="0"/>
                <a:cs typeface="+mn-cs"/>
              </a:rPr>
              <a:t>, whichever is lower</a:t>
            </a:r>
          </a:p>
          <a:p>
            <a:pPr marL="469900" indent="-457834" fontAlgn="auto">
              <a:spcBef>
                <a:spcPts val="1295"/>
              </a:spcBef>
              <a:spcAft>
                <a:spcPts val="0"/>
              </a:spcAft>
              <a:buFont typeface="Arial"/>
              <a:buChar char="•"/>
              <a:tabLst>
                <a:tab pos="469900" algn="l"/>
                <a:tab pos="470534" algn="l"/>
              </a:tabLst>
              <a:defRPr/>
            </a:pPr>
            <a:r>
              <a:rPr lang="en-US" sz="2400" dirty="0">
                <a:solidFill>
                  <a:srgbClr val="002060"/>
                </a:solidFill>
                <a:latin typeface="Gabriola" pitchFamily="82" charset="0"/>
                <a:cs typeface="Times New Roman"/>
              </a:rPr>
              <a:t>Scheme validity extended up to 30/09/2021</a:t>
            </a:r>
          </a:p>
          <a:p>
            <a:pPr marL="469900" indent="-457834" fontAlgn="auto">
              <a:spcBef>
                <a:spcPts val="1295"/>
              </a:spcBef>
              <a:spcAft>
                <a:spcPts val="0"/>
              </a:spcAft>
              <a:buFont typeface="Arial"/>
              <a:buChar char="•"/>
              <a:tabLst>
                <a:tab pos="469900" algn="l"/>
                <a:tab pos="470534" algn="l"/>
              </a:tabLst>
              <a:defRPr/>
            </a:pPr>
            <a:r>
              <a:rPr lang="en-US" sz="2400" dirty="0">
                <a:solidFill>
                  <a:srgbClr val="002060"/>
                </a:solidFill>
                <a:latin typeface="Gabriola" pitchFamily="82" charset="0"/>
                <a:cs typeface="Nirmala UI" panose="020B0502040204020203" pitchFamily="34" charset="0"/>
              </a:rPr>
              <a:t>Eligible borrowers- </a:t>
            </a:r>
          </a:p>
          <a:p>
            <a:pPr marL="12066" fontAlgn="auto">
              <a:spcBef>
                <a:spcPts val="1295"/>
              </a:spcBef>
              <a:spcAft>
                <a:spcPts val="0"/>
              </a:spcAft>
              <a:tabLst>
                <a:tab pos="469900" algn="l"/>
                <a:tab pos="470534" algn="l"/>
              </a:tabLst>
              <a:defRPr/>
            </a:pPr>
            <a:r>
              <a:rPr lang="en-US" sz="2400" dirty="0">
                <a:solidFill>
                  <a:srgbClr val="002060"/>
                </a:solidFill>
                <a:latin typeface="Gabriola" pitchFamily="82" charset="0"/>
                <a:cs typeface="Nirmala UI" panose="020B0502040204020203" pitchFamily="34" charset="0"/>
              </a:rPr>
              <a:t>1) MSME Accounts which are Stressed (SMA 2 and NPA) as on 30.04.2020</a:t>
            </a:r>
          </a:p>
          <a:p>
            <a:pPr marL="12066" fontAlgn="auto">
              <a:spcBef>
                <a:spcPts val="1295"/>
              </a:spcBef>
              <a:spcAft>
                <a:spcPts val="0"/>
              </a:spcAft>
              <a:tabLst>
                <a:tab pos="469900" algn="l"/>
                <a:tab pos="470534" algn="l"/>
              </a:tabLst>
              <a:defRPr/>
            </a:pPr>
            <a:r>
              <a:rPr lang="en-US" sz="2400" dirty="0">
                <a:solidFill>
                  <a:srgbClr val="002060"/>
                </a:solidFill>
                <a:latin typeface="Gabriola" pitchFamily="82" charset="0"/>
                <a:cs typeface="Nirmala UI" panose="020B0502040204020203" pitchFamily="34" charset="0"/>
              </a:rPr>
              <a:t>2) MSMEs whose accounts have been Standard as on 31.03.2018 </a:t>
            </a:r>
            <a:endParaRPr lang="en-IN" sz="2400" dirty="0">
              <a:solidFill>
                <a:srgbClr val="002060"/>
              </a:solidFill>
              <a:latin typeface="Gabriola" pitchFamily="82" charset="0"/>
              <a:cs typeface="+mn-cs"/>
            </a:endParaRPr>
          </a:p>
          <a:p>
            <a:pPr marL="12066" fontAlgn="auto">
              <a:spcBef>
                <a:spcPts val="1295"/>
              </a:spcBef>
              <a:spcAft>
                <a:spcPts val="0"/>
              </a:spcAft>
              <a:tabLst>
                <a:tab pos="469900" algn="l"/>
                <a:tab pos="470534" algn="l"/>
              </a:tabLst>
              <a:defRPr/>
            </a:pPr>
            <a:r>
              <a:rPr lang="en-IN" sz="2400" dirty="0">
                <a:solidFill>
                  <a:srgbClr val="002060"/>
                </a:solidFill>
                <a:latin typeface="Gabriola" pitchFamily="82" charset="0"/>
                <a:cs typeface="Nirmala UI" panose="020B0502040204020203" pitchFamily="34" charset="0"/>
              </a:rPr>
              <a:t>3) </a:t>
            </a:r>
            <a:r>
              <a:rPr lang="en-US" sz="2400" dirty="0">
                <a:solidFill>
                  <a:srgbClr val="002060"/>
                </a:solidFill>
                <a:latin typeface="Gabriola" pitchFamily="82" charset="0"/>
                <a:cs typeface="Nirmala UI" panose="020B0502040204020203" pitchFamily="34" charset="0"/>
              </a:rPr>
              <a:t>MSME should be in Operation either as Standard Accounts or NPA during FY 2018-19 &amp; 2019-20</a:t>
            </a:r>
            <a:endParaRPr lang="en-IN" sz="2400" dirty="0">
              <a:solidFill>
                <a:srgbClr val="002060"/>
              </a:solidFill>
              <a:latin typeface="Gabriola" pitchFamily="82" charset="0"/>
              <a:cs typeface="+mn-cs"/>
            </a:endParaRPr>
          </a:p>
          <a:p>
            <a:pPr marL="469900" indent="-457834" fontAlgn="auto">
              <a:spcBef>
                <a:spcPts val="1295"/>
              </a:spcBef>
              <a:spcAft>
                <a:spcPts val="0"/>
              </a:spcAft>
              <a:buFont typeface="Arial"/>
              <a:buChar char="•"/>
              <a:tabLst>
                <a:tab pos="469900" algn="l"/>
                <a:tab pos="470534" algn="l"/>
              </a:tabLst>
              <a:defRPr/>
            </a:pPr>
            <a:endParaRPr lang="en-IN" sz="2400" dirty="0">
              <a:solidFill>
                <a:srgbClr val="002060"/>
              </a:solidFill>
              <a:latin typeface="Gabriola" pitchFamily="82" charset="0"/>
              <a:cs typeface="+mn-cs"/>
            </a:endParaRPr>
          </a:p>
          <a:p>
            <a:pPr marL="469900" indent="-457834" fontAlgn="auto">
              <a:spcBef>
                <a:spcPts val="1295"/>
              </a:spcBef>
              <a:spcAft>
                <a:spcPts val="0"/>
              </a:spcAft>
              <a:buFont typeface="Arial"/>
              <a:buChar char="•"/>
              <a:tabLst>
                <a:tab pos="469900" algn="l"/>
                <a:tab pos="470534" algn="l"/>
              </a:tabLst>
              <a:defRPr/>
            </a:pPr>
            <a:endParaRPr lang="en-IN" sz="2400" dirty="0">
              <a:solidFill>
                <a:srgbClr val="002060"/>
              </a:solidFill>
              <a:latin typeface="Gabriola" pitchFamily="82" charset="0"/>
              <a:cs typeface="Times New Roman"/>
            </a:endParaRPr>
          </a:p>
        </p:txBody>
      </p:sp>
      <p:sp>
        <p:nvSpPr>
          <p:cNvPr id="69636" name="object 6"/>
          <p:cNvSpPr>
            <a:spLocks noGrp="1"/>
          </p:cNvSpPr>
          <p:nvPr>
            <p:ph type="title"/>
          </p:nvPr>
        </p:nvSpPr>
        <p:spPr>
          <a:xfrm>
            <a:off x="508000" y="50800"/>
            <a:ext cx="7434263" cy="842963"/>
          </a:xfrm>
        </p:spPr>
        <p:txBody>
          <a:bodyPr lIns="0" tIns="12065" rIns="0" bIns="0" anchor="ctr">
            <a:spAutoFit/>
          </a:bodyPr>
          <a:lstStyle/>
          <a:p>
            <a:pPr marL="12700" eaLnBrk="1" hangingPunct="1">
              <a:spcBef>
                <a:spcPts val="100"/>
              </a:spcBef>
            </a:pPr>
            <a:r>
              <a:rPr lang="en-US" sz="3200" b="1" u="sng" smtClean="0">
                <a:solidFill>
                  <a:srgbClr val="820000"/>
                </a:solidFill>
                <a:latin typeface="Gabriola" pitchFamily="82" charset="0"/>
              </a:rPr>
              <a:t>Subordinate Debt for Stressed MSMEs (CGSSD </a:t>
            </a:r>
            <a:r>
              <a:rPr lang="en-US" b="1" u="sng" smtClean="0">
                <a:solidFill>
                  <a:srgbClr val="820000"/>
                </a:solidFill>
                <a:latin typeface="Gabriola" pitchFamily="82" charset="0"/>
              </a:rPr>
              <a:t>)</a:t>
            </a:r>
            <a:br>
              <a:rPr lang="en-US" b="1" u="sng" smtClean="0">
                <a:solidFill>
                  <a:srgbClr val="820000"/>
                </a:solidFill>
                <a:latin typeface="Gabriola" pitchFamily="82" charset="0"/>
              </a:rPr>
            </a:br>
            <a:r>
              <a:rPr lang="en-US" sz="1800" u="sng" smtClean="0">
                <a:solidFill>
                  <a:srgbClr val="C00000"/>
                </a:solidFill>
                <a:latin typeface="Gabriola" pitchFamily="82" charset="0"/>
              </a:rPr>
              <a:t>https://subdebt.cgtmse.in/SUBDEBT/jsp/Home.jsp</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2"/>
          <p:cNvSpPr>
            <a:spLocks noGrp="1"/>
          </p:cNvSpPr>
          <p:nvPr>
            <p:ph type="title"/>
          </p:nvPr>
        </p:nvSpPr>
        <p:spPr>
          <a:xfrm>
            <a:off x="2063750" y="2565400"/>
            <a:ext cx="8229600" cy="1252538"/>
          </a:xfrm>
        </p:spPr>
        <p:txBody>
          <a:bodyPr/>
          <a:lstStyle/>
          <a:p>
            <a:pPr algn="ctr" eaLnBrk="1" hangingPunct="1"/>
            <a:r>
              <a:rPr lang="en-US" sz="4800" b="1" smtClean="0">
                <a:solidFill>
                  <a:srgbClr val="002060"/>
                </a:solidFill>
                <a:latin typeface="Gabriola" pitchFamily="82" charset="0"/>
              </a:rPr>
              <a:t>Infrastructure Development</a:t>
            </a:r>
            <a:endParaRPr lang="en-IN" sz="4800" b="1" smtClean="0">
              <a:solidFill>
                <a:srgbClr val="002060"/>
              </a:solidFill>
              <a:latin typeface="Gabriola" pitchFamily="82"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7588" y="809625"/>
            <a:ext cx="7024687" cy="588963"/>
          </a:xfrm>
        </p:spPr>
        <p:txBody>
          <a:bodyPr rtlCol="0">
            <a:normAutofit fontScale="90000"/>
          </a:bodyPr>
          <a:lstStyle/>
          <a:p>
            <a:pPr algn="ctr" eaLnBrk="1" fontAlgn="auto" hangingPunct="1">
              <a:spcAft>
                <a:spcPts val="0"/>
              </a:spcAft>
              <a:defRPr/>
            </a:pPr>
            <a:r>
              <a:rPr lang="en-IN" b="1" u="sng" dirty="0">
                <a:solidFill>
                  <a:srgbClr val="002060"/>
                </a:solidFill>
                <a:latin typeface="Gabriola" pitchFamily="82" charset="0"/>
              </a:rPr>
              <a:t>MSE-CLUSTER DEVELOPMENT</a:t>
            </a:r>
          </a:p>
        </p:txBody>
      </p:sp>
      <p:sp>
        <p:nvSpPr>
          <p:cNvPr id="5" name="Rectangle 4"/>
          <p:cNvSpPr/>
          <p:nvPr/>
        </p:nvSpPr>
        <p:spPr>
          <a:xfrm>
            <a:off x="911225" y="1643063"/>
            <a:ext cx="9023350" cy="3786187"/>
          </a:xfrm>
          <a:prstGeom prst="rect">
            <a:avLst/>
          </a:prstGeom>
        </p:spPr>
        <p:txBody>
          <a:bodyPr>
            <a:spAutoFit/>
          </a:bodyPr>
          <a:lstStyle/>
          <a:p>
            <a:pPr algn="just" fontAlgn="auto">
              <a:lnSpc>
                <a:spcPct val="200000"/>
              </a:lnSpc>
              <a:spcBef>
                <a:spcPts val="0"/>
              </a:spcBef>
              <a:spcAft>
                <a:spcPts val="0"/>
              </a:spcAft>
              <a:defRPr/>
            </a:pPr>
            <a:r>
              <a:rPr lang="en-US" dirty="0">
                <a:solidFill>
                  <a:srgbClr val="0070C0"/>
                </a:solidFill>
                <a:latin typeface="Lucida Bright" pitchFamily="18" charset="0"/>
                <a:cs typeface="+mn-cs"/>
              </a:rPr>
              <a:t>	</a:t>
            </a:r>
            <a:r>
              <a:rPr lang="en-US" sz="2400" b="1" dirty="0">
                <a:solidFill>
                  <a:srgbClr val="002060"/>
                </a:solidFill>
                <a:latin typeface="Gabriola" pitchFamily="82" charset="0"/>
                <a:cs typeface="+mn-cs"/>
              </a:rPr>
              <a:t>A cluster is a group of enterprises located within an identifiable and as far as practicable, contiguous area or a value chain </a:t>
            </a:r>
            <a:r>
              <a:rPr lang="en-US" sz="2400" b="1" dirty="0">
                <a:solidFill>
                  <a:srgbClr val="C00000"/>
                </a:solidFill>
                <a:latin typeface="Gabriola" pitchFamily="82" charset="0"/>
                <a:cs typeface="+mn-cs"/>
              </a:rPr>
              <a:t>that goes beyond a geographical area </a:t>
            </a:r>
            <a:r>
              <a:rPr lang="en-US" sz="2400" b="1" dirty="0">
                <a:solidFill>
                  <a:srgbClr val="002060"/>
                </a:solidFill>
                <a:latin typeface="Gabriola" pitchFamily="82" charset="0"/>
                <a:cs typeface="+mn-cs"/>
              </a:rPr>
              <a:t>and</a:t>
            </a:r>
            <a:r>
              <a:rPr lang="en-US" sz="2400" b="1" dirty="0">
                <a:solidFill>
                  <a:schemeClr val="accent6">
                    <a:lumMod val="50000"/>
                  </a:schemeClr>
                </a:solidFill>
                <a:latin typeface="Gabriola" pitchFamily="82" charset="0"/>
                <a:cs typeface="+mn-cs"/>
              </a:rPr>
              <a:t> </a:t>
            </a:r>
            <a:r>
              <a:rPr lang="en-US" sz="2400" b="1" dirty="0">
                <a:solidFill>
                  <a:srgbClr val="C00000"/>
                </a:solidFill>
                <a:latin typeface="Gabriola" pitchFamily="82" charset="0"/>
                <a:cs typeface="+mn-cs"/>
              </a:rPr>
              <a:t>producing same / similar products / complementary products/ services</a:t>
            </a:r>
            <a:r>
              <a:rPr lang="en-US" sz="2400" b="1" dirty="0">
                <a:solidFill>
                  <a:schemeClr val="accent6">
                    <a:lumMod val="50000"/>
                  </a:schemeClr>
                </a:solidFill>
                <a:latin typeface="Gabriola" pitchFamily="82" charset="0"/>
                <a:cs typeface="+mn-cs"/>
              </a:rPr>
              <a:t>, </a:t>
            </a:r>
            <a:r>
              <a:rPr lang="en-US" sz="2400" b="1" dirty="0">
                <a:solidFill>
                  <a:srgbClr val="002060"/>
                </a:solidFill>
                <a:latin typeface="Gabriola" pitchFamily="82" charset="0"/>
                <a:cs typeface="+mn-cs"/>
              </a:rPr>
              <a:t>which can be linked together by common physical infrastructure facilities that helps them to address their common challenges</a:t>
            </a:r>
            <a:r>
              <a:rPr lang="en-US" sz="2400" b="1" dirty="0">
                <a:solidFill>
                  <a:srgbClr val="0070C0"/>
                </a:solidFill>
                <a:latin typeface="Gabriola" pitchFamily="82" charset="0"/>
                <a:cs typeface="+mn-cs"/>
              </a:rPr>
              <a: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0"/>
          </p:nvPr>
        </p:nvSpPr>
        <p:spPr>
          <a:xfrm>
            <a:off x="323850" y="339725"/>
            <a:ext cx="11572875" cy="723900"/>
          </a:xfrm>
        </p:spPr>
        <p:txBody>
          <a:bodyPr rtlCol="0">
            <a:normAutofit fontScale="92500" lnSpcReduction="20000"/>
          </a:bodyPr>
          <a:lstStyle/>
          <a:p>
            <a:pPr eaLnBrk="1" fontAlgn="auto" hangingPunct="1">
              <a:spcAft>
                <a:spcPts val="0"/>
              </a:spcAft>
              <a:buFont typeface="Wingdings 3" charset="2"/>
              <a:buNone/>
              <a:defRPr/>
            </a:pPr>
            <a:r>
              <a:rPr lang="en-IN" b="1" u="sng" dirty="0">
                <a:solidFill>
                  <a:srgbClr val="0070C0"/>
                </a:solidFill>
                <a:latin typeface="Gabriola" pitchFamily="82" charset="0"/>
              </a:rPr>
              <a:t>Components</a:t>
            </a:r>
          </a:p>
        </p:txBody>
      </p:sp>
      <p:sp>
        <p:nvSpPr>
          <p:cNvPr id="3" name="Rounded Rectangle 2">
            <a:extLst>
              <a:ext uri="{FF2B5EF4-FFF2-40B4-BE49-F238E27FC236}"/>
            </a:extLst>
          </p:cNvPr>
          <p:cNvSpPr/>
          <p:nvPr/>
        </p:nvSpPr>
        <p:spPr>
          <a:xfrm rot="16200000">
            <a:off x="4552156" y="-1967705"/>
            <a:ext cx="1590675" cy="8640762"/>
          </a:xfrm>
          <a:prstGeom prst="roundRect">
            <a:avLst>
              <a:gd name="adj" fmla="val 60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a:p>
        </p:txBody>
      </p:sp>
      <p:sp>
        <p:nvSpPr>
          <p:cNvPr id="4" name="Rounded Rectangle 8">
            <a:extLst>
              <a:ext uri="{FF2B5EF4-FFF2-40B4-BE49-F238E27FC236}"/>
            </a:extLst>
          </p:cNvPr>
          <p:cNvSpPr/>
          <p:nvPr/>
        </p:nvSpPr>
        <p:spPr>
          <a:xfrm rot="16200000">
            <a:off x="859631" y="1731169"/>
            <a:ext cx="1182688" cy="952500"/>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a:p>
        </p:txBody>
      </p:sp>
      <p:sp>
        <p:nvSpPr>
          <p:cNvPr id="5" name="Rounded Rectangle 5">
            <a:extLst>
              <a:ext uri="{FF2B5EF4-FFF2-40B4-BE49-F238E27FC236}"/>
            </a:extLst>
          </p:cNvPr>
          <p:cNvSpPr/>
          <p:nvPr/>
        </p:nvSpPr>
        <p:spPr>
          <a:xfrm rot="16200000">
            <a:off x="4385469" y="-210343"/>
            <a:ext cx="1924050" cy="8640762"/>
          </a:xfrm>
          <a:prstGeom prst="roundRect">
            <a:avLst>
              <a:gd name="adj" fmla="val 60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a:p>
        </p:txBody>
      </p:sp>
      <p:sp>
        <p:nvSpPr>
          <p:cNvPr id="6" name="Rounded Rectangle 8">
            <a:extLst>
              <a:ext uri="{FF2B5EF4-FFF2-40B4-BE49-F238E27FC236}"/>
            </a:extLst>
          </p:cNvPr>
          <p:cNvSpPr/>
          <p:nvPr/>
        </p:nvSpPr>
        <p:spPr>
          <a:xfrm rot="16200000">
            <a:off x="896144" y="3390107"/>
            <a:ext cx="1182687" cy="952500"/>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dirty="0"/>
          </a:p>
        </p:txBody>
      </p:sp>
      <p:sp>
        <p:nvSpPr>
          <p:cNvPr id="17" name="TextBox 16">
            <a:extLst>
              <a:ext uri="{FF2B5EF4-FFF2-40B4-BE49-F238E27FC236}"/>
            </a:extLst>
          </p:cNvPr>
          <p:cNvSpPr txBox="1"/>
          <p:nvPr/>
        </p:nvSpPr>
        <p:spPr>
          <a:xfrm>
            <a:off x="1998663" y="1622425"/>
            <a:ext cx="7169150" cy="1200150"/>
          </a:xfrm>
          <a:prstGeom prst="rect">
            <a:avLst/>
          </a:prstGeom>
          <a:noFill/>
        </p:spPr>
        <p:txBody>
          <a:bodyPr>
            <a:spAutoFit/>
          </a:bodyPr>
          <a:lstStyle/>
          <a:p>
            <a:pPr algn="just" fontAlgn="auto">
              <a:spcBef>
                <a:spcPts val="0"/>
              </a:spcBef>
              <a:spcAft>
                <a:spcPts val="600"/>
              </a:spcAft>
              <a:buClr>
                <a:schemeClr val="accent2"/>
              </a:buClr>
              <a:buSzPct val="70000"/>
              <a:defRPr/>
            </a:pPr>
            <a:r>
              <a:rPr lang="en-US" b="1" u="sng" dirty="0">
                <a:solidFill>
                  <a:schemeClr val="accent2">
                    <a:lumMod val="75000"/>
                  </a:schemeClr>
                </a:solidFill>
                <a:latin typeface="Arial Narrow" pitchFamily="34" charset="0"/>
                <a:cs typeface="+mn-cs"/>
              </a:rPr>
              <a:t>Common Facility Centers: </a:t>
            </a:r>
            <a:r>
              <a:rPr lang="en-US" b="1" dirty="0">
                <a:solidFill>
                  <a:schemeClr val="accent2">
                    <a:lumMod val="75000"/>
                  </a:schemeClr>
                </a:solidFill>
                <a:latin typeface="Arial Narrow" pitchFamily="34" charset="0"/>
                <a:cs typeface="+mn-cs"/>
              </a:rPr>
              <a:t>Creation of </a:t>
            </a:r>
            <a:r>
              <a:rPr lang="en-US" b="1" i="1" dirty="0">
                <a:solidFill>
                  <a:schemeClr val="accent2">
                    <a:lumMod val="75000"/>
                  </a:schemeClr>
                </a:solidFill>
                <a:latin typeface="Arial Narrow" pitchFamily="34" charset="0"/>
                <a:cs typeface="+mn-cs"/>
              </a:rPr>
              <a:t>“tangible assets” </a:t>
            </a:r>
            <a:r>
              <a:rPr lang="en-US" b="1" dirty="0">
                <a:solidFill>
                  <a:schemeClr val="accent2">
                    <a:lumMod val="75000"/>
                  </a:schemeClr>
                </a:solidFill>
                <a:latin typeface="Arial Narrow" pitchFamily="34" charset="0"/>
                <a:cs typeface="+mn-cs"/>
              </a:rPr>
              <a:t>such as Common Production / Processing Centre, Design Centers, Testing Facilities including Plug &amp; Play Facilities with Backward / Forward Linkages etc. </a:t>
            </a:r>
            <a:r>
              <a:rPr lang="en-US" b="1" dirty="0" err="1">
                <a:solidFill>
                  <a:srgbClr val="C00000"/>
                </a:solidFill>
                <a:latin typeface="Arial Narrow" pitchFamily="34" charset="0"/>
                <a:cs typeface="+mn-cs"/>
              </a:rPr>
              <a:t>GoI</a:t>
            </a:r>
            <a:r>
              <a:rPr lang="en-US" b="1" dirty="0">
                <a:solidFill>
                  <a:srgbClr val="C00000"/>
                </a:solidFill>
                <a:latin typeface="Arial Narrow" pitchFamily="34" charset="0"/>
                <a:cs typeface="+mn-cs"/>
              </a:rPr>
              <a:t> grant - 70% of the project cost (Max 20 Cr)</a:t>
            </a:r>
            <a:endParaRPr lang="en-IN" b="1" dirty="0" err="1">
              <a:solidFill>
                <a:srgbClr val="C00000"/>
              </a:solidFill>
              <a:latin typeface="Arial Narrow" pitchFamily="34" charset="0"/>
              <a:cs typeface="+mn-cs"/>
            </a:endParaRPr>
          </a:p>
        </p:txBody>
      </p:sp>
      <p:sp>
        <p:nvSpPr>
          <p:cNvPr id="72712" name="TextBox 19"/>
          <p:cNvSpPr txBox="1">
            <a:spLocks noChangeArrowheads="1"/>
          </p:cNvSpPr>
          <p:nvPr/>
        </p:nvSpPr>
        <p:spPr bwMode="auto">
          <a:xfrm>
            <a:off x="2005013" y="3302000"/>
            <a:ext cx="7091362"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spcAft>
                <a:spcPts val="600"/>
              </a:spcAft>
              <a:buClr>
                <a:schemeClr val="accent2"/>
              </a:buClr>
              <a:buSzPct val="70000"/>
            </a:pPr>
            <a:r>
              <a:rPr lang="en-US" sz="2000" b="1" u="sng">
                <a:solidFill>
                  <a:srgbClr val="00B050"/>
                </a:solidFill>
                <a:latin typeface="Arial Narrow" pitchFamily="34" charset="0"/>
              </a:rPr>
              <a:t>Infrastructure Development: </a:t>
            </a:r>
            <a:r>
              <a:rPr lang="en-US" sz="2000" b="1">
                <a:solidFill>
                  <a:srgbClr val="00B050"/>
                </a:solidFill>
                <a:latin typeface="Arial Narrow" pitchFamily="34" charset="0"/>
              </a:rPr>
              <a:t>Development of land, roads, drainage, power distribution etc. in new / existing </a:t>
            </a:r>
            <a:r>
              <a:rPr lang="en-IN" sz="2000" b="1">
                <a:solidFill>
                  <a:srgbClr val="00B050"/>
                </a:solidFill>
                <a:latin typeface="Arial Narrow" pitchFamily="34" charset="0"/>
              </a:rPr>
              <a:t>industrial (multi-product) areas / estates / Flatted Factory Complex </a:t>
            </a:r>
            <a:r>
              <a:rPr lang="en-US" sz="2000" b="1">
                <a:solidFill>
                  <a:srgbClr val="C00000"/>
                </a:solidFill>
                <a:latin typeface="Arial Narrow" pitchFamily="34" charset="0"/>
              </a:rPr>
              <a:t>GoI grant - 60% of the Project cost Project cost not exceeding Rs.10 cr. for IE and Rs.15 Cr for FFC</a:t>
            </a:r>
            <a:r>
              <a:rPr lang="en-US" sz="2000" b="1">
                <a:latin typeface="Arial Narrow" pitchFamily="34" charset="0"/>
              </a:rPr>
              <a:t> </a:t>
            </a:r>
          </a:p>
        </p:txBody>
      </p:sp>
      <p:sp>
        <p:nvSpPr>
          <p:cNvPr id="72713" name="TextBox 28"/>
          <p:cNvSpPr txBox="1">
            <a:spLocks noChangeArrowheads="1"/>
          </p:cNvSpPr>
          <p:nvPr/>
        </p:nvSpPr>
        <p:spPr bwMode="auto">
          <a:xfrm>
            <a:off x="9167813" y="3786188"/>
            <a:ext cx="947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lnSpc>
                <a:spcPct val="85000"/>
              </a:lnSpc>
              <a:spcAft>
                <a:spcPts val="600"/>
              </a:spcAft>
              <a:buClr>
                <a:schemeClr val="accent2"/>
              </a:buClr>
              <a:buSzPct val="70000"/>
            </a:pPr>
            <a:r>
              <a:rPr lang="en-US" sz="1400" b="1">
                <a:solidFill>
                  <a:srgbClr val="C00000"/>
                </a:solidFill>
                <a:latin typeface="Arial Narrow" pitchFamily="34" charset="0"/>
              </a:rPr>
              <a:t>. </a:t>
            </a:r>
            <a:endParaRPr lang="en-IN" sz="1400" b="1">
              <a:solidFill>
                <a:srgbClr val="C00000"/>
              </a:solidFill>
              <a:latin typeface="Arial Narrow" pitchFamily="34" charset="0"/>
            </a:endParaRPr>
          </a:p>
        </p:txBody>
      </p:sp>
      <p:sp>
        <p:nvSpPr>
          <p:cNvPr id="34" name="Left-Right Arrow 44">
            <a:extLst>
              <a:ext uri="{FF2B5EF4-FFF2-40B4-BE49-F238E27FC236}"/>
            </a:extLst>
          </p:cNvPr>
          <p:cNvSpPr/>
          <p:nvPr/>
        </p:nvSpPr>
        <p:spPr>
          <a:xfrm>
            <a:off x="6657975" y="5072063"/>
            <a:ext cx="46038" cy="285750"/>
          </a:xfrm>
          <a:prstGeom prst="leftRightArrow">
            <a:avLst>
              <a:gd name="adj1" fmla="val 5000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a:solidFill>
                <a:schemeClr val="tx1"/>
              </a:solidFill>
            </a:endParaRPr>
          </a:p>
        </p:txBody>
      </p:sp>
      <p:sp>
        <p:nvSpPr>
          <p:cNvPr id="72715" name="Freeform 39"/>
          <p:cNvSpPr>
            <a:spLocks noChangeAspect="1" noEditPoints="1"/>
          </p:cNvSpPr>
          <p:nvPr/>
        </p:nvSpPr>
        <p:spPr bwMode="auto">
          <a:xfrm>
            <a:off x="1011238" y="1889125"/>
            <a:ext cx="712787" cy="598488"/>
          </a:xfrm>
          <a:custGeom>
            <a:avLst/>
            <a:gdLst>
              <a:gd name="T0" fmla="*/ 2147483647 w 5664"/>
              <a:gd name="T1" fmla="*/ 2147483647 h 4763"/>
              <a:gd name="T2" fmla="*/ 2147483647 w 5664"/>
              <a:gd name="T3" fmla="*/ 2147483647 h 4763"/>
              <a:gd name="T4" fmla="*/ 2147483647 w 5664"/>
              <a:gd name="T5" fmla="*/ 2147483647 h 4763"/>
              <a:gd name="T6" fmla="*/ 2147483647 w 5664"/>
              <a:gd name="T7" fmla="*/ 2147483647 h 4763"/>
              <a:gd name="T8" fmla="*/ 2147483647 w 5664"/>
              <a:gd name="T9" fmla="*/ 2147483647 h 4763"/>
              <a:gd name="T10" fmla="*/ 2147483647 w 5664"/>
              <a:gd name="T11" fmla="*/ 2147483647 h 4763"/>
              <a:gd name="T12" fmla="*/ 2147483647 w 5664"/>
              <a:gd name="T13" fmla="*/ 2147483647 h 4763"/>
              <a:gd name="T14" fmla="*/ 2147483647 w 5664"/>
              <a:gd name="T15" fmla="*/ 2147483647 h 4763"/>
              <a:gd name="T16" fmla="*/ 2147483647 w 5664"/>
              <a:gd name="T17" fmla="*/ 2147483647 h 4763"/>
              <a:gd name="T18" fmla="*/ 2147483647 w 5664"/>
              <a:gd name="T19" fmla="*/ 2147483647 h 4763"/>
              <a:gd name="T20" fmla="*/ 2147483647 w 5664"/>
              <a:gd name="T21" fmla="*/ 2147483647 h 4763"/>
              <a:gd name="T22" fmla="*/ 2147483647 w 5664"/>
              <a:gd name="T23" fmla="*/ 2147483647 h 4763"/>
              <a:gd name="T24" fmla="*/ 2147483647 w 5664"/>
              <a:gd name="T25" fmla="*/ 2147483647 h 4763"/>
              <a:gd name="T26" fmla="*/ 2147483647 w 5664"/>
              <a:gd name="T27" fmla="*/ 2147483647 h 4763"/>
              <a:gd name="T28" fmla="*/ 2147483647 w 5664"/>
              <a:gd name="T29" fmla="*/ 2147483647 h 4763"/>
              <a:gd name="T30" fmla="*/ 2147483647 w 5664"/>
              <a:gd name="T31" fmla="*/ 2147483647 h 4763"/>
              <a:gd name="T32" fmla="*/ 2147483647 w 5664"/>
              <a:gd name="T33" fmla="*/ 2147483647 h 4763"/>
              <a:gd name="T34" fmla="*/ 2147483647 w 5664"/>
              <a:gd name="T35" fmla="*/ 2147483647 h 4763"/>
              <a:gd name="T36" fmla="*/ 2147483647 w 5664"/>
              <a:gd name="T37" fmla="*/ 2147483647 h 4763"/>
              <a:gd name="T38" fmla="*/ 2147483647 w 5664"/>
              <a:gd name="T39" fmla="*/ 0 h 4763"/>
              <a:gd name="T40" fmla="*/ 2147483647 w 5664"/>
              <a:gd name="T41" fmla="*/ 2147483647 h 4763"/>
              <a:gd name="T42" fmla="*/ 2147483647 w 5664"/>
              <a:gd name="T43" fmla="*/ 2147483647 h 4763"/>
              <a:gd name="T44" fmla="*/ 2147483647 w 5664"/>
              <a:gd name="T45" fmla="*/ 2147483647 h 4763"/>
              <a:gd name="T46" fmla="*/ 2147483647 w 5664"/>
              <a:gd name="T47" fmla="*/ 2147483647 h 4763"/>
              <a:gd name="T48" fmla="*/ 2147483647 w 5664"/>
              <a:gd name="T49" fmla="*/ 2147483647 h 4763"/>
              <a:gd name="T50" fmla="*/ 2147483647 w 5664"/>
              <a:gd name="T51" fmla="*/ 2147483647 h 4763"/>
              <a:gd name="T52" fmla="*/ 2147483647 w 5664"/>
              <a:gd name="T53" fmla="*/ 2147483647 h 4763"/>
              <a:gd name="T54" fmla="*/ 2147483647 w 5664"/>
              <a:gd name="T55" fmla="*/ 2147483647 h 4763"/>
              <a:gd name="T56" fmla="*/ 2147483647 w 5664"/>
              <a:gd name="T57" fmla="*/ 2147483647 h 4763"/>
              <a:gd name="T58" fmla="*/ 2147483647 w 5664"/>
              <a:gd name="T59" fmla="*/ 2147483647 h 4763"/>
              <a:gd name="T60" fmla="*/ 2147483647 w 5664"/>
              <a:gd name="T61" fmla="*/ 2147483647 h 4763"/>
              <a:gd name="T62" fmla="*/ 2147483647 w 5664"/>
              <a:gd name="T63" fmla="*/ 2147483647 h 4763"/>
              <a:gd name="T64" fmla="*/ 2147483647 w 5664"/>
              <a:gd name="T65" fmla="*/ 2147483647 h 4763"/>
              <a:gd name="T66" fmla="*/ 2147483647 w 5664"/>
              <a:gd name="T67" fmla="*/ 2147483647 h 4763"/>
              <a:gd name="T68" fmla="*/ 2147483647 w 5664"/>
              <a:gd name="T69" fmla="*/ 2147483647 h 4763"/>
              <a:gd name="T70" fmla="*/ 2147483647 w 5664"/>
              <a:gd name="T71" fmla="*/ 2147483647 h 4763"/>
              <a:gd name="T72" fmla="*/ 2147483647 w 5664"/>
              <a:gd name="T73" fmla="*/ 2147483647 h 4763"/>
              <a:gd name="T74" fmla="*/ 2147483647 w 5664"/>
              <a:gd name="T75" fmla="*/ 2147483647 h 4763"/>
              <a:gd name="T76" fmla="*/ 2147483647 w 5664"/>
              <a:gd name="T77" fmla="*/ 2147483647 h 4763"/>
              <a:gd name="T78" fmla="*/ 2147483647 w 5664"/>
              <a:gd name="T79" fmla="*/ 2147483647 h 4763"/>
              <a:gd name="T80" fmla="*/ 2147483647 w 5664"/>
              <a:gd name="T81" fmla="*/ 2147483647 h 4763"/>
              <a:gd name="T82" fmla="*/ 2147483647 w 5664"/>
              <a:gd name="T83" fmla="*/ 2147483647 h 4763"/>
              <a:gd name="T84" fmla="*/ 2147483647 w 5664"/>
              <a:gd name="T85" fmla="*/ 2147483647 h 4763"/>
              <a:gd name="T86" fmla="*/ 2147483647 w 5664"/>
              <a:gd name="T87" fmla="*/ 2147483647 h 4763"/>
              <a:gd name="T88" fmla="*/ 2147483647 w 5664"/>
              <a:gd name="T89" fmla="*/ 2147483647 h 4763"/>
              <a:gd name="T90" fmla="*/ 2147483647 w 5664"/>
              <a:gd name="T91" fmla="*/ 2147483647 h 4763"/>
              <a:gd name="T92" fmla="*/ 2147483647 w 5664"/>
              <a:gd name="T93" fmla="*/ 2147483647 h 4763"/>
              <a:gd name="T94" fmla="*/ 2147483647 w 5664"/>
              <a:gd name="T95" fmla="*/ 2147483647 h 4763"/>
              <a:gd name="T96" fmla="*/ 2147483647 w 5664"/>
              <a:gd name="T97" fmla="*/ 2147483647 h 4763"/>
              <a:gd name="T98" fmla="*/ 2147483647 w 5664"/>
              <a:gd name="T99" fmla="*/ 2147483647 h 4763"/>
              <a:gd name="T100" fmla="*/ 2147483647 w 5664"/>
              <a:gd name="T101" fmla="*/ 2147483647 h 4763"/>
              <a:gd name="T102" fmla="*/ 2147483647 w 5664"/>
              <a:gd name="T103" fmla="*/ 2147483647 h 4763"/>
              <a:gd name="T104" fmla="*/ 2147483647 w 5664"/>
              <a:gd name="T105" fmla="*/ 2147483647 h 4763"/>
              <a:gd name="T106" fmla="*/ 2147483647 w 5664"/>
              <a:gd name="T107" fmla="*/ 2147483647 h 4763"/>
              <a:gd name="T108" fmla="*/ 2147483647 w 5664"/>
              <a:gd name="T109" fmla="*/ 2147483647 h 4763"/>
              <a:gd name="T110" fmla="*/ 2147483647 w 5664"/>
              <a:gd name="T111" fmla="*/ 2147483647 h 4763"/>
              <a:gd name="T112" fmla="*/ 2147483647 w 5664"/>
              <a:gd name="T113" fmla="*/ 2147483647 h 4763"/>
              <a:gd name="T114" fmla="*/ 2147483647 w 5664"/>
              <a:gd name="T115" fmla="*/ 2147483647 h 4763"/>
              <a:gd name="T116" fmla="*/ 2147483647 w 5664"/>
              <a:gd name="T117" fmla="*/ 2147483647 h 4763"/>
              <a:gd name="T118" fmla="*/ 2147483647 w 5664"/>
              <a:gd name="T119" fmla="*/ 2147483647 h 4763"/>
              <a:gd name="T120" fmla="*/ 2147483647 w 5664"/>
              <a:gd name="T121" fmla="*/ 2147483647 h 4763"/>
              <a:gd name="T122" fmla="*/ 2147483647 w 5664"/>
              <a:gd name="T123" fmla="*/ 2147483647 h 4763"/>
              <a:gd name="T124" fmla="*/ 2147483647 w 5664"/>
              <a:gd name="T125" fmla="*/ 2147483647 h 47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664"/>
              <a:gd name="T190" fmla="*/ 0 h 4763"/>
              <a:gd name="T191" fmla="*/ 5664 w 5664"/>
              <a:gd name="T192" fmla="*/ 4763 h 47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664" h="4763">
                <a:moveTo>
                  <a:pt x="4896" y="2766"/>
                </a:moveTo>
                <a:lnTo>
                  <a:pt x="4896" y="3178"/>
                </a:lnTo>
                <a:lnTo>
                  <a:pt x="4660" y="3178"/>
                </a:lnTo>
                <a:lnTo>
                  <a:pt x="4660" y="2766"/>
                </a:lnTo>
                <a:lnTo>
                  <a:pt x="4896" y="2766"/>
                </a:lnTo>
                <a:close/>
                <a:moveTo>
                  <a:pt x="4660" y="3821"/>
                </a:moveTo>
                <a:lnTo>
                  <a:pt x="4660" y="4234"/>
                </a:lnTo>
                <a:lnTo>
                  <a:pt x="4896" y="4234"/>
                </a:lnTo>
                <a:lnTo>
                  <a:pt x="4896" y="3821"/>
                </a:lnTo>
                <a:lnTo>
                  <a:pt x="4660" y="3821"/>
                </a:lnTo>
                <a:close/>
                <a:moveTo>
                  <a:pt x="4421" y="3821"/>
                </a:moveTo>
                <a:lnTo>
                  <a:pt x="4421" y="4234"/>
                </a:lnTo>
                <a:lnTo>
                  <a:pt x="4185" y="4234"/>
                </a:lnTo>
                <a:lnTo>
                  <a:pt x="4185" y="3821"/>
                </a:lnTo>
                <a:lnTo>
                  <a:pt x="4421" y="3821"/>
                </a:lnTo>
                <a:close/>
                <a:moveTo>
                  <a:pt x="3889" y="3821"/>
                </a:moveTo>
                <a:lnTo>
                  <a:pt x="3889" y="4234"/>
                </a:lnTo>
                <a:lnTo>
                  <a:pt x="3653" y="4234"/>
                </a:lnTo>
                <a:lnTo>
                  <a:pt x="3653" y="3821"/>
                </a:lnTo>
                <a:lnTo>
                  <a:pt x="3889" y="3821"/>
                </a:lnTo>
                <a:close/>
                <a:moveTo>
                  <a:pt x="3357" y="3821"/>
                </a:moveTo>
                <a:lnTo>
                  <a:pt x="3357" y="4234"/>
                </a:lnTo>
                <a:lnTo>
                  <a:pt x="3121" y="4234"/>
                </a:lnTo>
                <a:lnTo>
                  <a:pt x="3121" y="3821"/>
                </a:lnTo>
                <a:lnTo>
                  <a:pt x="3357" y="3821"/>
                </a:lnTo>
                <a:close/>
                <a:moveTo>
                  <a:pt x="2825" y="3821"/>
                </a:moveTo>
                <a:lnTo>
                  <a:pt x="2825" y="4234"/>
                </a:lnTo>
                <a:lnTo>
                  <a:pt x="2589" y="4234"/>
                </a:lnTo>
                <a:lnTo>
                  <a:pt x="2589" y="3821"/>
                </a:lnTo>
                <a:lnTo>
                  <a:pt x="2825" y="3821"/>
                </a:lnTo>
                <a:close/>
                <a:moveTo>
                  <a:pt x="2292" y="3821"/>
                </a:moveTo>
                <a:lnTo>
                  <a:pt x="2292" y="4234"/>
                </a:lnTo>
                <a:lnTo>
                  <a:pt x="2057" y="4234"/>
                </a:lnTo>
                <a:lnTo>
                  <a:pt x="2057" y="3821"/>
                </a:lnTo>
                <a:lnTo>
                  <a:pt x="2292" y="3821"/>
                </a:lnTo>
                <a:close/>
                <a:moveTo>
                  <a:pt x="1760" y="3821"/>
                </a:moveTo>
                <a:lnTo>
                  <a:pt x="1760" y="4234"/>
                </a:lnTo>
                <a:lnTo>
                  <a:pt x="1524" y="4234"/>
                </a:lnTo>
                <a:lnTo>
                  <a:pt x="1524" y="3821"/>
                </a:lnTo>
                <a:lnTo>
                  <a:pt x="1760" y="3821"/>
                </a:lnTo>
                <a:close/>
                <a:moveTo>
                  <a:pt x="4421" y="2766"/>
                </a:moveTo>
                <a:lnTo>
                  <a:pt x="4421" y="3178"/>
                </a:lnTo>
                <a:lnTo>
                  <a:pt x="4185" y="3178"/>
                </a:lnTo>
                <a:lnTo>
                  <a:pt x="4185" y="2766"/>
                </a:lnTo>
                <a:lnTo>
                  <a:pt x="4421" y="2766"/>
                </a:lnTo>
                <a:close/>
                <a:moveTo>
                  <a:pt x="706" y="753"/>
                </a:moveTo>
                <a:lnTo>
                  <a:pt x="1228" y="753"/>
                </a:lnTo>
                <a:lnTo>
                  <a:pt x="1253" y="778"/>
                </a:lnTo>
                <a:lnTo>
                  <a:pt x="1281" y="803"/>
                </a:lnTo>
                <a:lnTo>
                  <a:pt x="1312" y="826"/>
                </a:lnTo>
                <a:lnTo>
                  <a:pt x="1344" y="848"/>
                </a:lnTo>
                <a:lnTo>
                  <a:pt x="1380" y="867"/>
                </a:lnTo>
                <a:lnTo>
                  <a:pt x="1418" y="886"/>
                </a:lnTo>
                <a:lnTo>
                  <a:pt x="1458" y="902"/>
                </a:lnTo>
                <a:lnTo>
                  <a:pt x="1498" y="917"/>
                </a:lnTo>
                <a:lnTo>
                  <a:pt x="1542" y="932"/>
                </a:lnTo>
                <a:lnTo>
                  <a:pt x="1586" y="943"/>
                </a:lnTo>
                <a:lnTo>
                  <a:pt x="1632" y="954"/>
                </a:lnTo>
                <a:lnTo>
                  <a:pt x="1679" y="963"/>
                </a:lnTo>
                <a:lnTo>
                  <a:pt x="1726" y="969"/>
                </a:lnTo>
                <a:lnTo>
                  <a:pt x="1776" y="973"/>
                </a:lnTo>
                <a:lnTo>
                  <a:pt x="1827" y="976"/>
                </a:lnTo>
                <a:lnTo>
                  <a:pt x="1877" y="977"/>
                </a:lnTo>
                <a:lnTo>
                  <a:pt x="1934" y="976"/>
                </a:lnTo>
                <a:lnTo>
                  <a:pt x="1990" y="973"/>
                </a:lnTo>
                <a:lnTo>
                  <a:pt x="2045" y="966"/>
                </a:lnTo>
                <a:lnTo>
                  <a:pt x="2099" y="958"/>
                </a:lnTo>
                <a:lnTo>
                  <a:pt x="2102" y="979"/>
                </a:lnTo>
                <a:lnTo>
                  <a:pt x="2107" y="999"/>
                </a:lnTo>
                <a:lnTo>
                  <a:pt x="2113" y="1020"/>
                </a:lnTo>
                <a:lnTo>
                  <a:pt x="2120" y="1039"/>
                </a:lnTo>
                <a:lnTo>
                  <a:pt x="2127" y="1060"/>
                </a:lnTo>
                <a:lnTo>
                  <a:pt x="2136" y="1078"/>
                </a:lnTo>
                <a:lnTo>
                  <a:pt x="2146" y="1097"/>
                </a:lnTo>
                <a:lnTo>
                  <a:pt x="2158" y="1114"/>
                </a:lnTo>
                <a:lnTo>
                  <a:pt x="2170" y="1132"/>
                </a:lnTo>
                <a:lnTo>
                  <a:pt x="2183" y="1148"/>
                </a:lnTo>
                <a:lnTo>
                  <a:pt x="2198" y="1165"/>
                </a:lnTo>
                <a:lnTo>
                  <a:pt x="2213" y="1179"/>
                </a:lnTo>
                <a:lnTo>
                  <a:pt x="2229" y="1196"/>
                </a:lnTo>
                <a:lnTo>
                  <a:pt x="2245" y="1209"/>
                </a:lnTo>
                <a:lnTo>
                  <a:pt x="2263" y="1224"/>
                </a:lnTo>
                <a:lnTo>
                  <a:pt x="2281" y="1237"/>
                </a:lnTo>
                <a:lnTo>
                  <a:pt x="2300" y="1249"/>
                </a:lnTo>
                <a:lnTo>
                  <a:pt x="2319" y="1260"/>
                </a:lnTo>
                <a:lnTo>
                  <a:pt x="2338" y="1271"/>
                </a:lnTo>
                <a:lnTo>
                  <a:pt x="2359" y="1281"/>
                </a:lnTo>
                <a:lnTo>
                  <a:pt x="2381" y="1291"/>
                </a:lnTo>
                <a:lnTo>
                  <a:pt x="2403" y="1300"/>
                </a:lnTo>
                <a:lnTo>
                  <a:pt x="2425" y="1308"/>
                </a:lnTo>
                <a:lnTo>
                  <a:pt x="2447" y="1315"/>
                </a:lnTo>
                <a:lnTo>
                  <a:pt x="2471" y="1322"/>
                </a:lnTo>
                <a:lnTo>
                  <a:pt x="2494" y="1328"/>
                </a:lnTo>
                <a:lnTo>
                  <a:pt x="2518" y="1333"/>
                </a:lnTo>
                <a:lnTo>
                  <a:pt x="2542" y="1337"/>
                </a:lnTo>
                <a:lnTo>
                  <a:pt x="2567" y="1340"/>
                </a:lnTo>
                <a:lnTo>
                  <a:pt x="2592" y="1341"/>
                </a:lnTo>
                <a:lnTo>
                  <a:pt x="2617" y="1343"/>
                </a:lnTo>
                <a:lnTo>
                  <a:pt x="2642" y="1343"/>
                </a:lnTo>
                <a:lnTo>
                  <a:pt x="2688" y="1343"/>
                </a:lnTo>
                <a:lnTo>
                  <a:pt x="2733" y="1339"/>
                </a:lnTo>
                <a:lnTo>
                  <a:pt x="2777" y="1333"/>
                </a:lnTo>
                <a:lnTo>
                  <a:pt x="2819" y="1325"/>
                </a:lnTo>
                <a:lnTo>
                  <a:pt x="2860" y="1313"/>
                </a:lnTo>
                <a:lnTo>
                  <a:pt x="2898" y="1302"/>
                </a:lnTo>
                <a:lnTo>
                  <a:pt x="2937" y="1285"/>
                </a:lnTo>
                <a:lnTo>
                  <a:pt x="2972" y="1268"/>
                </a:lnTo>
                <a:lnTo>
                  <a:pt x="3007" y="1247"/>
                </a:lnTo>
                <a:lnTo>
                  <a:pt x="3040" y="1225"/>
                </a:lnTo>
                <a:lnTo>
                  <a:pt x="3072" y="1200"/>
                </a:lnTo>
                <a:lnTo>
                  <a:pt x="3102" y="1172"/>
                </a:lnTo>
                <a:lnTo>
                  <a:pt x="3130" y="1142"/>
                </a:lnTo>
                <a:lnTo>
                  <a:pt x="3158" y="1110"/>
                </a:lnTo>
                <a:lnTo>
                  <a:pt x="3184" y="1075"/>
                </a:lnTo>
                <a:lnTo>
                  <a:pt x="3208" y="1038"/>
                </a:lnTo>
                <a:lnTo>
                  <a:pt x="3264" y="1032"/>
                </a:lnTo>
                <a:lnTo>
                  <a:pt x="3320" y="1025"/>
                </a:lnTo>
                <a:lnTo>
                  <a:pt x="3373" y="1016"/>
                </a:lnTo>
                <a:lnTo>
                  <a:pt x="3426" y="1002"/>
                </a:lnTo>
                <a:lnTo>
                  <a:pt x="3476" y="988"/>
                </a:lnTo>
                <a:lnTo>
                  <a:pt x="3525" y="971"/>
                </a:lnTo>
                <a:lnTo>
                  <a:pt x="3571" y="952"/>
                </a:lnTo>
                <a:lnTo>
                  <a:pt x="3613" y="930"/>
                </a:lnTo>
                <a:lnTo>
                  <a:pt x="3633" y="920"/>
                </a:lnTo>
                <a:lnTo>
                  <a:pt x="3652" y="908"/>
                </a:lnTo>
                <a:lnTo>
                  <a:pt x="3669" y="895"/>
                </a:lnTo>
                <a:lnTo>
                  <a:pt x="3687" y="882"/>
                </a:lnTo>
                <a:lnTo>
                  <a:pt x="3703" y="868"/>
                </a:lnTo>
                <a:lnTo>
                  <a:pt x="3718" y="854"/>
                </a:lnTo>
                <a:lnTo>
                  <a:pt x="3731" y="839"/>
                </a:lnTo>
                <a:lnTo>
                  <a:pt x="3743" y="824"/>
                </a:lnTo>
                <a:lnTo>
                  <a:pt x="3755" y="808"/>
                </a:lnTo>
                <a:lnTo>
                  <a:pt x="3764" y="792"/>
                </a:lnTo>
                <a:lnTo>
                  <a:pt x="3773" y="775"/>
                </a:lnTo>
                <a:lnTo>
                  <a:pt x="3780" y="758"/>
                </a:lnTo>
                <a:lnTo>
                  <a:pt x="3786" y="740"/>
                </a:lnTo>
                <a:lnTo>
                  <a:pt x="3789" y="722"/>
                </a:lnTo>
                <a:lnTo>
                  <a:pt x="3792" y="703"/>
                </a:lnTo>
                <a:lnTo>
                  <a:pt x="3793" y="685"/>
                </a:lnTo>
                <a:lnTo>
                  <a:pt x="3792" y="663"/>
                </a:lnTo>
                <a:lnTo>
                  <a:pt x="3789" y="643"/>
                </a:lnTo>
                <a:lnTo>
                  <a:pt x="3784" y="624"/>
                </a:lnTo>
                <a:lnTo>
                  <a:pt x="3777" y="604"/>
                </a:lnTo>
                <a:lnTo>
                  <a:pt x="3770" y="585"/>
                </a:lnTo>
                <a:lnTo>
                  <a:pt x="3759" y="568"/>
                </a:lnTo>
                <a:lnTo>
                  <a:pt x="3747" y="550"/>
                </a:lnTo>
                <a:lnTo>
                  <a:pt x="3734" y="534"/>
                </a:lnTo>
                <a:lnTo>
                  <a:pt x="3719" y="517"/>
                </a:lnTo>
                <a:lnTo>
                  <a:pt x="3703" y="501"/>
                </a:lnTo>
                <a:lnTo>
                  <a:pt x="3686" y="486"/>
                </a:lnTo>
                <a:lnTo>
                  <a:pt x="3666" y="473"/>
                </a:lnTo>
                <a:lnTo>
                  <a:pt x="3647" y="458"/>
                </a:lnTo>
                <a:lnTo>
                  <a:pt x="3625" y="445"/>
                </a:lnTo>
                <a:lnTo>
                  <a:pt x="3603" y="433"/>
                </a:lnTo>
                <a:lnTo>
                  <a:pt x="3579" y="422"/>
                </a:lnTo>
                <a:lnTo>
                  <a:pt x="3556" y="411"/>
                </a:lnTo>
                <a:lnTo>
                  <a:pt x="3531" y="401"/>
                </a:lnTo>
                <a:lnTo>
                  <a:pt x="3504" y="391"/>
                </a:lnTo>
                <a:lnTo>
                  <a:pt x="3478" y="382"/>
                </a:lnTo>
                <a:lnTo>
                  <a:pt x="3422" y="366"/>
                </a:lnTo>
                <a:lnTo>
                  <a:pt x="3364" y="352"/>
                </a:lnTo>
                <a:lnTo>
                  <a:pt x="3305" y="342"/>
                </a:lnTo>
                <a:lnTo>
                  <a:pt x="3245" y="335"/>
                </a:lnTo>
                <a:lnTo>
                  <a:pt x="3183" y="330"/>
                </a:lnTo>
                <a:lnTo>
                  <a:pt x="3121" y="329"/>
                </a:lnTo>
                <a:lnTo>
                  <a:pt x="3053" y="330"/>
                </a:lnTo>
                <a:lnTo>
                  <a:pt x="2987" y="336"/>
                </a:lnTo>
                <a:lnTo>
                  <a:pt x="2923" y="343"/>
                </a:lnTo>
                <a:lnTo>
                  <a:pt x="2863" y="355"/>
                </a:lnTo>
                <a:lnTo>
                  <a:pt x="2857" y="336"/>
                </a:lnTo>
                <a:lnTo>
                  <a:pt x="2851" y="317"/>
                </a:lnTo>
                <a:lnTo>
                  <a:pt x="2844" y="298"/>
                </a:lnTo>
                <a:lnTo>
                  <a:pt x="2836" y="280"/>
                </a:lnTo>
                <a:lnTo>
                  <a:pt x="2828" y="261"/>
                </a:lnTo>
                <a:lnTo>
                  <a:pt x="2817" y="245"/>
                </a:lnTo>
                <a:lnTo>
                  <a:pt x="2807" y="227"/>
                </a:lnTo>
                <a:lnTo>
                  <a:pt x="2795" y="211"/>
                </a:lnTo>
                <a:lnTo>
                  <a:pt x="2782" y="195"/>
                </a:lnTo>
                <a:lnTo>
                  <a:pt x="2769" y="180"/>
                </a:lnTo>
                <a:lnTo>
                  <a:pt x="2754" y="165"/>
                </a:lnTo>
                <a:lnTo>
                  <a:pt x="2739" y="150"/>
                </a:lnTo>
                <a:lnTo>
                  <a:pt x="2723" y="137"/>
                </a:lnTo>
                <a:lnTo>
                  <a:pt x="2707" y="124"/>
                </a:lnTo>
                <a:lnTo>
                  <a:pt x="2673" y="99"/>
                </a:lnTo>
                <a:lnTo>
                  <a:pt x="2634" y="77"/>
                </a:lnTo>
                <a:lnTo>
                  <a:pt x="2595" y="57"/>
                </a:lnTo>
                <a:lnTo>
                  <a:pt x="2553" y="40"/>
                </a:lnTo>
                <a:lnTo>
                  <a:pt x="2511" y="27"/>
                </a:lnTo>
                <a:lnTo>
                  <a:pt x="2466" y="15"/>
                </a:lnTo>
                <a:lnTo>
                  <a:pt x="2419" y="7"/>
                </a:lnTo>
                <a:lnTo>
                  <a:pt x="2374" y="3"/>
                </a:lnTo>
                <a:lnTo>
                  <a:pt x="2325" y="0"/>
                </a:lnTo>
                <a:lnTo>
                  <a:pt x="2300" y="1"/>
                </a:lnTo>
                <a:lnTo>
                  <a:pt x="2275" y="3"/>
                </a:lnTo>
                <a:lnTo>
                  <a:pt x="2251" y="4"/>
                </a:lnTo>
                <a:lnTo>
                  <a:pt x="2226" y="7"/>
                </a:lnTo>
                <a:lnTo>
                  <a:pt x="2179" y="16"/>
                </a:lnTo>
                <a:lnTo>
                  <a:pt x="2133" y="28"/>
                </a:lnTo>
                <a:lnTo>
                  <a:pt x="2089" y="43"/>
                </a:lnTo>
                <a:lnTo>
                  <a:pt x="2046" y="60"/>
                </a:lnTo>
                <a:lnTo>
                  <a:pt x="2006" y="81"/>
                </a:lnTo>
                <a:lnTo>
                  <a:pt x="1987" y="93"/>
                </a:lnTo>
                <a:lnTo>
                  <a:pt x="1970" y="105"/>
                </a:lnTo>
                <a:lnTo>
                  <a:pt x="1924" y="102"/>
                </a:lnTo>
                <a:lnTo>
                  <a:pt x="1877" y="102"/>
                </a:lnTo>
                <a:lnTo>
                  <a:pt x="1818" y="103"/>
                </a:lnTo>
                <a:lnTo>
                  <a:pt x="1760" y="108"/>
                </a:lnTo>
                <a:lnTo>
                  <a:pt x="1704" y="114"/>
                </a:lnTo>
                <a:lnTo>
                  <a:pt x="1648" y="122"/>
                </a:lnTo>
                <a:lnTo>
                  <a:pt x="1594" y="134"/>
                </a:lnTo>
                <a:lnTo>
                  <a:pt x="1541" y="147"/>
                </a:lnTo>
                <a:lnTo>
                  <a:pt x="1490" y="164"/>
                </a:lnTo>
                <a:lnTo>
                  <a:pt x="1443" y="183"/>
                </a:lnTo>
                <a:lnTo>
                  <a:pt x="1398" y="203"/>
                </a:lnTo>
                <a:lnTo>
                  <a:pt x="1355" y="227"/>
                </a:lnTo>
                <a:lnTo>
                  <a:pt x="1315" y="252"/>
                </a:lnTo>
                <a:lnTo>
                  <a:pt x="1296" y="265"/>
                </a:lnTo>
                <a:lnTo>
                  <a:pt x="1278" y="279"/>
                </a:lnTo>
                <a:lnTo>
                  <a:pt x="1260" y="292"/>
                </a:lnTo>
                <a:lnTo>
                  <a:pt x="1246" y="307"/>
                </a:lnTo>
                <a:lnTo>
                  <a:pt x="1230" y="323"/>
                </a:lnTo>
                <a:lnTo>
                  <a:pt x="1216" y="338"/>
                </a:lnTo>
                <a:lnTo>
                  <a:pt x="1203" y="354"/>
                </a:lnTo>
                <a:lnTo>
                  <a:pt x="1191" y="370"/>
                </a:lnTo>
                <a:lnTo>
                  <a:pt x="1179" y="388"/>
                </a:lnTo>
                <a:lnTo>
                  <a:pt x="1171" y="405"/>
                </a:lnTo>
                <a:lnTo>
                  <a:pt x="1151" y="405"/>
                </a:lnTo>
                <a:lnTo>
                  <a:pt x="1107" y="405"/>
                </a:lnTo>
                <a:lnTo>
                  <a:pt x="1063" y="410"/>
                </a:lnTo>
                <a:lnTo>
                  <a:pt x="1020" y="416"/>
                </a:lnTo>
                <a:lnTo>
                  <a:pt x="979" y="423"/>
                </a:lnTo>
                <a:lnTo>
                  <a:pt x="939" y="433"/>
                </a:lnTo>
                <a:lnTo>
                  <a:pt x="899" y="447"/>
                </a:lnTo>
                <a:lnTo>
                  <a:pt x="862" y="461"/>
                </a:lnTo>
                <a:lnTo>
                  <a:pt x="826" y="478"/>
                </a:lnTo>
                <a:lnTo>
                  <a:pt x="793" y="497"/>
                </a:lnTo>
                <a:lnTo>
                  <a:pt x="762" y="517"/>
                </a:lnTo>
                <a:lnTo>
                  <a:pt x="734" y="541"/>
                </a:lnTo>
                <a:lnTo>
                  <a:pt x="722" y="553"/>
                </a:lnTo>
                <a:lnTo>
                  <a:pt x="711" y="565"/>
                </a:lnTo>
                <a:lnTo>
                  <a:pt x="699" y="578"/>
                </a:lnTo>
                <a:lnTo>
                  <a:pt x="688" y="591"/>
                </a:lnTo>
                <a:lnTo>
                  <a:pt x="680" y="606"/>
                </a:lnTo>
                <a:lnTo>
                  <a:pt x="671" y="619"/>
                </a:lnTo>
                <a:lnTo>
                  <a:pt x="663" y="635"/>
                </a:lnTo>
                <a:lnTo>
                  <a:pt x="658" y="650"/>
                </a:lnTo>
                <a:lnTo>
                  <a:pt x="653" y="666"/>
                </a:lnTo>
                <a:lnTo>
                  <a:pt x="649" y="681"/>
                </a:lnTo>
                <a:lnTo>
                  <a:pt x="647" y="696"/>
                </a:lnTo>
                <a:lnTo>
                  <a:pt x="649" y="711"/>
                </a:lnTo>
                <a:lnTo>
                  <a:pt x="652" y="722"/>
                </a:lnTo>
                <a:lnTo>
                  <a:pt x="659" y="733"/>
                </a:lnTo>
                <a:lnTo>
                  <a:pt x="668" y="742"/>
                </a:lnTo>
                <a:lnTo>
                  <a:pt x="678" y="747"/>
                </a:lnTo>
                <a:lnTo>
                  <a:pt x="691" y="752"/>
                </a:lnTo>
                <a:lnTo>
                  <a:pt x="706" y="753"/>
                </a:lnTo>
                <a:close/>
                <a:moveTo>
                  <a:pt x="1151" y="523"/>
                </a:moveTo>
                <a:lnTo>
                  <a:pt x="1151" y="523"/>
                </a:lnTo>
                <a:lnTo>
                  <a:pt x="1181" y="523"/>
                </a:lnTo>
                <a:lnTo>
                  <a:pt x="1199" y="523"/>
                </a:lnTo>
                <a:lnTo>
                  <a:pt x="1215" y="522"/>
                </a:lnTo>
                <a:lnTo>
                  <a:pt x="1230" y="517"/>
                </a:lnTo>
                <a:lnTo>
                  <a:pt x="1237" y="514"/>
                </a:lnTo>
                <a:lnTo>
                  <a:pt x="1244" y="512"/>
                </a:lnTo>
                <a:lnTo>
                  <a:pt x="1250" y="507"/>
                </a:lnTo>
                <a:lnTo>
                  <a:pt x="1255" y="501"/>
                </a:lnTo>
                <a:lnTo>
                  <a:pt x="1259" y="494"/>
                </a:lnTo>
                <a:lnTo>
                  <a:pt x="1263" y="485"/>
                </a:lnTo>
                <a:lnTo>
                  <a:pt x="1268" y="473"/>
                </a:lnTo>
                <a:lnTo>
                  <a:pt x="1275" y="460"/>
                </a:lnTo>
                <a:lnTo>
                  <a:pt x="1281" y="448"/>
                </a:lnTo>
                <a:lnTo>
                  <a:pt x="1290" y="435"/>
                </a:lnTo>
                <a:lnTo>
                  <a:pt x="1300" y="423"/>
                </a:lnTo>
                <a:lnTo>
                  <a:pt x="1311" y="410"/>
                </a:lnTo>
                <a:lnTo>
                  <a:pt x="1334" y="386"/>
                </a:lnTo>
                <a:lnTo>
                  <a:pt x="1361" y="364"/>
                </a:lnTo>
                <a:lnTo>
                  <a:pt x="1393" y="342"/>
                </a:lnTo>
                <a:lnTo>
                  <a:pt x="1427" y="321"/>
                </a:lnTo>
                <a:lnTo>
                  <a:pt x="1465" y="302"/>
                </a:lnTo>
                <a:lnTo>
                  <a:pt x="1508" y="283"/>
                </a:lnTo>
                <a:lnTo>
                  <a:pt x="1552" y="268"/>
                </a:lnTo>
                <a:lnTo>
                  <a:pt x="1600" y="254"/>
                </a:lnTo>
                <a:lnTo>
                  <a:pt x="1650" y="242"/>
                </a:lnTo>
                <a:lnTo>
                  <a:pt x="1703" y="233"/>
                </a:lnTo>
                <a:lnTo>
                  <a:pt x="1759" y="226"/>
                </a:lnTo>
                <a:lnTo>
                  <a:pt x="1816" y="221"/>
                </a:lnTo>
                <a:lnTo>
                  <a:pt x="1877" y="220"/>
                </a:lnTo>
                <a:lnTo>
                  <a:pt x="1930" y="221"/>
                </a:lnTo>
                <a:lnTo>
                  <a:pt x="1980" y="224"/>
                </a:lnTo>
                <a:lnTo>
                  <a:pt x="1990" y="224"/>
                </a:lnTo>
                <a:lnTo>
                  <a:pt x="2001" y="221"/>
                </a:lnTo>
                <a:lnTo>
                  <a:pt x="2014" y="217"/>
                </a:lnTo>
                <a:lnTo>
                  <a:pt x="2027" y="209"/>
                </a:lnTo>
                <a:lnTo>
                  <a:pt x="2058" y="193"/>
                </a:lnTo>
                <a:lnTo>
                  <a:pt x="2096" y="172"/>
                </a:lnTo>
                <a:lnTo>
                  <a:pt x="2117" y="162"/>
                </a:lnTo>
                <a:lnTo>
                  <a:pt x="2141" y="153"/>
                </a:lnTo>
                <a:lnTo>
                  <a:pt x="2166" y="144"/>
                </a:lnTo>
                <a:lnTo>
                  <a:pt x="2194" y="136"/>
                </a:lnTo>
                <a:lnTo>
                  <a:pt x="2223" y="128"/>
                </a:lnTo>
                <a:lnTo>
                  <a:pt x="2256" y="124"/>
                </a:lnTo>
                <a:lnTo>
                  <a:pt x="2289" y="119"/>
                </a:lnTo>
                <a:lnTo>
                  <a:pt x="2325" y="118"/>
                </a:lnTo>
                <a:lnTo>
                  <a:pt x="2369" y="119"/>
                </a:lnTo>
                <a:lnTo>
                  <a:pt x="2409" y="122"/>
                </a:lnTo>
                <a:lnTo>
                  <a:pt x="2447" y="128"/>
                </a:lnTo>
                <a:lnTo>
                  <a:pt x="2481" y="136"/>
                </a:lnTo>
                <a:lnTo>
                  <a:pt x="2512" y="144"/>
                </a:lnTo>
                <a:lnTo>
                  <a:pt x="2540" y="156"/>
                </a:lnTo>
                <a:lnTo>
                  <a:pt x="2565" y="168"/>
                </a:lnTo>
                <a:lnTo>
                  <a:pt x="2589" y="181"/>
                </a:lnTo>
                <a:lnTo>
                  <a:pt x="2609" y="196"/>
                </a:lnTo>
                <a:lnTo>
                  <a:pt x="2629" y="212"/>
                </a:lnTo>
                <a:lnTo>
                  <a:pt x="2645" y="228"/>
                </a:lnTo>
                <a:lnTo>
                  <a:pt x="2660" y="245"/>
                </a:lnTo>
                <a:lnTo>
                  <a:pt x="2673" y="262"/>
                </a:lnTo>
                <a:lnTo>
                  <a:pt x="2685" y="282"/>
                </a:lnTo>
                <a:lnTo>
                  <a:pt x="2696" y="299"/>
                </a:lnTo>
                <a:lnTo>
                  <a:pt x="2705" y="317"/>
                </a:lnTo>
                <a:lnTo>
                  <a:pt x="2721" y="352"/>
                </a:lnTo>
                <a:lnTo>
                  <a:pt x="2733" y="388"/>
                </a:lnTo>
                <a:lnTo>
                  <a:pt x="2745" y="419"/>
                </a:lnTo>
                <a:lnTo>
                  <a:pt x="2757" y="445"/>
                </a:lnTo>
                <a:lnTo>
                  <a:pt x="2763" y="457"/>
                </a:lnTo>
                <a:lnTo>
                  <a:pt x="2770" y="466"/>
                </a:lnTo>
                <a:lnTo>
                  <a:pt x="2777" y="475"/>
                </a:lnTo>
                <a:lnTo>
                  <a:pt x="2785" y="481"/>
                </a:lnTo>
                <a:lnTo>
                  <a:pt x="2794" y="485"/>
                </a:lnTo>
                <a:lnTo>
                  <a:pt x="2804" y="488"/>
                </a:lnTo>
                <a:lnTo>
                  <a:pt x="2816" y="488"/>
                </a:lnTo>
                <a:lnTo>
                  <a:pt x="2828" y="485"/>
                </a:lnTo>
                <a:lnTo>
                  <a:pt x="2860" y="476"/>
                </a:lnTo>
                <a:lnTo>
                  <a:pt x="2894" y="469"/>
                </a:lnTo>
                <a:lnTo>
                  <a:pt x="2929" y="463"/>
                </a:lnTo>
                <a:lnTo>
                  <a:pt x="2966" y="457"/>
                </a:lnTo>
                <a:lnTo>
                  <a:pt x="3003" y="453"/>
                </a:lnTo>
                <a:lnTo>
                  <a:pt x="3041" y="450"/>
                </a:lnTo>
                <a:lnTo>
                  <a:pt x="3081" y="448"/>
                </a:lnTo>
                <a:lnTo>
                  <a:pt x="3121" y="447"/>
                </a:lnTo>
                <a:lnTo>
                  <a:pt x="3184" y="448"/>
                </a:lnTo>
                <a:lnTo>
                  <a:pt x="3245" y="453"/>
                </a:lnTo>
                <a:lnTo>
                  <a:pt x="3302" y="460"/>
                </a:lnTo>
                <a:lnTo>
                  <a:pt x="3355" y="470"/>
                </a:lnTo>
                <a:lnTo>
                  <a:pt x="3404" y="482"/>
                </a:lnTo>
                <a:lnTo>
                  <a:pt x="3450" y="495"/>
                </a:lnTo>
                <a:lnTo>
                  <a:pt x="3491" y="512"/>
                </a:lnTo>
                <a:lnTo>
                  <a:pt x="3529" y="528"/>
                </a:lnTo>
                <a:lnTo>
                  <a:pt x="3562" y="545"/>
                </a:lnTo>
                <a:lnTo>
                  <a:pt x="3591" y="565"/>
                </a:lnTo>
                <a:lnTo>
                  <a:pt x="3616" y="585"/>
                </a:lnTo>
                <a:lnTo>
                  <a:pt x="3637" y="604"/>
                </a:lnTo>
                <a:lnTo>
                  <a:pt x="3646" y="615"/>
                </a:lnTo>
                <a:lnTo>
                  <a:pt x="3653" y="625"/>
                </a:lnTo>
                <a:lnTo>
                  <a:pt x="3661" y="635"/>
                </a:lnTo>
                <a:lnTo>
                  <a:pt x="3665" y="646"/>
                </a:lnTo>
                <a:lnTo>
                  <a:pt x="3669" y="656"/>
                </a:lnTo>
                <a:lnTo>
                  <a:pt x="3672" y="665"/>
                </a:lnTo>
                <a:lnTo>
                  <a:pt x="3674" y="675"/>
                </a:lnTo>
                <a:lnTo>
                  <a:pt x="3675" y="685"/>
                </a:lnTo>
                <a:lnTo>
                  <a:pt x="3674" y="694"/>
                </a:lnTo>
                <a:lnTo>
                  <a:pt x="3672" y="705"/>
                </a:lnTo>
                <a:lnTo>
                  <a:pt x="3669" y="713"/>
                </a:lnTo>
                <a:lnTo>
                  <a:pt x="3665" y="724"/>
                </a:lnTo>
                <a:lnTo>
                  <a:pt x="3661" y="734"/>
                </a:lnTo>
                <a:lnTo>
                  <a:pt x="3653" y="744"/>
                </a:lnTo>
                <a:lnTo>
                  <a:pt x="3646" y="755"/>
                </a:lnTo>
                <a:lnTo>
                  <a:pt x="3637" y="765"/>
                </a:lnTo>
                <a:lnTo>
                  <a:pt x="3616" y="784"/>
                </a:lnTo>
                <a:lnTo>
                  <a:pt x="3591" y="805"/>
                </a:lnTo>
                <a:lnTo>
                  <a:pt x="3562" y="824"/>
                </a:lnTo>
                <a:lnTo>
                  <a:pt x="3529" y="842"/>
                </a:lnTo>
                <a:lnTo>
                  <a:pt x="3491" y="858"/>
                </a:lnTo>
                <a:lnTo>
                  <a:pt x="3450" y="874"/>
                </a:lnTo>
                <a:lnTo>
                  <a:pt x="3404" y="887"/>
                </a:lnTo>
                <a:lnTo>
                  <a:pt x="3355" y="899"/>
                </a:lnTo>
                <a:lnTo>
                  <a:pt x="3302" y="910"/>
                </a:lnTo>
                <a:lnTo>
                  <a:pt x="3245" y="917"/>
                </a:lnTo>
                <a:lnTo>
                  <a:pt x="3184" y="921"/>
                </a:lnTo>
                <a:lnTo>
                  <a:pt x="3121" y="923"/>
                </a:lnTo>
                <a:lnTo>
                  <a:pt x="3103" y="957"/>
                </a:lnTo>
                <a:lnTo>
                  <a:pt x="3083" y="988"/>
                </a:lnTo>
                <a:lnTo>
                  <a:pt x="3061" y="1019"/>
                </a:lnTo>
                <a:lnTo>
                  <a:pt x="3038" y="1047"/>
                </a:lnTo>
                <a:lnTo>
                  <a:pt x="3013" y="1073"/>
                </a:lnTo>
                <a:lnTo>
                  <a:pt x="2987" y="1098"/>
                </a:lnTo>
                <a:lnTo>
                  <a:pt x="2959" y="1122"/>
                </a:lnTo>
                <a:lnTo>
                  <a:pt x="2929" y="1142"/>
                </a:lnTo>
                <a:lnTo>
                  <a:pt x="2898" y="1162"/>
                </a:lnTo>
                <a:lnTo>
                  <a:pt x="2866" y="1178"/>
                </a:lnTo>
                <a:lnTo>
                  <a:pt x="2832" y="1193"/>
                </a:lnTo>
                <a:lnTo>
                  <a:pt x="2797" y="1204"/>
                </a:lnTo>
                <a:lnTo>
                  <a:pt x="2760" y="1213"/>
                </a:lnTo>
                <a:lnTo>
                  <a:pt x="2721" y="1221"/>
                </a:lnTo>
                <a:lnTo>
                  <a:pt x="2682" y="1225"/>
                </a:lnTo>
                <a:lnTo>
                  <a:pt x="2642" y="1225"/>
                </a:lnTo>
                <a:lnTo>
                  <a:pt x="2618" y="1225"/>
                </a:lnTo>
                <a:lnTo>
                  <a:pt x="2595" y="1224"/>
                </a:lnTo>
                <a:lnTo>
                  <a:pt x="2550" y="1219"/>
                </a:lnTo>
                <a:lnTo>
                  <a:pt x="2508" y="1210"/>
                </a:lnTo>
                <a:lnTo>
                  <a:pt x="2468" y="1198"/>
                </a:lnTo>
                <a:lnTo>
                  <a:pt x="2431" y="1185"/>
                </a:lnTo>
                <a:lnTo>
                  <a:pt x="2396" y="1169"/>
                </a:lnTo>
                <a:lnTo>
                  <a:pt x="2363" y="1150"/>
                </a:lnTo>
                <a:lnTo>
                  <a:pt x="2334" y="1129"/>
                </a:lnTo>
                <a:lnTo>
                  <a:pt x="2306" y="1106"/>
                </a:lnTo>
                <a:lnTo>
                  <a:pt x="2282" y="1082"/>
                </a:lnTo>
                <a:lnTo>
                  <a:pt x="2263" y="1055"/>
                </a:lnTo>
                <a:lnTo>
                  <a:pt x="2245" y="1029"/>
                </a:lnTo>
                <a:lnTo>
                  <a:pt x="2238" y="1014"/>
                </a:lnTo>
                <a:lnTo>
                  <a:pt x="2232" y="1001"/>
                </a:lnTo>
                <a:lnTo>
                  <a:pt x="2226" y="986"/>
                </a:lnTo>
                <a:lnTo>
                  <a:pt x="2222" y="971"/>
                </a:lnTo>
                <a:lnTo>
                  <a:pt x="2219" y="957"/>
                </a:lnTo>
                <a:lnTo>
                  <a:pt x="2216" y="942"/>
                </a:lnTo>
                <a:lnTo>
                  <a:pt x="2214" y="927"/>
                </a:lnTo>
                <a:lnTo>
                  <a:pt x="2214" y="913"/>
                </a:lnTo>
                <a:lnTo>
                  <a:pt x="2213" y="895"/>
                </a:lnTo>
                <a:lnTo>
                  <a:pt x="2213" y="877"/>
                </a:lnTo>
                <a:lnTo>
                  <a:pt x="2208" y="861"/>
                </a:lnTo>
                <a:lnTo>
                  <a:pt x="2207" y="854"/>
                </a:lnTo>
                <a:lnTo>
                  <a:pt x="2204" y="846"/>
                </a:lnTo>
                <a:lnTo>
                  <a:pt x="2200" y="840"/>
                </a:lnTo>
                <a:lnTo>
                  <a:pt x="2195" y="836"/>
                </a:lnTo>
                <a:lnTo>
                  <a:pt x="2189" y="831"/>
                </a:lnTo>
                <a:lnTo>
                  <a:pt x="2182" y="827"/>
                </a:lnTo>
                <a:lnTo>
                  <a:pt x="2173" y="826"/>
                </a:lnTo>
                <a:lnTo>
                  <a:pt x="2164" y="826"/>
                </a:lnTo>
                <a:lnTo>
                  <a:pt x="2154" y="826"/>
                </a:lnTo>
                <a:lnTo>
                  <a:pt x="2142" y="828"/>
                </a:lnTo>
                <a:lnTo>
                  <a:pt x="2111" y="836"/>
                </a:lnTo>
                <a:lnTo>
                  <a:pt x="2080" y="842"/>
                </a:lnTo>
                <a:lnTo>
                  <a:pt x="2048" y="846"/>
                </a:lnTo>
                <a:lnTo>
                  <a:pt x="2015" y="851"/>
                </a:lnTo>
                <a:lnTo>
                  <a:pt x="1981" y="855"/>
                </a:lnTo>
                <a:lnTo>
                  <a:pt x="1947" y="858"/>
                </a:lnTo>
                <a:lnTo>
                  <a:pt x="1912" y="859"/>
                </a:lnTo>
                <a:lnTo>
                  <a:pt x="1877" y="859"/>
                </a:lnTo>
                <a:lnTo>
                  <a:pt x="1835" y="859"/>
                </a:lnTo>
                <a:lnTo>
                  <a:pt x="1796" y="856"/>
                </a:lnTo>
                <a:lnTo>
                  <a:pt x="1759" y="854"/>
                </a:lnTo>
                <a:lnTo>
                  <a:pt x="1723" y="849"/>
                </a:lnTo>
                <a:lnTo>
                  <a:pt x="1689" y="845"/>
                </a:lnTo>
                <a:lnTo>
                  <a:pt x="1657" y="839"/>
                </a:lnTo>
                <a:lnTo>
                  <a:pt x="1628" y="831"/>
                </a:lnTo>
                <a:lnTo>
                  <a:pt x="1600" y="824"/>
                </a:lnTo>
                <a:lnTo>
                  <a:pt x="1572" y="817"/>
                </a:lnTo>
                <a:lnTo>
                  <a:pt x="1546" y="808"/>
                </a:lnTo>
                <a:lnTo>
                  <a:pt x="1523" y="798"/>
                </a:lnTo>
                <a:lnTo>
                  <a:pt x="1501" y="789"/>
                </a:lnTo>
                <a:lnTo>
                  <a:pt x="1459" y="768"/>
                </a:lnTo>
                <a:lnTo>
                  <a:pt x="1423" y="747"/>
                </a:lnTo>
                <a:lnTo>
                  <a:pt x="1392" y="727"/>
                </a:lnTo>
                <a:lnTo>
                  <a:pt x="1364" y="706"/>
                </a:lnTo>
                <a:lnTo>
                  <a:pt x="1319" y="671"/>
                </a:lnTo>
                <a:lnTo>
                  <a:pt x="1300" y="656"/>
                </a:lnTo>
                <a:lnTo>
                  <a:pt x="1284" y="646"/>
                </a:lnTo>
                <a:lnTo>
                  <a:pt x="1268" y="638"/>
                </a:lnTo>
                <a:lnTo>
                  <a:pt x="1262" y="637"/>
                </a:lnTo>
                <a:lnTo>
                  <a:pt x="1255" y="635"/>
                </a:lnTo>
                <a:lnTo>
                  <a:pt x="806" y="635"/>
                </a:lnTo>
                <a:lnTo>
                  <a:pt x="820" y="624"/>
                </a:lnTo>
                <a:lnTo>
                  <a:pt x="833" y="613"/>
                </a:lnTo>
                <a:lnTo>
                  <a:pt x="848" y="603"/>
                </a:lnTo>
                <a:lnTo>
                  <a:pt x="864" y="593"/>
                </a:lnTo>
                <a:lnTo>
                  <a:pt x="882" y="582"/>
                </a:lnTo>
                <a:lnTo>
                  <a:pt x="901" y="573"/>
                </a:lnTo>
                <a:lnTo>
                  <a:pt x="920" y="565"/>
                </a:lnTo>
                <a:lnTo>
                  <a:pt x="942" y="556"/>
                </a:lnTo>
                <a:lnTo>
                  <a:pt x="964" y="548"/>
                </a:lnTo>
                <a:lnTo>
                  <a:pt x="988" y="542"/>
                </a:lnTo>
                <a:lnTo>
                  <a:pt x="1011" y="537"/>
                </a:lnTo>
                <a:lnTo>
                  <a:pt x="1038" y="532"/>
                </a:lnTo>
                <a:lnTo>
                  <a:pt x="1064" y="528"/>
                </a:lnTo>
                <a:lnTo>
                  <a:pt x="1092" y="525"/>
                </a:lnTo>
                <a:lnTo>
                  <a:pt x="1120" y="523"/>
                </a:lnTo>
                <a:lnTo>
                  <a:pt x="1151" y="523"/>
                </a:lnTo>
                <a:close/>
                <a:moveTo>
                  <a:pt x="1583" y="1856"/>
                </a:moveTo>
                <a:lnTo>
                  <a:pt x="1583" y="2460"/>
                </a:lnTo>
                <a:lnTo>
                  <a:pt x="5664" y="2460"/>
                </a:lnTo>
                <a:lnTo>
                  <a:pt x="5664" y="1856"/>
                </a:lnTo>
                <a:lnTo>
                  <a:pt x="1583" y="1856"/>
                </a:lnTo>
                <a:close/>
                <a:moveTo>
                  <a:pt x="976" y="905"/>
                </a:moveTo>
                <a:lnTo>
                  <a:pt x="653" y="905"/>
                </a:lnTo>
                <a:lnTo>
                  <a:pt x="585" y="3119"/>
                </a:lnTo>
                <a:lnTo>
                  <a:pt x="1036" y="2938"/>
                </a:lnTo>
                <a:lnTo>
                  <a:pt x="976" y="905"/>
                </a:lnTo>
                <a:close/>
                <a:moveTo>
                  <a:pt x="719" y="2597"/>
                </a:moveTo>
                <a:lnTo>
                  <a:pt x="767" y="1023"/>
                </a:lnTo>
                <a:lnTo>
                  <a:pt x="861" y="1023"/>
                </a:lnTo>
                <a:lnTo>
                  <a:pt x="914" y="2794"/>
                </a:lnTo>
                <a:lnTo>
                  <a:pt x="719" y="2597"/>
                </a:lnTo>
                <a:close/>
                <a:moveTo>
                  <a:pt x="5239" y="3445"/>
                </a:moveTo>
                <a:lnTo>
                  <a:pt x="3771" y="3445"/>
                </a:lnTo>
                <a:lnTo>
                  <a:pt x="3771" y="3054"/>
                </a:lnTo>
                <a:lnTo>
                  <a:pt x="3770" y="3038"/>
                </a:lnTo>
                <a:lnTo>
                  <a:pt x="3764" y="3025"/>
                </a:lnTo>
                <a:lnTo>
                  <a:pt x="3761" y="3019"/>
                </a:lnTo>
                <a:lnTo>
                  <a:pt x="3756" y="3013"/>
                </a:lnTo>
                <a:lnTo>
                  <a:pt x="3752" y="3009"/>
                </a:lnTo>
                <a:lnTo>
                  <a:pt x="3747" y="3004"/>
                </a:lnTo>
                <a:lnTo>
                  <a:pt x="3742" y="3001"/>
                </a:lnTo>
                <a:lnTo>
                  <a:pt x="3734" y="2998"/>
                </a:lnTo>
                <a:lnTo>
                  <a:pt x="3728" y="2997"/>
                </a:lnTo>
                <a:lnTo>
                  <a:pt x="3719" y="2995"/>
                </a:lnTo>
                <a:lnTo>
                  <a:pt x="3712" y="2995"/>
                </a:lnTo>
                <a:lnTo>
                  <a:pt x="3703" y="2997"/>
                </a:lnTo>
                <a:lnTo>
                  <a:pt x="3694" y="2998"/>
                </a:lnTo>
                <a:lnTo>
                  <a:pt x="3686" y="3003"/>
                </a:lnTo>
                <a:lnTo>
                  <a:pt x="2680" y="3392"/>
                </a:lnTo>
                <a:lnTo>
                  <a:pt x="2680" y="3057"/>
                </a:lnTo>
                <a:lnTo>
                  <a:pt x="2679" y="3040"/>
                </a:lnTo>
                <a:lnTo>
                  <a:pt x="2677" y="3032"/>
                </a:lnTo>
                <a:lnTo>
                  <a:pt x="2674" y="3026"/>
                </a:lnTo>
                <a:lnTo>
                  <a:pt x="2671" y="3019"/>
                </a:lnTo>
                <a:lnTo>
                  <a:pt x="2667" y="3015"/>
                </a:lnTo>
                <a:lnTo>
                  <a:pt x="2662" y="3009"/>
                </a:lnTo>
                <a:lnTo>
                  <a:pt x="2657" y="3006"/>
                </a:lnTo>
                <a:lnTo>
                  <a:pt x="2651" y="3001"/>
                </a:lnTo>
                <a:lnTo>
                  <a:pt x="2645" y="3000"/>
                </a:lnTo>
                <a:lnTo>
                  <a:pt x="2639" y="2997"/>
                </a:lnTo>
                <a:lnTo>
                  <a:pt x="2632" y="2997"/>
                </a:lnTo>
                <a:lnTo>
                  <a:pt x="2624" y="2997"/>
                </a:lnTo>
                <a:lnTo>
                  <a:pt x="2617" y="2997"/>
                </a:lnTo>
                <a:lnTo>
                  <a:pt x="2601" y="3003"/>
                </a:lnTo>
                <a:lnTo>
                  <a:pt x="2033" y="3223"/>
                </a:lnTo>
                <a:lnTo>
                  <a:pt x="2033" y="2578"/>
                </a:lnTo>
                <a:lnTo>
                  <a:pt x="1797" y="2578"/>
                </a:lnTo>
                <a:lnTo>
                  <a:pt x="1797" y="3314"/>
                </a:lnTo>
                <a:lnTo>
                  <a:pt x="1595" y="3392"/>
                </a:lnTo>
                <a:lnTo>
                  <a:pt x="1595" y="3057"/>
                </a:lnTo>
                <a:lnTo>
                  <a:pt x="1594" y="3040"/>
                </a:lnTo>
                <a:lnTo>
                  <a:pt x="1591" y="3032"/>
                </a:lnTo>
                <a:lnTo>
                  <a:pt x="1588" y="3025"/>
                </a:lnTo>
                <a:lnTo>
                  <a:pt x="1585" y="3019"/>
                </a:lnTo>
                <a:lnTo>
                  <a:pt x="1580" y="3013"/>
                </a:lnTo>
                <a:lnTo>
                  <a:pt x="1576" y="3009"/>
                </a:lnTo>
                <a:lnTo>
                  <a:pt x="1572" y="3004"/>
                </a:lnTo>
                <a:lnTo>
                  <a:pt x="1566" y="3001"/>
                </a:lnTo>
                <a:lnTo>
                  <a:pt x="1560" y="2998"/>
                </a:lnTo>
                <a:lnTo>
                  <a:pt x="1552" y="2997"/>
                </a:lnTo>
                <a:lnTo>
                  <a:pt x="1545" y="2997"/>
                </a:lnTo>
                <a:lnTo>
                  <a:pt x="1538" y="2997"/>
                </a:lnTo>
                <a:lnTo>
                  <a:pt x="1530" y="2997"/>
                </a:lnTo>
                <a:lnTo>
                  <a:pt x="1514" y="3003"/>
                </a:lnTo>
                <a:lnTo>
                  <a:pt x="445" y="3429"/>
                </a:lnTo>
                <a:lnTo>
                  <a:pt x="0" y="3429"/>
                </a:lnTo>
                <a:lnTo>
                  <a:pt x="0" y="4763"/>
                </a:lnTo>
                <a:lnTo>
                  <a:pt x="5475" y="4763"/>
                </a:lnTo>
                <a:lnTo>
                  <a:pt x="5475" y="2578"/>
                </a:lnTo>
                <a:lnTo>
                  <a:pt x="5239" y="2578"/>
                </a:lnTo>
                <a:lnTo>
                  <a:pt x="5239" y="3445"/>
                </a:lnTo>
                <a:close/>
                <a:moveTo>
                  <a:pt x="5239" y="4527"/>
                </a:moveTo>
                <a:lnTo>
                  <a:pt x="236" y="4527"/>
                </a:lnTo>
                <a:lnTo>
                  <a:pt x="234" y="3560"/>
                </a:lnTo>
                <a:lnTo>
                  <a:pt x="435" y="3560"/>
                </a:lnTo>
                <a:lnTo>
                  <a:pt x="1477" y="3144"/>
                </a:lnTo>
                <a:lnTo>
                  <a:pt x="1477" y="3478"/>
                </a:lnTo>
                <a:lnTo>
                  <a:pt x="1479" y="3495"/>
                </a:lnTo>
                <a:lnTo>
                  <a:pt x="1480" y="3503"/>
                </a:lnTo>
                <a:lnTo>
                  <a:pt x="1483" y="3508"/>
                </a:lnTo>
                <a:lnTo>
                  <a:pt x="1486" y="3516"/>
                </a:lnTo>
                <a:lnTo>
                  <a:pt x="1490" y="3520"/>
                </a:lnTo>
                <a:lnTo>
                  <a:pt x="1495" y="3526"/>
                </a:lnTo>
                <a:lnTo>
                  <a:pt x="1501" y="3531"/>
                </a:lnTo>
                <a:lnTo>
                  <a:pt x="1505" y="3534"/>
                </a:lnTo>
                <a:lnTo>
                  <a:pt x="1513" y="3537"/>
                </a:lnTo>
                <a:lnTo>
                  <a:pt x="1518" y="3538"/>
                </a:lnTo>
                <a:lnTo>
                  <a:pt x="1526" y="3538"/>
                </a:lnTo>
                <a:lnTo>
                  <a:pt x="1533" y="3538"/>
                </a:lnTo>
                <a:lnTo>
                  <a:pt x="1541" y="3538"/>
                </a:lnTo>
                <a:lnTo>
                  <a:pt x="1557" y="3534"/>
                </a:lnTo>
                <a:lnTo>
                  <a:pt x="2562" y="3143"/>
                </a:lnTo>
                <a:lnTo>
                  <a:pt x="2562" y="3478"/>
                </a:lnTo>
                <a:lnTo>
                  <a:pt x="2564" y="3495"/>
                </a:lnTo>
                <a:lnTo>
                  <a:pt x="2565" y="3503"/>
                </a:lnTo>
                <a:lnTo>
                  <a:pt x="2568" y="3508"/>
                </a:lnTo>
                <a:lnTo>
                  <a:pt x="2573" y="3516"/>
                </a:lnTo>
                <a:lnTo>
                  <a:pt x="2575" y="3520"/>
                </a:lnTo>
                <a:lnTo>
                  <a:pt x="2580" y="3526"/>
                </a:lnTo>
                <a:lnTo>
                  <a:pt x="2586" y="3531"/>
                </a:lnTo>
                <a:lnTo>
                  <a:pt x="2592" y="3534"/>
                </a:lnTo>
                <a:lnTo>
                  <a:pt x="2598" y="3537"/>
                </a:lnTo>
                <a:lnTo>
                  <a:pt x="2603" y="3538"/>
                </a:lnTo>
                <a:lnTo>
                  <a:pt x="2611" y="3538"/>
                </a:lnTo>
                <a:lnTo>
                  <a:pt x="2618" y="3538"/>
                </a:lnTo>
                <a:lnTo>
                  <a:pt x="2626" y="3538"/>
                </a:lnTo>
                <a:lnTo>
                  <a:pt x="2643" y="3534"/>
                </a:lnTo>
                <a:lnTo>
                  <a:pt x="3649" y="3143"/>
                </a:lnTo>
                <a:lnTo>
                  <a:pt x="3644" y="3489"/>
                </a:lnTo>
                <a:lnTo>
                  <a:pt x="3646" y="3503"/>
                </a:lnTo>
                <a:lnTo>
                  <a:pt x="3649" y="3517"/>
                </a:lnTo>
                <a:lnTo>
                  <a:pt x="3655" y="3529"/>
                </a:lnTo>
                <a:lnTo>
                  <a:pt x="3662" y="3541"/>
                </a:lnTo>
                <a:lnTo>
                  <a:pt x="3672" y="3550"/>
                </a:lnTo>
                <a:lnTo>
                  <a:pt x="3684" y="3557"/>
                </a:lnTo>
                <a:lnTo>
                  <a:pt x="3697" y="3562"/>
                </a:lnTo>
                <a:lnTo>
                  <a:pt x="3712" y="3563"/>
                </a:lnTo>
                <a:lnTo>
                  <a:pt x="5239" y="3563"/>
                </a:lnTo>
                <a:lnTo>
                  <a:pt x="5239" y="4527"/>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72716" name="Freeform 46"/>
          <p:cNvSpPr>
            <a:spLocks noChangeAspect="1" noEditPoints="1"/>
          </p:cNvSpPr>
          <p:nvPr/>
        </p:nvSpPr>
        <p:spPr bwMode="auto">
          <a:xfrm>
            <a:off x="1063625" y="3500438"/>
            <a:ext cx="877888" cy="593725"/>
          </a:xfrm>
          <a:custGeom>
            <a:avLst/>
            <a:gdLst>
              <a:gd name="T0" fmla="*/ 0 w 6736"/>
              <a:gd name="T1" fmla="*/ 2147483647 h 4567"/>
              <a:gd name="T2" fmla="*/ 2147483647 w 6736"/>
              <a:gd name="T3" fmla="*/ 2147483647 h 4567"/>
              <a:gd name="T4" fmla="*/ 2147483647 w 6736"/>
              <a:gd name="T5" fmla="*/ 2147483647 h 4567"/>
              <a:gd name="T6" fmla="*/ 2147483647 w 6736"/>
              <a:gd name="T7" fmla="*/ 2147483647 h 4567"/>
              <a:gd name="T8" fmla="*/ 2147483647 w 6736"/>
              <a:gd name="T9" fmla="*/ 2147483647 h 4567"/>
              <a:gd name="T10" fmla="*/ 2147483647 w 6736"/>
              <a:gd name="T11" fmla="*/ 2147483647 h 4567"/>
              <a:gd name="T12" fmla="*/ 2147483647 w 6736"/>
              <a:gd name="T13" fmla="*/ 2147483647 h 4567"/>
              <a:gd name="T14" fmla="*/ 2147483647 w 6736"/>
              <a:gd name="T15" fmla="*/ 2147483647 h 4567"/>
              <a:gd name="T16" fmla="*/ 2147483647 w 6736"/>
              <a:gd name="T17" fmla="*/ 2147483647 h 4567"/>
              <a:gd name="T18" fmla="*/ 2147483647 w 6736"/>
              <a:gd name="T19" fmla="*/ 2147483647 h 4567"/>
              <a:gd name="T20" fmla="*/ 2147483647 w 6736"/>
              <a:gd name="T21" fmla="*/ 2147483647 h 4567"/>
              <a:gd name="T22" fmla="*/ 2147483647 w 6736"/>
              <a:gd name="T23" fmla="*/ 2147483647 h 4567"/>
              <a:gd name="T24" fmla="*/ 2147483647 w 6736"/>
              <a:gd name="T25" fmla="*/ 2147483647 h 4567"/>
              <a:gd name="T26" fmla="*/ 2147483647 w 6736"/>
              <a:gd name="T27" fmla="*/ 2147483647 h 4567"/>
              <a:gd name="T28" fmla="*/ 2147483647 w 6736"/>
              <a:gd name="T29" fmla="*/ 2147483647 h 4567"/>
              <a:gd name="T30" fmla="*/ 2147483647 w 6736"/>
              <a:gd name="T31" fmla="*/ 2147483647 h 4567"/>
              <a:gd name="T32" fmla="*/ 2147483647 w 6736"/>
              <a:gd name="T33" fmla="*/ 2147483647 h 4567"/>
              <a:gd name="T34" fmla="*/ 2147483647 w 6736"/>
              <a:gd name="T35" fmla="*/ 2147483647 h 4567"/>
              <a:gd name="T36" fmla="*/ 2147483647 w 6736"/>
              <a:gd name="T37" fmla="*/ 2147483647 h 4567"/>
              <a:gd name="T38" fmla="*/ 2147483647 w 6736"/>
              <a:gd name="T39" fmla="*/ 2147483647 h 4567"/>
              <a:gd name="T40" fmla="*/ 2147483647 w 6736"/>
              <a:gd name="T41" fmla="*/ 2147483647 h 4567"/>
              <a:gd name="T42" fmla="*/ 2147483647 w 6736"/>
              <a:gd name="T43" fmla="*/ 2147483647 h 4567"/>
              <a:gd name="T44" fmla="*/ 2147483647 w 6736"/>
              <a:gd name="T45" fmla="*/ 2147483647 h 4567"/>
              <a:gd name="T46" fmla="*/ 2147483647 w 6736"/>
              <a:gd name="T47" fmla="*/ 2147483647 h 4567"/>
              <a:gd name="T48" fmla="*/ 2147483647 w 6736"/>
              <a:gd name="T49" fmla="*/ 2147483647 h 4567"/>
              <a:gd name="T50" fmla="*/ 2147483647 w 6736"/>
              <a:gd name="T51" fmla="*/ 2147483647 h 4567"/>
              <a:gd name="T52" fmla="*/ 2147483647 w 6736"/>
              <a:gd name="T53" fmla="*/ 2147483647 h 4567"/>
              <a:gd name="T54" fmla="*/ 2147483647 w 6736"/>
              <a:gd name="T55" fmla="*/ 2147483647 h 4567"/>
              <a:gd name="T56" fmla="*/ 2147483647 w 6736"/>
              <a:gd name="T57" fmla="*/ 2147483647 h 4567"/>
              <a:gd name="T58" fmla="*/ 2147483647 w 6736"/>
              <a:gd name="T59" fmla="*/ 2147483647 h 4567"/>
              <a:gd name="T60" fmla="*/ 2147483647 w 6736"/>
              <a:gd name="T61" fmla="*/ 2147483647 h 4567"/>
              <a:gd name="T62" fmla="*/ 2147483647 w 6736"/>
              <a:gd name="T63" fmla="*/ 2147483647 h 4567"/>
              <a:gd name="T64" fmla="*/ 2147483647 w 6736"/>
              <a:gd name="T65" fmla="*/ 2147483647 h 4567"/>
              <a:gd name="T66" fmla="*/ 2147483647 w 6736"/>
              <a:gd name="T67" fmla="*/ 0 h 4567"/>
              <a:gd name="T68" fmla="*/ 2147483647 w 6736"/>
              <a:gd name="T69" fmla="*/ 2147483647 h 4567"/>
              <a:gd name="T70" fmla="*/ 0 w 6736"/>
              <a:gd name="T71" fmla="*/ 2147483647 h 4567"/>
              <a:gd name="T72" fmla="*/ 2147483647 w 6736"/>
              <a:gd name="T73" fmla="*/ 2147483647 h 4567"/>
              <a:gd name="T74" fmla="*/ 2147483647 w 6736"/>
              <a:gd name="T75" fmla="*/ 2147483647 h 4567"/>
              <a:gd name="T76" fmla="*/ 2147483647 w 6736"/>
              <a:gd name="T77" fmla="*/ 2147483647 h 4567"/>
              <a:gd name="T78" fmla="*/ 2147483647 w 6736"/>
              <a:gd name="T79" fmla="*/ 2147483647 h 4567"/>
              <a:gd name="T80" fmla="*/ 2147483647 w 6736"/>
              <a:gd name="T81" fmla="*/ 2147483647 h 4567"/>
              <a:gd name="T82" fmla="*/ 2147483647 w 6736"/>
              <a:gd name="T83" fmla="*/ 2147483647 h 45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736"/>
              <a:gd name="T127" fmla="*/ 0 h 4567"/>
              <a:gd name="T128" fmla="*/ 6736 w 6736"/>
              <a:gd name="T129" fmla="*/ 4567 h 45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736" h="4567">
                <a:moveTo>
                  <a:pt x="4550" y="3076"/>
                </a:moveTo>
                <a:lnTo>
                  <a:pt x="0" y="3076"/>
                </a:lnTo>
                <a:lnTo>
                  <a:pt x="0" y="2938"/>
                </a:lnTo>
                <a:lnTo>
                  <a:pt x="4550" y="2938"/>
                </a:lnTo>
                <a:lnTo>
                  <a:pt x="4550" y="3076"/>
                </a:lnTo>
                <a:close/>
                <a:moveTo>
                  <a:pt x="2171" y="2026"/>
                </a:moveTo>
                <a:lnTo>
                  <a:pt x="2171" y="2800"/>
                </a:lnTo>
                <a:lnTo>
                  <a:pt x="2033" y="2800"/>
                </a:lnTo>
                <a:lnTo>
                  <a:pt x="2033" y="2026"/>
                </a:lnTo>
                <a:lnTo>
                  <a:pt x="1524" y="2026"/>
                </a:lnTo>
                <a:lnTo>
                  <a:pt x="1524" y="2800"/>
                </a:lnTo>
                <a:lnTo>
                  <a:pt x="1386" y="2800"/>
                </a:lnTo>
                <a:lnTo>
                  <a:pt x="1386" y="1888"/>
                </a:lnTo>
                <a:lnTo>
                  <a:pt x="2536" y="1888"/>
                </a:lnTo>
                <a:lnTo>
                  <a:pt x="2536" y="2800"/>
                </a:lnTo>
                <a:lnTo>
                  <a:pt x="2398" y="2800"/>
                </a:lnTo>
                <a:lnTo>
                  <a:pt x="2398" y="2026"/>
                </a:lnTo>
                <a:lnTo>
                  <a:pt x="2171" y="2026"/>
                </a:lnTo>
                <a:close/>
                <a:moveTo>
                  <a:pt x="4734" y="3079"/>
                </a:moveTo>
                <a:lnTo>
                  <a:pt x="4734" y="2553"/>
                </a:lnTo>
                <a:lnTo>
                  <a:pt x="5291" y="2553"/>
                </a:lnTo>
                <a:lnTo>
                  <a:pt x="5291" y="2434"/>
                </a:lnTo>
                <a:lnTo>
                  <a:pt x="5681" y="2434"/>
                </a:lnTo>
                <a:lnTo>
                  <a:pt x="5681" y="2553"/>
                </a:lnTo>
                <a:lnTo>
                  <a:pt x="6238" y="2553"/>
                </a:lnTo>
                <a:lnTo>
                  <a:pt x="6238" y="3089"/>
                </a:lnTo>
                <a:lnTo>
                  <a:pt x="4734" y="3079"/>
                </a:lnTo>
                <a:close/>
                <a:moveTo>
                  <a:pt x="5543" y="3314"/>
                </a:moveTo>
                <a:lnTo>
                  <a:pt x="5429" y="3467"/>
                </a:lnTo>
                <a:lnTo>
                  <a:pt x="5429" y="4115"/>
                </a:lnTo>
                <a:lnTo>
                  <a:pt x="5291" y="4115"/>
                </a:lnTo>
                <a:lnTo>
                  <a:pt x="5291" y="3164"/>
                </a:lnTo>
                <a:lnTo>
                  <a:pt x="5681" y="3164"/>
                </a:lnTo>
                <a:lnTo>
                  <a:pt x="5681" y="4115"/>
                </a:lnTo>
                <a:lnTo>
                  <a:pt x="5543" y="4115"/>
                </a:lnTo>
                <a:lnTo>
                  <a:pt x="5543" y="3314"/>
                </a:lnTo>
                <a:close/>
                <a:moveTo>
                  <a:pt x="3636" y="2300"/>
                </a:moveTo>
                <a:lnTo>
                  <a:pt x="3636" y="1862"/>
                </a:lnTo>
                <a:lnTo>
                  <a:pt x="3912" y="1862"/>
                </a:lnTo>
                <a:lnTo>
                  <a:pt x="3912" y="2300"/>
                </a:lnTo>
                <a:lnTo>
                  <a:pt x="3636" y="2300"/>
                </a:lnTo>
                <a:close/>
                <a:moveTo>
                  <a:pt x="4102" y="2300"/>
                </a:moveTo>
                <a:lnTo>
                  <a:pt x="4102" y="1862"/>
                </a:lnTo>
                <a:lnTo>
                  <a:pt x="4377" y="1862"/>
                </a:lnTo>
                <a:lnTo>
                  <a:pt x="4377" y="2300"/>
                </a:lnTo>
                <a:lnTo>
                  <a:pt x="4102" y="2300"/>
                </a:lnTo>
                <a:close/>
                <a:moveTo>
                  <a:pt x="4569" y="2300"/>
                </a:moveTo>
                <a:lnTo>
                  <a:pt x="4569" y="1862"/>
                </a:lnTo>
                <a:lnTo>
                  <a:pt x="4845" y="1862"/>
                </a:lnTo>
                <a:lnTo>
                  <a:pt x="4845" y="2300"/>
                </a:lnTo>
                <a:lnTo>
                  <a:pt x="4569" y="2300"/>
                </a:lnTo>
                <a:close/>
                <a:moveTo>
                  <a:pt x="3169" y="317"/>
                </a:moveTo>
                <a:lnTo>
                  <a:pt x="2702" y="1381"/>
                </a:lnTo>
                <a:lnTo>
                  <a:pt x="5386" y="1381"/>
                </a:lnTo>
                <a:lnTo>
                  <a:pt x="3191" y="307"/>
                </a:lnTo>
                <a:lnTo>
                  <a:pt x="3169" y="317"/>
                </a:lnTo>
                <a:close/>
                <a:moveTo>
                  <a:pt x="4336" y="245"/>
                </a:moveTo>
                <a:lnTo>
                  <a:pt x="4862" y="245"/>
                </a:lnTo>
                <a:lnTo>
                  <a:pt x="4862" y="817"/>
                </a:lnTo>
                <a:lnTo>
                  <a:pt x="5902" y="1326"/>
                </a:lnTo>
                <a:lnTo>
                  <a:pt x="5907" y="1993"/>
                </a:lnTo>
                <a:lnTo>
                  <a:pt x="5631" y="1996"/>
                </a:lnTo>
                <a:lnTo>
                  <a:pt x="5627" y="1519"/>
                </a:lnTo>
                <a:lnTo>
                  <a:pt x="755" y="1519"/>
                </a:lnTo>
                <a:lnTo>
                  <a:pt x="750" y="2800"/>
                </a:lnTo>
                <a:lnTo>
                  <a:pt x="474" y="2800"/>
                </a:lnTo>
                <a:lnTo>
                  <a:pt x="479" y="1326"/>
                </a:lnTo>
                <a:lnTo>
                  <a:pt x="3191" y="0"/>
                </a:lnTo>
                <a:lnTo>
                  <a:pt x="4331" y="557"/>
                </a:lnTo>
                <a:lnTo>
                  <a:pt x="4336" y="245"/>
                </a:lnTo>
                <a:close/>
                <a:moveTo>
                  <a:pt x="6736" y="4567"/>
                </a:moveTo>
                <a:lnTo>
                  <a:pt x="0" y="4567"/>
                </a:lnTo>
                <a:lnTo>
                  <a:pt x="0" y="4429"/>
                </a:lnTo>
                <a:lnTo>
                  <a:pt x="6736" y="4429"/>
                </a:lnTo>
                <a:lnTo>
                  <a:pt x="6736" y="4567"/>
                </a:lnTo>
                <a:close/>
                <a:moveTo>
                  <a:pt x="2686" y="3205"/>
                </a:moveTo>
                <a:lnTo>
                  <a:pt x="3676" y="4293"/>
                </a:lnTo>
                <a:lnTo>
                  <a:pt x="3490" y="4293"/>
                </a:lnTo>
                <a:lnTo>
                  <a:pt x="2500" y="3205"/>
                </a:lnTo>
                <a:lnTo>
                  <a:pt x="2686" y="3205"/>
                </a:lnTo>
                <a:close/>
                <a:moveTo>
                  <a:pt x="1417" y="3205"/>
                </a:moveTo>
                <a:lnTo>
                  <a:pt x="428" y="4293"/>
                </a:lnTo>
                <a:lnTo>
                  <a:pt x="241" y="4293"/>
                </a:lnTo>
                <a:lnTo>
                  <a:pt x="1231" y="3205"/>
                </a:lnTo>
                <a:lnTo>
                  <a:pt x="1417" y="3205"/>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72717" name="Freeform 14"/>
          <p:cNvSpPr>
            <a:spLocks noChangeAspect="1" noEditPoints="1"/>
          </p:cNvSpPr>
          <p:nvPr/>
        </p:nvSpPr>
        <p:spPr bwMode="auto">
          <a:xfrm>
            <a:off x="4430713" y="5056188"/>
            <a:ext cx="482600" cy="650875"/>
          </a:xfrm>
          <a:custGeom>
            <a:avLst/>
            <a:gdLst>
              <a:gd name="T0" fmla="*/ 2147483647 w 3532"/>
              <a:gd name="T1" fmla="*/ 2147483647 h 4763"/>
              <a:gd name="T2" fmla="*/ 2147483647 w 3532"/>
              <a:gd name="T3" fmla="*/ 2147483647 h 4763"/>
              <a:gd name="T4" fmla="*/ 2147483647 w 3532"/>
              <a:gd name="T5" fmla="*/ 2147483647 h 4763"/>
              <a:gd name="T6" fmla="*/ 2147483647 w 3532"/>
              <a:gd name="T7" fmla="*/ 2147483647 h 4763"/>
              <a:gd name="T8" fmla="*/ 2147483647 w 3532"/>
              <a:gd name="T9" fmla="*/ 2147483647 h 4763"/>
              <a:gd name="T10" fmla="*/ 2147483647 w 3532"/>
              <a:gd name="T11" fmla="*/ 2147483647 h 4763"/>
              <a:gd name="T12" fmla="*/ 2147483647 w 3532"/>
              <a:gd name="T13" fmla="*/ 2147483647 h 4763"/>
              <a:gd name="T14" fmla="*/ 2147483647 w 3532"/>
              <a:gd name="T15" fmla="*/ 2147483647 h 4763"/>
              <a:gd name="T16" fmla="*/ 2147483647 w 3532"/>
              <a:gd name="T17" fmla="*/ 2147483647 h 4763"/>
              <a:gd name="T18" fmla="*/ 2147483647 w 3532"/>
              <a:gd name="T19" fmla="*/ 2147483647 h 4763"/>
              <a:gd name="T20" fmla="*/ 2147483647 w 3532"/>
              <a:gd name="T21" fmla="*/ 2147483647 h 4763"/>
              <a:gd name="T22" fmla="*/ 2147483647 w 3532"/>
              <a:gd name="T23" fmla="*/ 2147483647 h 4763"/>
              <a:gd name="T24" fmla="*/ 2147483647 w 3532"/>
              <a:gd name="T25" fmla="*/ 2147483647 h 4763"/>
              <a:gd name="T26" fmla="*/ 2147483647 w 3532"/>
              <a:gd name="T27" fmla="*/ 2147483647 h 4763"/>
              <a:gd name="T28" fmla="*/ 2147483647 w 3532"/>
              <a:gd name="T29" fmla="*/ 2147483647 h 4763"/>
              <a:gd name="T30" fmla="*/ 2147483647 w 3532"/>
              <a:gd name="T31" fmla="*/ 2147483647 h 4763"/>
              <a:gd name="T32" fmla="*/ 2147483647 w 3532"/>
              <a:gd name="T33" fmla="*/ 2147483647 h 4763"/>
              <a:gd name="T34" fmla="*/ 2147483647 w 3532"/>
              <a:gd name="T35" fmla="*/ 2147483647 h 4763"/>
              <a:gd name="T36" fmla="*/ 2147483647 w 3532"/>
              <a:gd name="T37" fmla="*/ 2147483647 h 4763"/>
              <a:gd name="T38" fmla="*/ 2147483647 w 3532"/>
              <a:gd name="T39" fmla="*/ 2147483647 h 4763"/>
              <a:gd name="T40" fmla="*/ 2147483647 w 3532"/>
              <a:gd name="T41" fmla="*/ 2147483647 h 4763"/>
              <a:gd name="T42" fmla="*/ 2147483647 w 3532"/>
              <a:gd name="T43" fmla="*/ 2147483647 h 4763"/>
              <a:gd name="T44" fmla="*/ 2147483647 w 3532"/>
              <a:gd name="T45" fmla="*/ 2147483647 h 4763"/>
              <a:gd name="T46" fmla="*/ 2147483647 w 3532"/>
              <a:gd name="T47" fmla="*/ 2147483647 h 4763"/>
              <a:gd name="T48" fmla="*/ 2147483647 w 3532"/>
              <a:gd name="T49" fmla="*/ 2147483647 h 4763"/>
              <a:gd name="T50" fmla="*/ 2147483647 w 3532"/>
              <a:gd name="T51" fmla="*/ 2147483647 h 4763"/>
              <a:gd name="T52" fmla="*/ 2147483647 w 3532"/>
              <a:gd name="T53" fmla="*/ 2147483647 h 4763"/>
              <a:gd name="T54" fmla="*/ 2147483647 w 3532"/>
              <a:gd name="T55" fmla="*/ 2147483647 h 4763"/>
              <a:gd name="T56" fmla="*/ 2147483647 w 3532"/>
              <a:gd name="T57" fmla="*/ 2147483647 h 4763"/>
              <a:gd name="T58" fmla="*/ 2147483647 w 3532"/>
              <a:gd name="T59" fmla="*/ 2147483647 h 4763"/>
              <a:gd name="T60" fmla="*/ 2147483647 w 3532"/>
              <a:gd name="T61" fmla="*/ 2147483647 h 4763"/>
              <a:gd name="T62" fmla="*/ 2147483647 w 3532"/>
              <a:gd name="T63" fmla="*/ 2147483647 h 4763"/>
              <a:gd name="T64" fmla="*/ 2147483647 w 3532"/>
              <a:gd name="T65" fmla="*/ 2147483647 h 4763"/>
              <a:gd name="T66" fmla="*/ 2147483647 w 3532"/>
              <a:gd name="T67" fmla="*/ 2147483647 h 4763"/>
              <a:gd name="T68" fmla="*/ 2147483647 w 3532"/>
              <a:gd name="T69" fmla="*/ 2147483647 h 4763"/>
              <a:gd name="T70" fmla="*/ 2147483647 w 3532"/>
              <a:gd name="T71" fmla="*/ 2147483647 h 4763"/>
              <a:gd name="T72" fmla="*/ 2147483647 w 3532"/>
              <a:gd name="T73" fmla="*/ 2147483647 h 4763"/>
              <a:gd name="T74" fmla="*/ 2147483647 w 3532"/>
              <a:gd name="T75" fmla="*/ 2147483647 h 4763"/>
              <a:gd name="T76" fmla="*/ 2147483647 w 3532"/>
              <a:gd name="T77" fmla="*/ 2147483647 h 4763"/>
              <a:gd name="T78" fmla="*/ 2147483647 w 3532"/>
              <a:gd name="T79" fmla="*/ 2147483647 h 4763"/>
              <a:gd name="T80" fmla="*/ 2147483647 w 3532"/>
              <a:gd name="T81" fmla="*/ 2147483647 h 4763"/>
              <a:gd name="T82" fmla="*/ 2147483647 w 3532"/>
              <a:gd name="T83" fmla="*/ 2147483647 h 4763"/>
              <a:gd name="T84" fmla="*/ 2147483647 w 3532"/>
              <a:gd name="T85" fmla="*/ 2147483647 h 4763"/>
              <a:gd name="T86" fmla="*/ 2147483647 w 3532"/>
              <a:gd name="T87" fmla="*/ 2147483647 h 4763"/>
              <a:gd name="T88" fmla="*/ 2147483647 w 3532"/>
              <a:gd name="T89" fmla="*/ 2147483647 h 4763"/>
              <a:gd name="T90" fmla="*/ 2147483647 w 3532"/>
              <a:gd name="T91" fmla="*/ 2147483647 h 4763"/>
              <a:gd name="T92" fmla="*/ 2147483647 w 3532"/>
              <a:gd name="T93" fmla="*/ 2147483647 h 4763"/>
              <a:gd name="T94" fmla="*/ 2147483647 w 3532"/>
              <a:gd name="T95" fmla="*/ 2147483647 h 4763"/>
              <a:gd name="T96" fmla="*/ 2147483647 w 3532"/>
              <a:gd name="T97" fmla="*/ 2147483647 h 4763"/>
              <a:gd name="T98" fmla="*/ 2147483647 w 3532"/>
              <a:gd name="T99" fmla="*/ 2147483647 h 4763"/>
              <a:gd name="T100" fmla="*/ 2147483647 w 3532"/>
              <a:gd name="T101" fmla="*/ 2147483647 h 4763"/>
              <a:gd name="T102" fmla="*/ 2147483647 w 3532"/>
              <a:gd name="T103" fmla="*/ 2147483647 h 4763"/>
              <a:gd name="T104" fmla="*/ 2147483647 w 3532"/>
              <a:gd name="T105" fmla="*/ 2147483647 h 4763"/>
              <a:gd name="T106" fmla="*/ 2147483647 w 3532"/>
              <a:gd name="T107" fmla="*/ 2147483647 h 4763"/>
              <a:gd name="T108" fmla="*/ 2147483647 w 3532"/>
              <a:gd name="T109" fmla="*/ 2147483647 h 4763"/>
              <a:gd name="T110" fmla="*/ 2147483647 w 3532"/>
              <a:gd name="T111" fmla="*/ 2147483647 h 4763"/>
              <a:gd name="T112" fmla="*/ 2147483647 w 3532"/>
              <a:gd name="T113" fmla="*/ 2147483647 h 4763"/>
              <a:gd name="T114" fmla="*/ 2147483647 w 3532"/>
              <a:gd name="T115" fmla="*/ 2147483647 h 4763"/>
              <a:gd name="T116" fmla="*/ 2147483647 w 3532"/>
              <a:gd name="T117" fmla="*/ 2147483647 h 4763"/>
              <a:gd name="T118" fmla="*/ 2147483647 w 3532"/>
              <a:gd name="T119" fmla="*/ 2147483647 h 4763"/>
              <a:gd name="T120" fmla="*/ 2147483647 w 3532"/>
              <a:gd name="T121" fmla="*/ 2147483647 h 476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32"/>
              <a:gd name="T184" fmla="*/ 0 h 4763"/>
              <a:gd name="T185" fmla="*/ 3532 w 3532"/>
              <a:gd name="T186" fmla="*/ 4763 h 476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32" h="4763">
                <a:moveTo>
                  <a:pt x="2120" y="453"/>
                </a:moveTo>
                <a:lnTo>
                  <a:pt x="2120" y="453"/>
                </a:lnTo>
                <a:lnTo>
                  <a:pt x="2155" y="467"/>
                </a:lnTo>
                <a:lnTo>
                  <a:pt x="2190" y="481"/>
                </a:lnTo>
                <a:lnTo>
                  <a:pt x="2225" y="496"/>
                </a:lnTo>
                <a:lnTo>
                  <a:pt x="2258" y="511"/>
                </a:lnTo>
                <a:lnTo>
                  <a:pt x="2292" y="528"/>
                </a:lnTo>
                <a:lnTo>
                  <a:pt x="2325" y="545"/>
                </a:lnTo>
                <a:lnTo>
                  <a:pt x="2357" y="563"/>
                </a:lnTo>
                <a:lnTo>
                  <a:pt x="2388" y="581"/>
                </a:lnTo>
                <a:lnTo>
                  <a:pt x="2420" y="600"/>
                </a:lnTo>
                <a:lnTo>
                  <a:pt x="2451" y="621"/>
                </a:lnTo>
                <a:lnTo>
                  <a:pt x="2481" y="641"/>
                </a:lnTo>
                <a:lnTo>
                  <a:pt x="2511" y="662"/>
                </a:lnTo>
                <a:lnTo>
                  <a:pt x="2540" y="684"/>
                </a:lnTo>
                <a:lnTo>
                  <a:pt x="2569" y="706"/>
                </a:lnTo>
                <a:lnTo>
                  <a:pt x="2596" y="730"/>
                </a:lnTo>
                <a:lnTo>
                  <a:pt x="2624" y="753"/>
                </a:lnTo>
                <a:lnTo>
                  <a:pt x="2651" y="777"/>
                </a:lnTo>
                <a:lnTo>
                  <a:pt x="2676" y="802"/>
                </a:lnTo>
                <a:lnTo>
                  <a:pt x="2702" y="828"/>
                </a:lnTo>
                <a:lnTo>
                  <a:pt x="2726" y="854"/>
                </a:lnTo>
                <a:lnTo>
                  <a:pt x="2752" y="880"/>
                </a:lnTo>
                <a:lnTo>
                  <a:pt x="2774" y="907"/>
                </a:lnTo>
                <a:lnTo>
                  <a:pt x="2797" y="935"/>
                </a:lnTo>
                <a:lnTo>
                  <a:pt x="2820" y="962"/>
                </a:lnTo>
                <a:lnTo>
                  <a:pt x="2842" y="991"/>
                </a:lnTo>
                <a:lnTo>
                  <a:pt x="2863" y="1020"/>
                </a:lnTo>
                <a:lnTo>
                  <a:pt x="2884" y="1050"/>
                </a:lnTo>
                <a:lnTo>
                  <a:pt x="2903" y="1080"/>
                </a:lnTo>
                <a:lnTo>
                  <a:pt x="2922" y="1110"/>
                </a:lnTo>
                <a:lnTo>
                  <a:pt x="2940" y="1140"/>
                </a:lnTo>
                <a:lnTo>
                  <a:pt x="2958" y="1172"/>
                </a:lnTo>
                <a:lnTo>
                  <a:pt x="2975" y="1203"/>
                </a:lnTo>
                <a:lnTo>
                  <a:pt x="2991" y="1235"/>
                </a:lnTo>
                <a:lnTo>
                  <a:pt x="3006" y="1268"/>
                </a:lnTo>
                <a:lnTo>
                  <a:pt x="3022" y="1300"/>
                </a:lnTo>
                <a:lnTo>
                  <a:pt x="3035" y="1333"/>
                </a:lnTo>
                <a:lnTo>
                  <a:pt x="3049" y="1366"/>
                </a:lnTo>
                <a:lnTo>
                  <a:pt x="3062" y="1400"/>
                </a:lnTo>
                <a:lnTo>
                  <a:pt x="3074" y="1434"/>
                </a:lnTo>
                <a:lnTo>
                  <a:pt x="3085" y="1469"/>
                </a:lnTo>
                <a:lnTo>
                  <a:pt x="3094" y="1502"/>
                </a:lnTo>
                <a:lnTo>
                  <a:pt x="3104" y="1537"/>
                </a:lnTo>
                <a:lnTo>
                  <a:pt x="3112" y="1572"/>
                </a:lnTo>
                <a:lnTo>
                  <a:pt x="3121" y="1607"/>
                </a:lnTo>
                <a:lnTo>
                  <a:pt x="3128" y="1643"/>
                </a:lnTo>
                <a:lnTo>
                  <a:pt x="3134" y="1679"/>
                </a:lnTo>
                <a:lnTo>
                  <a:pt x="3140" y="1714"/>
                </a:lnTo>
                <a:lnTo>
                  <a:pt x="3145" y="1750"/>
                </a:lnTo>
                <a:lnTo>
                  <a:pt x="3148" y="1787"/>
                </a:lnTo>
                <a:lnTo>
                  <a:pt x="3151" y="1823"/>
                </a:lnTo>
                <a:lnTo>
                  <a:pt x="3153" y="1859"/>
                </a:lnTo>
                <a:lnTo>
                  <a:pt x="3154" y="1897"/>
                </a:lnTo>
                <a:lnTo>
                  <a:pt x="3156" y="1933"/>
                </a:lnTo>
                <a:lnTo>
                  <a:pt x="3154" y="1970"/>
                </a:lnTo>
                <a:lnTo>
                  <a:pt x="3153" y="2007"/>
                </a:lnTo>
                <a:lnTo>
                  <a:pt x="3151" y="2045"/>
                </a:lnTo>
                <a:lnTo>
                  <a:pt x="3148" y="2081"/>
                </a:lnTo>
                <a:lnTo>
                  <a:pt x="3144" y="2118"/>
                </a:lnTo>
                <a:lnTo>
                  <a:pt x="3139" y="2155"/>
                </a:lnTo>
                <a:lnTo>
                  <a:pt x="3134" y="2193"/>
                </a:lnTo>
                <a:lnTo>
                  <a:pt x="3127" y="2230"/>
                </a:lnTo>
                <a:lnTo>
                  <a:pt x="3120" y="2268"/>
                </a:lnTo>
                <a:lnTo>
                  <a:pt x="3110" y="2306"/>
                </a:lnTo>
                <a:lnTo>
                  <a:pt x="3101" y="2343"/>
                </a:lnTo>
                <a:lnTo>
                  <a:pt x="3089" y="2382"/>
                </a:lnTo>
                <a:lnTo>
                  <a:pt x="3077" y="2420"/>
                </a:lnTo>
                <a:lnTo>
                  <a:pt x="3065" y="2458"/>
                </a:lnTo>
                <a:lnTo>
                  <a:pt x="3051" y="2496"/>
                </a:lnTo>
                <a:lnTo>
                  <a:pt x="3037" y="2533"/>
                </a:lnTo>
                <a:lnTo>
                  <a:pt x="3021" y="2570"/>
                </a:lnTo>
                <a:lnTo>
                  <a:pt x="3005" y="2606"/>
                </a:lnTo>
                <a:lnTo>
                  <a:pt x="2987" y="2641"/>
                </a:lnTo>
                <a:lnTo>
                  <a:pt x="2969" y="2676"/>
                </a:lnTo>
                <a:lnTo>
                  <a:pt x="2951" y="2710"/>
                </a:lnTo>
                <a:lnTo>
                  <a:pt x="2932" y="2744"/>
                </a:lnTo>
                <a:lnTo>
                  <a:pt x="2911" y="2777"/>
                </a:lnTo>
                <a:lnTo>
                  <a:pt x="2890" y="2810"/>
                </a:lnTo>
                <a:lnTo>
                  <a:pt x="2868" y="2842"/>
                </a:lnTo>
                <a:lnTo>
                  <a:pt x="2845" y="2873"/>
                </a:lnTo>
                <a:lnTo>
                  <a:pt x="2822" y="2904"/>
                </a:lnTo>
                <a:lnTo>
                  <a:pt x="2798" y="2934"/>
                </a:lnTo>
                <a:lnTo>
                  <a:pt x="2773" y="2962"/>
                </a:lnTo>
                <a:lnTo>
                  <a:pt x="2748" y="2991"/>
                </a:lnTo>
                <a:lnTo>
                  <a:pt x="2723" y="3019"/>
                </a:lnTo>
                <a:lnTo>
                  <a:pt x="2696" y="3047"/>
                </a:lnTo>
                <a:lnTo>
                  <a:pt x="2669" y="3073"/>
                </a:lnTo>
                <a:lnTo>
                  <a:pt x="2641" y="3100"/>
                </a:lnTo>
                <a:lnTo>
                  <a:pt x="2612" y="3125"/>
                </a:lnTo>
                <a:lnTo>
                  <a:pt x="2583" y="3149"/>
                </a:lnTo>
                <a:lnTo>
                  <a:pt x="2554" y="3173"/>
                </a:lnTo>
                <a:lnTo>
                  <a:pt x="2524" y="3196"/>
                </a:lnTo>
                <a:lnTo>
                  <a:pt x="2493" y="3219"/>
                </a:lnTo>
                <a:lnTo>
                  <a:pt x="2462" y="3240"/>
                </a:lnTo>
                <a:lnTo>
                  <a:pt x="2430" y="3261"/>
                </a:lnTo>
                <a:lnTo>
                  <a:pt x="2399" y="3281"/>
                </a:lnTo>
                <a:lnTo>
                  <a:pt x="2365" y="3300"/>
                </a:lnTo>
                <a:lnTo>
                  <a:pt x="2333" y="3318"/>
                </a:lnTo>
                <a:lnTo>
                  <a:pt x="2299" y="3337"/>
                </a:lnTo>
                <a:lnTo>
                  <a:pt x="2266" y="3353"/>
                </a:lnTo>
                <a:lnTo>
                  <a:pt x="2232" y="3370"/>
                </a:lnTo>
                <a:lnTo>
                  <a:pt x="2197" y="3385"/>
                </a:lnTo>
                <a:lnTo>
                  <a:pt x="2162" y="3399"/>
                </a:lnTo>
                <a:lnTo>
                  <a:pt x="2126" y="3413"/>
                </a:lnTo>
                <a:lnTo>
                  <a:pt x="2091" y="3426"/>
                </a:lnTo>
                <a:lnTo>
                  <a:pt x="2055" y="3438"/>
                </a:lnTo>
                <a:lnTo>
                  <a:pt x="2018" y="3448"/>
                </a:lnTo>
                <a:lnTo>
                  <a:pt x="1982" y="3459"/>
                </a:lnTo>
                <a:lnTo>
                  <a:pt x="1945" y="3469"/>
                </a:lnTo>
                <a:lnTo>
                  <a:pt x="1907" y="3477"/>
                </a:lnTo>
                <a:lnTo>
                  <a:pt x="1870" y="3484"/>
                </a:lnTo>
                <a:lnTo>
                  <a:pt x="1833" y="3492"/>
                </a:lnTo>
                <a:lnTo>
                  <a:pt x="1794" y="3496"/>
                </a:lnTo>
                <a:lnTo>
                  <a:pt x="1756" y="3501"/>
                </a:lnTo>
                <a:lnTo>
                  <a:pt x="1718" y="3506"/>
                </a:lnTo>
                <a:lnTo>
                  <a:pt x="1679" y="3509"/>
                </a:lnTo>
                <a:lnTo>
                  <a:pt x="1640" y="3511"/>
                </a:lnTo>
                <a:lnTo>
                  <a:pt x="1602" y="3512"/>
                </a:lnTo>
                <a:lnTo>
                  <a:pt x="1563" y="3512"/>
                </a:lnTo>
                <a:lnTo>
                  <a:pt x="1524" y="3511"/>
                </a:lnTo>
                <a:lnTo>
                  <a:pt x="1485" y="3510"/>
                </a:lnTo>
                <a:lnTo>
                  <a:pt x="1446" y="3506"/>
                </a:lnTo>
                <a:lnTo>
                  <a:pt x="1406" y="3502"/>
                </a:lnTo>
                <a:lnTo>
                  <a:pt x="1366" y="3498"/>
                </a:lnTo>
                <a:lnTo>
                  <a:pt x="1328" y="3492"/>
                </a:lnTo>
                <a:lnTo>
                  <a:pt x="1288" y="3484"/>
                </a:lnTo>
                <a:lnTo>
                  <a:pt x="1248" y="3477"/>
                </a:lnTo>
                <a:lnTo>
                  <a:pt x="1209" y="3468"/>
                </a:lnTo>
                <a:lnTo>
                  <a:pt x="1169" y="3458"/>
                </a:lnTo>
                <a:lnTo>
                  <a:pt x="1130" y="3447"/>
                </a:lnTo>
                <a:lnTo>
                  <a:pt x="1092" y="3435"/>
                </a:lnTo>
                <a:lnTo>
                  <a:pt x="1053" y="3422"/>
                </a:lnTo>
                <a:lnTo>
                  <a:pt x="1016" y="3409"/>
                </a:lnTo>
                <a:lnTo>
                  <a:pt x="979" y="3393"/>
                </a:lnTo>
                <a:lnTo>
                  <a:pt x="942" y="3379"/>
                </a:lnTo>
                <a:lnTo>
                  <a:pt x="906" y="3362"/>
                </a:lnTo>
                <a:lnTo>
                  <a:pt x="871" y="3345"/>
                </a:lnTo>
                <a:lnTo>
                  <a:pt x="836" y="3327"/>
                </a:lnTo>
                <a:lnTo>
                  <a:pt x="801" y="3308"/>
                </a:lnTo>
                <a:lnTo>
                  <a:pt x="767" y="3288"/>
                </a:lnTo>
                <a:lnTo>
                  <a:pt x="735" y="3268"/>
                </a:lnTo>
                <a:lnTo>
                  <a:pt x="702" y="3246"/>
                </a:lnTo>
                <a:lnTo>
                  <a:pt x="670" y="3225"/>
                </a:lnTo>
                <a:lnTo>
                  <a:pt x="639" y="3203"/>
                </a:lnTo>
                <a:lnTo>
                  <a:pt x="609" y="3179"/>
                </a:lnTo>
                <a:lnTo>
                  <a:pt x="578" y="3155"/>
                </a:lnTo>
                <a:lnTo>
                  <a:pt x="550" y="3131"/>
                </a:lnTo>
                <a:lnTo>
                  <a:pt x="521" y="3106"/>
                </a:lnTo>
                <a:lnTo>
                  <a:pt x="493" y="3079"/>
                </a:lnTo>
                <a:lnTo>
                  <a:pt x="465" y="3053"/>
                </a:lnTo>
                <a:lnTo>
                  <a:pt x="439" y="3025"/>
                </a:lnTo>
                <a:lnTo>
                  <a:pt x="412" y="2997"/>
                </a:lnTo>
                <a:lnTo>
                  <a:pt x="387" y="2970"/>
                </a:lnTo>
                <a:lnTo>
                  <a:pt x="363" y="2941"/>
                </a:lnTo>
                <a:lnTo>
                  <a:pt x="339" y="2911"/>
                </a:lnTo>
                <a:lnTo>
                  <a:pt x="316" y="2881"/>
                </a:lnTo>
                <a:lnTo>
                  <a:pt x="293" y="2851"/>
                </a:lnTo>
                <a:lnTo>
                  <a:pt x="272" y="2819"/>
                </a:lnTo>
                <a:lnTo>
                  <a:pt x="251" y="2788"/>
                </a:lnTo>
                <a:lnTo>
                  <a:pt x="231" y="2756"/>
                </a:lnTo>
                <a:lnTo>
                  <a:pt x="212" y="2723"/>
                </a:lnTo>
                <a:lnTo>
                  <a:pt x="194" y="2689"/>
                </a:lnTo>
                <a:lnTo>
                  <a:pt x="176" y="2657"/>
                </a:lnTo>
                <a:lnTo>
                  <a:pt x="159" y="2622"/>
                </a:lnTo>
                <a:lnTo>
                  <a:pt x="142" y="2588"/>
                </a:lnTo>
                <a:lnTo>
                  <a:pt x="127" y="2553"/>
                </a:lnTo>
                <a:lnTo>
                  <a:pt x="113" y="2519"/>
                </a:lnTo>
                <a:lnTo>
                  <a:pt x="99" y="2484"/>
                </a:lnTo>
                <a:lnTo>
                  <a:pt x="87" y="2448"/>
                </a:lnTo>
                <a:lnTo>
                  <a:pt x="75" y="2412"/>
                </a:lnTo>
                <a:lnTo>
                  <a:pt x="63" y="2375"/>
                </a:lnTo>
                <a:lnTo>
                  <a:pt x="53" y="2338"/>
                </a:lnTo>
                <a:lnTo>
                  <a:pt x="43" y="2301"/>
                </a:lnTo>
                <a:lnTo>
                  <a:pt x="35" y="2265"/>
                </a:lnTo>
                <a:lnTo>
                  <a:pt x="28" y="2226"/>
                </a:lnTo>
                <a:lnTo>
                  <a:pt x="20" y="2189"/>
                </a:lnTo>
                <a:lnTo>
                  <a:pt x="14" y="2151"/>
                </a:lnTo>
                <a:lnTo>
                  <a:pt x="10" y="2113"/>
                </a:lnTo>
                <a:lnTo>
                  <a:pt x="6" y="2075"/>
                </a:lnTo>
                <a:lnTo>
                  <a:pt x="4" y="2036"/>
                </a:lnTo>
                <a:lnTo>
                  <a:pt x="1" y="1998"/>
                </a:lnTo>
                <a:lnTo>
                  <a:pt x="0" y="1958"/>
                </a:lnTo>
                <a:lnTo>
                  <a:pt x="0" y="1920"/>
                </a:lnTo>
                <a:lnTo>
                  <a:pt x="1" y="1880"/>
                </a:lnTo>
                <a:lnTo>
                  <a:pt x="2" y="1841"/>
                </a:lnTo>
                <a:lnTo>
                  <a:pt x="6" y="1802"/>
                </a:lnTo>
                <a:lnTo>
                  <a:pt x="10" y="1763"/>
                </a:lnTo>
                <a:lnTo>
                  <a:pt x="14" y="1724"/>
                </a:lnTo>
                <a:lnTo>
                  <a:pt x="20" y="1684"/>
                </a:lnTo>
                <a:lnTo>
                  <a:pt x="28" y="1644"/>
                </a:lnTo>
                <a:lnTo>
                  <a:pt x="35" y="1605"/>
                </a:lnTo>
                <a:lnTo>
                  <a:pt x="44" y="1566"/>
                </a:lnTo>
                <a:lnTo>
                  <a:pt x="54" y="1526"/>
                </a:lnTo>
                <a:lnTo>
                  <a:pt x="65" y="1489"/>
                </a:lnTo>
                <a:lnTo>
                  <a:pt x="76" y="1453"/>
                </a:lnTo>
                <a:lnTo>
                  <a:pt x="88" y="1417"/>
                </a:lnTo>
                <a:lnTo>
                  <a:pt x="100" y="1382"/>
                </a:lnTo>
                <a:lnTo>
                  <a:pt x="113" y="1347"/>
                </a:lnTo>
                <a:lnTo>
                  <a:pt x="127" y="1313"/>
                </a:lnTo>
                <a:lnTo>
                  <a:pt x="143" y="1280"/>
                </a:lnTo>
                <a:lnTo>
                  <a:pt x="159" y="1246"/>
                </a:lnTo>
                <a:lnTo>
                  <a:pt x="174" y="1212"/>
                </a:lnTo>
                <a:lnTo>
                  <a:pt x="191" y="1181"/>
                </a:lnTo>
                <a:lnTo>
                  <a:pt x="209" y="1149"/>
                </a:lnTo>
                <a:lnTo>
                  <a:pt x="228" y="1117"/>
                </a:lnTo>
                <a:lnTo>
                  <a:pt x="247" y="1086"/>
                </a:lnTo>
                <a:lnTo>
                  <a:pt x="267" y="1056"/>
                </a:lnTo>
                <a:lnTo>
                  <a:pt x="287" y="1026"/>
                </a:lnTo>
                <a:lnTo>
                  <a:pt x="308" y="997"/>
                </a:lnTo>
                <a:lnTo>
                  <a:pt x="330" y="968"/>
                </a:lnTo>
                <a:lnTo>
                  <a:pt x="352" y="941"/>
                </a:lnTo>
                <a:lnTo>
                  <a:pt x="375" y="913"/>
                </a:lnTo>
                <a:lnTo>
                  <a:pt x="399" y="886"/>
                </a:lnTo>
                <a:lnTo>
                  <a:pt x="422" y="860"/>
                </a:lnTo>
                <a:lnTo>
                  <a:pt x="447" y="834"/>
                </a:lnTo>
                <a:lnTo>
                  <a:pt x="473" y="808"/>
                </a:lnTo>
                <a:lnTo>
                  <a:pt x="498" y="784"/>
                </a:lnTo>
                <a:lnTo>
                  <a:pt x="524" y="760"/>
                </a:lnTo>
                <a:lnTo>
                  <a:pt x="551" y="736"/>
                </a:lnTo>
                <a:lnTo>
                  <a:pt x="578" y="714"/>
                </a:lnTo>
                <a:lnTo>
                  <a:pt x="606" y="692"/>
                </a:lnTo>
                <a:lnTo>
                  <a:pt x="634" y="670"/>
                </a:lnTo>
                <a:lnTo>
                  <a:pt x="663" y="650"/>
                </a:lnTo>
                <a:lnTo>
                  <a:pt x="691" y="629"/>
                </a:lnTo>
                <a:lnTo>
                  <a:pt x="722" y="610"/>
                </a:lnTo>
                <a:lnTo>
                  <a:pt x="752" y="591"/>
                </a:lnTo>
                <a:lnTo>
                  <a:pt x="782" y="573"/>
                </a:lnTo>
                <a:lnTo>
                  <a:pt x="812" y="556"/>
                </a:lnTo>
                <a:lnTo>
                  <a:pt x="843" y="539"/>
                </a:lnTo>
                <a:lnTo>
                  <a:pt x="874" y="522"/>
                </a:lnTo>
                <a:lnTo>
                  <a:pt x="907" y="506"/>
                </a:lnTo>
                <a:lnTo>
                  <a:pt x="939" y="492"/>
                </a:lnTo>
                <a:lnTo>
                  <a:pt x="972" y="478"/>
                </a:lnTo>
                <a:lnTo>
                  <a:pt x="1004" y="464"/>
                </a:lnTo>
                <a:lnTo>
                  <a:pt x="1037" y="452"/>
                </a:lnTo>
                <a:lnTo>
                  <a:pt x="1070" y="440"/>
                </a:lnTo>
                <a:lnTo>
                  <a:pt x="1104" y="429"/>
                </a:lnTo>
                <a:lnTo>
                  <a:pt x="1139" y="419"/>
                </a:lnTo>
                <a:lnTo>
                  <a:pt x="1173" y="409"/>
                </a:lnTo>
                <a:lnTo>
                  <a:pt x="1207" y="401"/>
                </a:lnTo>
                <a:lnTo>
                  <a:pt x="1242" y="393"/>
                </a:lnTo>
                <a:lnTo>
                  <a:pt x="1277" y="385"/>
                </a:lnTo>
                <a:lnTo>
                  <a:pt x="1312" y="379"/>
                </a:lnTo>
                <a:lnTo>
                  <a:pt x="1347" y="373"/>
                </a:lnTo>
                <a:lnTo>
                  <a:pt x="1383" y="368"/>
                </a:lnTo>
                <a:lnTo>
                  <a:pt x="1419" y="364"/>
                </a:lnTo>
                <a:lnTo>
                  <a:pt x="1455" y="361"/>
                </a:lnTo>
                <a:lnTo>
                  <a:pt x="1491" y="358"/>
                </a:lnTo>
                <a:lnTo>
                  <a:pt x="1527" y="357"/>
                </a:lnTo>
                <a:lnTo>
                  <a:pt x="1563" y="356"/>
                </a:lnTo>
                <a:lnTo>
                  <a:pt x="1599" y="357"/>
                </a:lnTo>
                <a:lnTo>
                  <a:pt x="1636" y="357"/>
                </a:lnTo>
                <a:lnTo>
                  <a:pt x="1673" y="360"/>
                </a:lnTo>
                <a:lnTo>
                  <a:pt x="1709" y="362"/>
                </a:lnTo>
                <a:lnTo>
                  <a:pt x="1746" y="366"/>
                </a:lnTo>
                <a:lnTo>
                  <a:pt x="1783" y="370"/>
                </a:lnTo>
                <a:lnTo>
                  <a:pt x="1820" y="375"/>
                </a:lnTo>
                <a:lnTo>
                  <a:pt x="1934" y="0"/>
                </a:lnTo>
                <a:lnTo>
                  <a:pt x="1955" y="2"/>
                </a:lnTo>
                <a:lnTo>
                  <a:pt x="1978" y="6"/>
                </a:lnTo>
                <a:lnTo>
                  <a:pt x="2004" y="12"/>
                </a:lnTo>
                <a:lnTo>
                  <a:pt x="2031" y="18"/>
                </a:lnTo>
                <a:lnTo>
                  <a:pt x="2082" y="31"/>
                </a:lnTo>
                <a:lnTo>
                  <a:pt x="2130" y="45"/>
                </a:lnTo>
                <a:lnTo>
                  <a:pt x="2179" y="60"/>
                </a:lnTo>
                <a:lnTo>
                  <a:pt x="2227" y="76"/>
                </a:lnTo>
                <a:lnTo>
                  <a:pt x="2274" y="93"/>
                </a:lnTo>
                <a:lnTo>
                  <a:pt x="2320" y="112"/>
                </a:lnTo>
                <a:lnTo>
                  <a:pt x="2367" y="131"/>
                </a:lnTo>
                <a:lnTo>
                  <a:pt x="2411" y="152"/>
                </a:lnTo>
                <a:lnTo>
                  <a:pt x="2456" y="173"/>
                </a:lnTo>
                <a:lnTo>
                  <a:pt x="2499" y="196"/>
                </a:lnTo>
                <a:lnTo>
                  <a:pt x="2542" y="220"/>
                </a:lnTo>
                <a:lnTo>
                  <a:pt x="2584" y="244"/>
                </a:lnTo>
                <a:lnTo>
                  <a:pt x="2626" y="271"/>
                </a:lnTo>
                <a:lnTo>
                  <a:pt x="2667" y="297"/>
                </a:lnTo>
                <a:lnTo>
                  <a:pt x="2707" y="325"/>
                </a:lnTo>
                <a:lnTo>
                  <a:pt x="2747" y="352"/>
                </a:lnTo>
                <a:lnTo>
                  <a:pt x="2784" y="382"/>
                </a:lnTo>
                <a:lnTo>
                  <a:pt x="2822" y="413"/>
                </a:lnTo>
                <a:lnTo>
                  <a:pt x="2859" y="444"/>
                </a:lnTo>
                <a:lnTo>
                  <a:pt x="2895" y="476"/>
                </a:lnTo>
                <a:lnTo>
                  <a:pt x="2930" y="509"/>
                </a:lnTo>
                <a:lnTo>
                  <a:pt x="2964" y="542"/>
                </a:lnTo>
                <a:lnTo>
                  <a:pt x="2997" y="576"/>
                </a:lnTo>
                <a:lnTo>
                  <a:pt x="3029" y="612"/>
                </a:lnTo>
                <a:lnTo>
                  <a:pt x="3061" y="648"/>
                </a:lnTo>
                <a:lnTo>
                  <a:pt x="3092" y="684"/>
                </a:lnTo>
                <a:lnTo>
                  <a:pt x="3122" y="722"/>
                </a:lnTo>
                <a:lnTo>
                  <a:pt x="3151" y="760"/>
                </a:lnTo>
                <a:lnTo>
                  <a:pt x="3178" y="799"/>
                </a:lnTo>
                <a:lnTo>
                  <a:pt x="3205" y="838"/>
                </a:lnTo>
                <a:lnTo>
                  <a:pt x="3231" y="878"/>
                </a:lnTo>
                <a:lnTo>
                  <a:pt x="3255" y="919"/>
                </a:lnTo>
                <a:lnTo>
                  <a:pt x="3279" y="960"/>
                </a:lnTo>
                <a:lnTo>
                  <a:pt x="3302" y="1002"/>
                </a:lnTo>
                <a:lnTo>
                  <a:pt x="3324" y="1044"/>
                </a:lnTo>
                <a:lnTo>
                  <a:pt x="3346" y="1087"/>
                </a:lnTo>
                <a:lnTo>
                  <a:pt x="3365" y="1131"/>
                </a:lnTo>
                <a:lnTo>
                  <a:pt x="3384" y="1174"/>
                </a:lnTo>
                <a:lnTo>
                  <a:pt x="3402" y="1218"/>
                </a:lnTo>
                <a:lnTo>
                  <a:pt x="3419" y="1264"/>
                </a:lnTo>
                <a:lnTo>
                  <a:pt x="3435" y="1309"/>
                </a:lnTo>
                <a:lnTo>
                  <a:pt x="3449" y="1354"/>
                </a:lnTo>
                <a:lnTo>
                  <a:pt x="3462" y="1401"/>
                </a:lnTo>
                <a:lnTo>
                  <a:pt x="3474" y="1447"/>
                </a:lnTo>
                <a:lnTo>
                  <a:pt x="3485" y="1494"/>
                </a:lnTo>
                <a:lnTo>
                  <a:pt x="3495" y="1541"/>
                </a:lnTo>
                <a:lnTo>
                  <a:pt x="3504" y="1589"/>
                </a:lnTo>
                <a:lnTo>
                  <a:pt x="3512" y="1637"/>
                </a:lnTo>
                <a:lnTo>
                  <a:pt x="3518" y="1685"/>
                </a:lnTo>
                <a:lnTo>
                  <a:pt x="3524" y="1733"/>
                </a:lnTo>
                <a:lnTo>
                  <a:pt x="3527" y="1781"/>
                </a:lnTo>
                <a:lnTo>
                  <a:pt x="3530" y="1831"/>
                </a:lnTo>
                <a:lnTo>
                  <a:pt x="3532" y="1880"/>
                </a:lnTo>
                <a:lnTo>
                  <a:pt x="3532" y="1928"/>
                </a:lnTo>
                <a:lnTo>
                  <a:pt x="3531" y="1977"/>
                </a:lnTo>
                <a:lnTo>
                  <a:pt x="3530" y="2028"/>
                </a:lnTo>
                <a:lnTo>
                  <a:pt x="3526" y="2077"/>
                </a:lnTo>
                <a:lnTo>
                  <a:pt x="3521" y="2127"/>
                </a:lnTo>
                <a:lnTo>
                  <a:pt x="3515" y="2177"/>
                </a:lnTo>
                <a:lnTo>
                  <a:pt x="3508" y="2226"/>
                </a:lnTo>
                <a:lnTo>
                  <a:pt x="3500" y="2277"/>
                </a:lnTo>
                <a:lnTo>
                  <a:pt x="3489" y="2326"/>
                </a:lnTo>
                <a:lnTo>
                  <a:pt x="3478" y="2377"/>
                </a:lnTo>
                <a:lnTo>
                  <a:pt x="3465" y="2426"/>
                </a:lnTo>
                <a:lnTo>
                  <a:pt x="3454" y="2467"/>
                </a:lnTo>
                <a:lnTo>
                  <a:pt x="3441" y="2508"/>
                </a:lnTo>
                <a:lnTo>
                  <a:pt x="3429" y="2549"/>
                </a:lnTo>
                <a:lnTo>
                  <a:pt x="3414" y="2588"/>
                </a:lnTo>
                <a:lnTo>
                  <a:pt x="3400" y="2627"/>
                </a:lnTo>
                <a:lnTo>
                  <a:pt x="3385" y="2665"/>
                </a:lnTo>
                <a:lnTo>
                  <a:pt x="3368" y="2704"/>
                </a:lnTo>
                <a:lnTo>
                  <a:pt x="3353" y="2741"/>
                </a:lnTo>
                <a:lnTo>
                  <a:pt x="3335" y="2777"/>
                </a:lnTo>
                <a:lnTo>
                  <a:pt x="3318" y="2813"/>
                </a:lnTo>
                <a:lnTo>
                  <a:pt x="3299" y="2849"/>
                </a:lnTo>
                <a:lnTo>
                  <a:pt x="3279" y="2884"/>
                </a:lnTo>
                <a:lnTo>
                  <a:pt x="3260" y="2919"/>
                </a:lnTo>
                <a:lnTo>
                  <a:pt x="3240" y="2953"/>
                </a:lnTo>
                <a:lnTo>
                  <a:pt x="3218" y="2986"/>
                </a:lnTo>
                <a:lnTo>
                  <a:pt x="3196" y="3019"/>
                </a:lnTo>
                <a:lnTo>
                  <a:pt x="3175" y="3051"/>
                </a:lnTo>
                <a:lnTo>
                  <a:pt x="3152" y="3084"/>
                </a:lnTo>
                <a:lnTo>
                  <a:pt x="3128" y="3114"/>
                </a:lnTo>
                <a:lnTo>
                  <a:pt x="3105" y="3145"/>
                </a:lnTo>
                <a:lnTo>
                  <a:pt x="3080" y="3175"/>
                </a:lnTo>
                <a:lnTo>
                  <a:pt x="3055" y="3204"/>
                </a:lnTo>
                <a:lnTo>
                  <a:pt x="3029" y="3233"/>
                </a:lnTo>
                <a:lnTo>
                  <a:pt x="3004" y="3261"/>
                </a:lnTo>
                <a:lnTo>
                  <a:pt x="2978" y="3288"/>
                </a:lnTo>
                <a:lnTo>
                  <a:pt x="2950" y="3316"/>
                </a:lnTo>
                <a:lnTo>
                  <a:pt x="2922" y="3341"/>
                </a:lnTo>
                <a:lnTo>
                  <a:pt x="2895" y="3368"/>
                </a:lnTo>
                <a:lnTo>
                  <a:pt x="2866" y="3393"/>
                </a:lnTo>
                <a:lnTo>
                  <a:pt x="2837" y="3417"/>
                </a:lnTo>
                <a:lnTo>
                  <a:pt x="2808" y="3441"/>
                </a:lnTo>
                <a:lnTo>
                  <a:pt x="2778" y="3464"/>
                </a:lnTo>
                <a:lnTo>
                  <a:pt x="2748" y="3487"/>
                </a:lnTo>
                <a:lnTo>
                  <a:pt x="2718" y="3509"/>
                </a:lnTo>
                <a:lnTo>
                  <a:pt x="2687" y="3530"/>
                </a:lnTo>
                <a:lnTo>
                  <a:pt x="2655" y="3552"/>
                </a:lnTo>
                <a:lnTo>
                  <a:pt x="2624" y="3571"/>
                </a:lnTo>
                <a:lnTo>
                  <a:pt x="2593" y="3591"/>
                </a:lnTo>
                <a:lnTo>
                  <a:pt x="2528" y="3629"/>
                </a:lnTo>
                <a:lnTo>
                  <a:pt x="2460" y="3662"/>
                </a:lnTo>
                <a:lnTo>
                  <a:pt x="2393" y="3695"/>
                </a:lnTo>
                <a:lnTo>
                  <a:pt x="2325" y="3724"/>
                </a:lnTo>
                <a:lnTo>
                  <a:pt x="2256" y="3751"/>
                </a:lnTo>
                <a:lnTo>
                  <a:pt x="2185" y="3776"/>
                </a:lnTo>
                <a:lnTo>
                  <a:pt x="2114" y="3797"/>
                </a:lnTo>
                <a:lnTo>
                  <a:pt x="2042" y="3816"/>
                </a:lnTo>
                <a:lnTo>
                  <a:pt x="1969" y="3832"/>
                </a:lnTo>
                <a:lnTo>
                  <a:pt x="1895" y="3845"/>
                </a:lnTo>
                <a:lnTo>
                  <a:pt x="1822" y="3856"/>
                </a:lnTo>
                <a:lnTo>
                  <a:pt x="1747" y="3865"/>
                </a:lnTo>
                <a:lnTo>
                  <a:pt x="1674" y="3869"/>
                </a:lnTo>
                <a:lnTo>
                  <a:pt x="1674" y="4071"/>
                </a:lnTo>
                <a:lnTo>
                  <a:pt x="1482" y="4071"/>
                </a:lnTo>
                <a:lnTo>
                  <a:pt x="1482" y="3871"/>
                </a:lnTo>
                <a:lnTo>
                  <a:pt x="1415" y="3867"/>
                </a:lnTo>
                <a:lnTo>
                  <a:pt x="1349" y="3860"/>
                </a:lnTo>
                <a:lnTo>
                  <a:pt x="1283" y="3851"/>
                </a:lnTo>
                <a:lnTo>
                  <a:pt x="1217" y="3840"/>
                </a:lnTo>
                <a:lnTo>
                  <a:pt x="1151" y="3827"/>
                </a:lnTo>
                <a:lnTo>
                  <a:pt x="1086" y="3813"/>
                </a:lnTo>
                <a:lnTo>
                  <a:pt x="1021" y="3795"/>
                </a:lnTo>
                <a:lnTo>
                  <a:pt x="957" y="3774"/>
                </a:lnTo>
                <a:lnTo>
                  <a:pt x="894" y="3753"/>
                </a:lnTo>
                <a:lnTo>
                  <a:pt x="830" y="3727"/>
                </a:lnTo>
                <a:lnTo>
                  <a:pt x="767" y="3701"/>
                </a:lnTo>
                <a:lnTo>
                  <a:pt x="705" y="3671"/>
                </a:lnTo>
                <a:lnTo>
                  <a:pt x="643" y="3640"/>
                </a:lnTo>
                <a:lnTo>
                  <a:pt x="583" y="3605"/>
                </a:lnTo>
                <a:lnTo>
                  <a:pt x="524" y="3569"/>
                </a:lnTo>
                <a:lnTo>
                  <a:pt x="465" y="3530"/>
                </a:lnTo>
                <a:lnTo>
                  <a:pt x="575" y="3371"/>
                </a:lnTo>
                <a:lnTo>
                  <a:pt x="621" y="3401"/>
                </a:lnTo>
                <a:lnTo>
                  <a:pt x="666" y="3430"/>
                </a:lnTo>
                <a:lnTo>
                  <a:pt x="713" y="3458"/>
                </a:lnTo>
                <a:lnTo>
                  <a:pt x="760" y="3483"/>
                </a:lnTo>
                <a:lnTo>
                  <a:pt x="808" y="3507"/>
                </a:lnTo>
                <a:lnTo>
                  <a:pt x="856" y="3530"/>
                </a:lnTo>
                <a:lnTo>
                  <a:pt x="904" y="3551"/>
                </a:lnTo>
                <a:lnTo>
                  <a:pt x="954" y="3570"/>
                </a:lnTo>
                <a:lnTo>
                  <a:pt x="1003" y="3587"/>
                </a:lnTo>
                <a:lnTo>
                  <a:pt x="1053" y="3604"/>
                </a:lnTo>
                <a:lnTo>
                  <a:pt x="1103" y="3618"/>
                </a:lnTo>
                <a:lnTo>
                  <a:pt x="1153" y="3631"/>
                </a:lnTo>
                <a:lnTo>
                  <a:pt x="1204" y="3642"/>
                </a:lnTo>
                <a:lnTo>
                  <a:pt x="1256" y="3653"/>
                </a:lnTo>
                <a:lnTo>
                  <a:pt x="1306" y="3661"/>
                </a:lnTo>
                <a:lnTo>
                  <a:pt x="1358" y="3667"/>
                </a:lnTo>
                <a:lnTo>
                  <a:pt x="1408" y="3673"/>
                </a:lnTo>
                <a:lnTo>
                  <a:pt x="1460" y="3677"/>
                </a:lnTo>
                <a:lnTo>
                  <a:pt x="1512" y="3679"/>
                </a:lnTo>
                <a:lnTo>
                  <a:pt x="1562" y="3681"/>
                </a:lnTo>
                <a:lnTo>
                  <a:pt x="1614" y="3679"/>
                </a:lnTo>
                <a:lnTo>
                  <a:pt x="1666" y="3678"/>
                </a:lnTo>
                <a:lnTo>
                  <a:pt x="1716" y="3674"/>
                </a:lnTo>
                <a:lnTo>
                  <a:pt x="1768" y="3670"/>
                </a:lnTo>
                <a:lnTo>
                  <a:pt x="1818" y="3664"/>
                </a:lnTo>
                <a:lnTo>
                  <a:pt x="1869" y="3655"/>
                </a:lnTo>
                <a:lnTo>
                  <a:pt x="1919" y="3647"/>
                </a:lnTo>
                <a:lnTo>
                  <a:pt x="1969" y="3636"/>
                </a:lnTo>
                <a:lnTo>
                  <a:pt x="2019" y="3624"/>
                </a:lnTo>
                <a:lnTo>
                  <a:pt x="2068" y="3611"/>
                </a:lnTo>
                <a:lnTo>
                  <a:pt x="2117" y="3595"/>
                </a:lnTo>
                <a:lnTo>
                  <a:pt x="2166" y="3579"/>
                </a:lnTo>
                <a:lnTo>
                  <a:pt x="2214" y="3561"/>
                </a:lnTo>
                <a:lnTo>
                  <a:pt x="2261" y="3542"/>
                </a:lnTo>
                <a:lnTo>
                  <a:pt x="2308" y="3523"/>
                </a:lnTo>
                <a:lnTo>
                  <a:pt x="2355" y="3501"/>
                </a:lnTo>
                <a:lnTo>
                  <a:pt x="2400" y="3477"/>
                </a:lnTo>
                <a:lnTo>
                  <a:pt x="2446" y="3453"/>
                </a:lnTo>
                <a:lnTo>
                  <a:pt x="2491" y="3428"/>
                </a:lnTo>
                <a:lnTo>
                  <a:pt x="2534" y="3400"/>
                </a:lnTo>
                <a:lnTo>
                  <a:pt x="2577" y="3373"/>
                </a:lnTo>
                <a:lnTo>
                  <a:pt x="2619" y="3343"/>
                </a:lnTo>
                <a:lnTo>
                  <a:pt x="2661" y="3312"/>
                </a:lnTo>
                <a:lnTo>
                  <a:pt x="2701" y="3280"/>
                </a:lnTo>
                <a:lnTo>
                  <a:pt x="2741" y="3246"/>
                </a:lnTo>
                <a:lnTo>
                  <a:pt x="2780" y="3211"/>
                </a:lnTo>
                <a:lnTo>
                  <a:pt x="2818" y="3175"/>
                </a:lnTo>
                <a:lnTo>
                  <a:pt x="2855" y="3138"/>
                </a:lnTo>
                <a:lnTo>
                  <a:pt x="2890" y="3100"/>
                </a:lnTo>
                <a:lnTo>
                  <a:pt x="2925" y="3060"/>
                </a:lnTo>
                <a:lnTo>
                  <a:pt x="2958" y="3019"/>
                </a:lnTo>
                <a:lnTo>
                  <a:pt x="2991" y="2977"/>
                </a:lnTo>
                <a:lnTo>
                  <a:pt x="3022" y="2934"/>
                </a:lnTo>
                <a:lnTo>
                  <a:pt x="3052" y="2888"/>
                </a:lnTo>
                <a:lnTo>
                  <a:pt x="3081" y="2842"/>
                </a:lnTo>
                <a:lnTo>
                  <a:pt x="3109" y="2795"/>
                </a:lnTo>
                <a:lnTo>
                  <a:pt x="3135" y="2747"/>
                </a:lnTo>
                <a:lnTo>
                  <a:pt x="3160" y="2698"/>
                </a:lnTo>
                <a:lnTo>
                  <a:pt x="3183" y="2647"/>
                </a:lnTo>
                <a:lnTo>
                  <a:pt x="3206" y="2596"/>
                </a:lnTo>
                <a:lnTo>
                  <a:pt x="3227" y="2543"/>
                </a:lnTo>
                <a:lnTo>
                  <a:pt x="3246" y="2489"/>
                </a:lnTo>
                <a:lnTo>
                  <a:pt x="3263" y="2433"/>
                </a:lnTo>
                <a:lnTo>
                  <a:pt x="3279" y="2377"/>
                </a:lnTo>
                <a:lnTo>
                  <a:pt x="3290" y="2335"/>
                </a:lnTo>
                <a:lnTo>
                  <a:pt x="3300" y="2292"/>
                </a:lnTo>
                <a:lnTo>
                  <a:pt x="3308" y="2250"/>
                </a:lnTo>
                <a:lnTo>
                  <a:pt x="3316" y="2208"/>
                </a:lnTo>
                <a:lnTo>
                  <a:pt x="3322" y="2167"/>
                </a:lnTo>
                <a:lnTo>
                  <a:pt x="3328" y="2125"/>
                </a:lnTo>
                <a:lnTo>
                  <a:pt x="3332" y="2083"/>
                </a:lnTo>
                <a:lnTo>
                  <a:pt x="3335" y="2041"/>
                </a:lnTo>
                <a:lnTo>
                  <a:pt x="3338" y="2000"/>
                </a:lnTo>
                <a:lnTo>
                  <a:pt x="3340" y="1958"/>
                </a:lnTo>
                <a:lnTo>
                  <a:pt x="3340" y="1917"/>
                </a:lnTo>
                <a:lnTo>
                  <a:pt x="3340" y="1876"/>
                </a:lnTo>
                <a:lnTo>
                  <a:pt x="3337" y="1835"/>
                </a:lnTo>
                <a:lnTo>
                  <a:pt x="3335" y="1795"/>
                </a:lnTo>
                <a:lnTo>
                  <a:pt x="3332" y="1754"/>
                </a:lnTo>
                <a:lnTo>
                  <a:pt x="3328" y="1713"/>
                </a:lnTo>
                <a:lnTo>
                  <a:pt x="3323" y="1672"/>
                </a:lnTo>
                <a:lnTo>
                  <a:pt x="3316" y="1632"/>
                </a:lnTo>
                <a:lnTo>
                  <a:pt x="3310" y="1592"/>
                </a:lnTo>
                <a:lnTo>
                  <a:pt x="3301" y="1553"/>
                </a:lnTo>
                <a:lnTo>
                  <a:pt x="3291" y="1513"/>
                </a:lnTo>
                <a:lnTo>
                  <a:pt x="3282" y="1475"/>
                </a:lnTo>
                <a:lnTo>
                  <a:pt x="3271" y="1435"/>
                </a:lnTo>
                <a:lnTo>
                  <a:pt x="3260" y="1396"/>
                </a:lnTo>
                <a:lnTo>
                  <a:pt x="3248" y="1358"/>
                </a:lnTo>
                <a:lnTo>
                  <a:pt x="3234" y="1321"/>
                </a:lnTo>
                <a:lnTo>
                  <a:pt x="3221" y="1283"/>
                </a:lnTo>
                <a:lnTo>
                  <a:pt x="3205" y="1246"/>
                </a:lnTo>
                <a:lnTo>
                  <a:pt x="3189" y="1209"/>
                </a:lnTo>
                <a:lnTo>
                  <a:pt x="3172" y="1173"/>
                </a:lnTo>
                <a:lnTo>
                  <a:pt x="3156" y="1137"/>
                </a:lnTo>
                <a:lnTo>
                  <a:pt x="3138" y="1101"/>
                </a:lnTo>
                <a:lnTo>
                  <a:pt x="3118" y="1066"/>
                </a:lnTo>
                <a:lnTo>
                  <a:pt x="3098" y="1031"/>
                </a:lnTo>
                <a:lnTo>
                  <a:pt x="3077" y="996"/>
                </a:lnTo>
                <a:lnTo>
                  <a:pt x="3057" y="962"/>
                </a:lnTo>
                <a:lnTo>
                  <a:pt x="3034" y="930"/>
                </a:lnTo>
                <a:lnTo>
                  <a:pt x="3011" y="896"/>
                </a:lnTo>
                <a:lnTo>
                  <a:pt x="2988" y="864"/>
                </a:lnTo>
                <a:lnTo>
                  <a:pt x="2963" y="832"/>
                </a:lnTo>
                <a:lnTo>
                  <a:pt x="2939" y="801"/>
                </a:lnTo>
                <a:lnTo>
                  <a:pt x="2913" y="770"/>
                </a:lnTo>
                <a:lnTo>
                  <a:pt x="2886" y="740"/>
                </a:lnTo>
                <a:lnTo>
                  <a:pt x="2859" y="711"/>
                </a:lnTo>
                <a:lnTo>
                  <a:pt x="2831" y="682"/>
                </a:lnTo>
                <a:lnTo>
                  <a:pt x="2803" y="653"/>
                </a:lnTo>
                <a:lnTo>
                  <a:pt x="2773" y="625"/>
                </a:lnTo>
                <a:lnTo>
                  <a:pt x="2743" y="599"/>
                </a:lnTo>
                <a:lnTo>
                  <a:pt x="2713" y="573"/>
                </a:lnTo>
                <a:lnTo>
                  <a:pt x="2682" y="546"/>
                </a:lnTo>
                <a:lnTo>
                  <a:pt x="2651" y="521"/>
                </a:lnTo>
                <a:lnTo>
                  <a:pt x="2618" y="497"/>
                </a:lnTo>
                <a:lnTo>
                  <a:pt x="2584" y="474"/>
                </a:lnTo>
                <a:lnTo>
                  <a:pt x="2551" y="451"/>
                </a:lnTo>
                <a:lnTo>
                  <a:pt x="2516" y="428"/>
                </a:lnTo>
                <a:lnTo>
                  <a:pt x="2481" y="407"/>
                </a:lnTo>
                <a:lnTo>
                  <a:pt x="2446" y="386"/>
                </a:lnTo>
                <a:lnTo>
                  <a:pt x="2410" y="367"/>
                </a:lnTo>
                <a:lnTo>
                  <a:pt x="2373" y="348"/>
                </a:lnTo>
                <a:lnTo>
                  <a:pt x="2335" y="328"/>
                </a:lnTo>
                <a:lnTo>
                  <a:pt x="2298" y="312"/>
                </a:lnTo>
                <a:lnTo>
                  <a:pt x="2260" y="295"/>
                </a:lnTo>
                <a:lnTo>
                  <a:pt x="2221" y="279"/>
                </a:lnTo>
                <a:lnTo>
                  <a:pt x="2181" y="265"/>
                </a:lnTo>
                <a:lnTo>
                  <a:pt x="2120" y="453"/>
                </a:lnTo>
                <a:close/>
                <a:moveTo>
                  <a:pt x="1936" y="597"/>
                </a:moveTo>
                <a:lnTo>
                  <a:pt x="1936" y="597"/>
                </a:lnTo>
                <a:lnTo>
                  <a:pt x="1901" y="588"/>
                </a:lnTo>
                <a:lnTo>
                  <a:pt x="1866" y="580"/>
                </a:lnTo>
                <a:lnTo>
                  <a:pt x="1832" y="573"/>
                </a:lnTo>
                <a:lnTo>
                  <a:pt x="1798" y="567"/>
                </a:lnTo>
                <a:lnTo>
                  <a:pt x="1763" y="562"/>
                </a:lnTo>
                <a:lnTo>
                  <a:pt x="1728" y="557"/>
                </a:lnTo>
                <a:lnTo>
                  <a:pt x="1693" y="554"/>
                </a:lnTo>
                <a:lnTo>
                  <a:pt x="1660" y="552"/>
                </a:lnTo>
                <a:lnTo>
                  <a:pt x="1625" y="550"/>
                </a:lnTo>
                <a:lnTo>
                  <a:pt x="1590" y="550"/>
                </a:lnTo>
                <a:lnTo>
                  <a:pt x="1556" y="550"/>
                </a:lnTo>
                <a:lnTo>
                  <a:pt x="1522" y="550"/>
                </a:lnTo>
                <a:lnTo>
                  <a:pt x="1488" y="552"/>
                </a:lnTo>
                <a:lnTo>
                  <a:pt x="1454" y="554"/>
                </a:lnTo>
                <a:lnTo>
                  <a:pt x="1420" y="558"/>
                </a:lnTo>
                <a:lnTo>
                  <a:pt x="1387" y="562"/>
                </a:lnTo>
                <a:lnTo>
                  <a:pt x="1354" y="568"/>
                </a:lnTo>
                <a:lnTo>
                  <a:pt x="1320" y="573"/>
                </a:lnTo>
                <a:lnTo>
                  <a:pt x="1288" y="580"/>
                </a:lnTo>
                <a:lnTo>
                  <a:pt x="1256" y="587"/>
                </a:lnTo>
                <a:lnTo>
                  <a:pt x="1223" y="595"/>
                </a:lnTo>
                <a:lnTo>
                  <a:pt x="1191" y="604"/>
                </a:lnTo>
                <a:lnTo>
                  <a:pt x="1158" y="615"/>
                </a:lnTo>
                <a:lnTo>
                  <a:pt x="1127" y="624"/>
                </a:lnTo>
                <a:lnTo>
                  <a:pt x="1096" y="636"/>
                </a:lnTo>
                <a:lnTo>
                  <a:pt x="1064" y="648"/>
                </a:lnTo>
                <a:lnTo>
                  <a:pt x="1034" y="660"/>
                </a:lnTo>
                <a:lnTo>
                  <a:pt x="1003" y="674"/>
                </a:lnTo>
                <a:lnTo>
                  <a:pt x="973" y="688"/>
                </a:lnTo>
                <a:lnTo>
                  <a:pt x="944" y="704"/>
                </a:lnTo>
                <a:lnTo>
                  <a:pt x="914" y="718"/>
                </a:lnTo>
                <a:lnTo>
                  <a:pt x="885" y="735"/>
                </a:lnTo>
                <a:lnTo>
                  <a:pt x="856" y="752"/>
                </a:lnTo>
                <a:lnTo>
                  <a:pt x="829" y="770"/>
                </a:lnTo>
                <a:lnTo>
                  <a:pt x="801" y="788"/>
                </a:lnTo>
                <a:lnTo>
                  <a:pt x="773" y="807"/>
                </a:lnTo>
                <a:lnTo>
                  <a:pt x="747" y="826"/>
                </a:lnTo>
                <a:lnTo>
                  <a:pt x="720" y="847"/>
                </a:lnTo>
                <a:lnTo>
                  <a:pt x="694" y="867"/>
                </a:lnTo>
                <a:lnTo>
                  <a:pt x="669" y="889"/>
                </a:lnTo>
                <a:lnTo>
                  <a:pt x="643" y="912"/>
                </a:lnTo>
                <a:lnTo>
                  <a:pt x="619" y="935"/>
                </a:lnTo>
                <a:lnTo>
                  <a:pt x="595" y="957"/>
                </a:lnTo>
                <a:lnTo>
                  <a:pt x="572" y="981"/>
                </a:lnTo>
                <a:lnTo>
                  <a:pt x="550" y="1006"/>
                </a:lnTo>
                <a:lnTo>
                  <a:pt x="527" y="1031"/>
                </a:lnTo>
                <a:lnTo>
                  <a:pt x="506" y="1057"/>
                </a:lnTo>
                <a:lnTo>
                  <a:pt x="485" y="1084"/>
                </a:lnTo>
                <a:lnTo>
                  <a:pt x="464" y="1110"/>
                </a:lnTo>
                <a:lnTo>
                  <a:pt x="445" y="1138"/>
                </a:lnTo>
                <a:lnTo>
                  <a:pt x="426" y="1165"/>
                </a:lnTo>
                <a:lnTo>
                  <a:pt x="406" y="1194"/>
                </a:lnTo>
                <a:lnTo>
                  <a:pt x="388" y="1223"/>
                </a:lnTo>
                <a:lnTo>
                  <a:pt x="372" y="1253"/>
                </a:lnTo>
                <a:lnTo>
                  <a:pt x="355" y="1283"/>
                </a:lnTo>
                <a:lnTo>
                  <a:pt x="339" y="1313"/>
                </a:lnTo>
                <a:lnTo>
                  <a:pt x="325" y="1345"/>
                </a:lnTo>
                <a:lnTo>
                  <a:pt x="310" y="1376"/>
                </a:lnTo>
                <a:lnTo>
                  <a:pt x="297" y="1408"/>
                </a:lnTo>
                <a:lnTo>
                  <a:pt x="284" y="1441"/>
                </a:lnTo>
                <a:lnTo>
                  <a:pt x="272" y="1473"/>
                </a:lnTo>
                <a:lnTo>
                  <a:pt x="260" y="1507"/>
                </a:lnTo>
                <a:lnTo>
                  <a:pt x="250" y="1542"/>
                </a:lnTo>
                <a:lnTo>
                  <a:pt x="241" y="1576"/>
                </a:lnTo>
                <a:lnTo>
                  <a:pt x="231" y="1611"/>
                </a:lnTo>
                <a:lnTo>
                  <a:pt x="224" y="1645"/>
                </a:lnTo>
                <a:lnTo>
                  <a:pt x="216" y="1680"/>
                </a:lnTo>
                <a:lnTo>
                  <a:pt x="210" y="1714"/>
                </a:lnTo>
                <a:lnTo>
                  <a:pt x="206" y="1749"/>
                </a:lnTo>
                <a:lnTo>
                  <a:pt x="201" y="1784"/>
                </a:lnTo>
                <a:lnTo>
                  <a:pt x="197" y="1819"/>
                </a:lnTo>
                <a:lnTo>
                  <a:pt x="195" y="1852"/>
                </a:lnTo>
                <a:lnTo>
                  <a:pt x="194" y="1887"/>
                </a:lnTo>
                <a:lnTo>
                  <a:pt x="192" y="1921"/>
                </a:lnTo>
                <a:lnTo>
                  <a:pt x="192" y="1956"/>
                </a:lnTo>
                <a:lnTo>
                  <a:pt x="194" y="1989"/>
                </a:lnTo>
                <a:lnTo>
                  <a:pt x="195" y="2024"/>
                </a:lnTo>
                <a:lnTo>
                  <a:pt x="198" y="2058"/>
                </a:lnTo>
                <a:lnTo>
                  <a:pt x="201" y="2092"/>
                </a:lnTo>
                <a:lnTo>
                  <a:pt x="206" y="2124"/>
                </a:lnTo>
                <a:lnTo>
                  <a:pt x="210" y="2158"/>
                </a:lnTo>
                <a:lnTo>
                  <a:pt x="216" y="2191"/>
                </a:lnTo>
                <a:lnTo>
                  <a:pt x="224" y="2224"/>
                </a:lnTo>
                <a:lnTo>
                  <a:pt x="231" y="2256"/>
                </a:lnTo>
                <a:lnTo>
                  <a:pt x="239" y="2289"/>
                </a:lnTo>
                <a:lnTo>
                  <a:pt x="248" y="2321"/>
                </a:lnTo>
                <a:lnTo>
                  <a:pt x="257" y="2354"/>
                </a:lnTo>
                <a:lnTo>
                  <a:pt x="268" y="2385"/>
                </a:lnTo>
                <a:lnTo>
                  <a:pt x="279" y="2416"/>
                </a:lnTo>
                <a:lnTo>
                  <a:pt x="291" y="2448"/>
                </a:lnTo>
                <a:lnTo>
                  <a:pt x="304" y="2478"/>
                </a:lnTo>
                <a:lnTo>
                  <a:pt x="317" y="2509"/>
                </a:lnTo>
                <a:lnTo>
                  <a:pt x="332" y="2539"/>
                </a:lnTo>
                <a:lnTo>
                  <a:pt x="346" y="2568"/>
                </a:lnTo>
                <a:lnTo>
                  <a:pt x="362" y="2598"/>
                </a:lnTo>
                <a:lnTo>
                  <a:pt x="379" y="2627"/>
                </a:lnTo>
                <a:lnTo>
                  <a:pt x="396" y="2656"/>
                </a:lnTo>
                <a:lnTo>
                  <a:pt x="412" y="2683"/>
                </a:lnTo>
                <a:lnTo>
                  <a:pt x="432" y="2711"/>
                </a:lnTo>
                <a:lnTo>
                  <a:pt x="450" y="2739"/>
                </a:lnTo>
                <a:lnTo>
                  <a:pt x="470" y="2765"/>
                </a:lnTo>
                <a:lnTo>
                  <a:pt x="491" y="2792"/>
                </a:lnTo>
                <a:lnTo>
                  <a:pt x="511" y="2818"/>
                </a:lnTo>
                <a:lnTo>
                  <a:pt x="533" y="2843"/>
                </a:lnTo>
                <a:lnTo>
                  <a:pt x="554" y="2867"/>
                </a:lnTo>
                <a:lnTo>
                  <a:pt x="577" y="2893"/>
                </a:lnTo>
                <a:lnTo>
                  <a:pt x="601" y="2917"/>
                </a:lnTo>
                <a:lnTo>
                  <a:pt x="625" y="2940"/>
                </a:lnTo>
                <a:lnTo>
                  <a:pt x="649" y="2962"/>
                </a:lnTo>
                <a:lnTo>
                  <a:pt x="675" y="2984"/>
                </a:lnTo>
                <a:lnTo>
                  <a:pt x="700" y="3006"/>
                </a:lnTo>
                <a:lnTo>
                  <a:pt x="726" y="3027"/>
                </a:lnTo>
                <a:lnTo>
                  <a:pt x="754" y="3048"/>
                </a:lnTo>
                <a:lnTo>
                  <a:pt x="780" y="3067"/>
                </a:lnTo>
                <a:lnTo>
                  <a:pt x="809" y="3086"/>
                </a:lnTo>
                <a:lnTo>
                  <a:pt x="837" y="3106"/>
                </a:lnTo>
                <a:lnTo>
                  <a:pt x="867" y="3124"/>
                </a:lnTo>
                <a:lnTo>
                  <a:pt x="896" y="3140"/>
                </a:lnTo>
                <a:lnTo>
                  <a:pt x="926" y="3157"/>
                </a:lnTo>
                <a:lnTo>
                  <a:pt x="957" y="3173"/>
                </a:lnTo>
                <a:lnTo>
                  <a:pt x="989" y="3187"/>
                </a:lnTo>
                <a:lnTo>
                  <a:pt x="1020" y="3202"/>
                </a:lnTo>
                <a:lnTo>
                  <a:pt x="1052" y="3215"/>
                </a:lnTo>
                <a:lnTo>
                  <a:pt x="1085" y="3228"/>
                </a:lnTo>
                <a:lnTo>
                  <a:pt x="1117" y="3240"/>
                </a:lnTo>
                <a:lnTo>
                  <a:pt x="1151" y="3252"/>
                </a:lnTo>
                <a:lnTo>
                  <a:pt x="1185" y="3262"/>
                </a:lnTo>
                <a:lnTo>
                  <a:pt x="1219" y="3272"/>
                </a:lnTo>
                <a:lnTo>
                  <a:pt x="1254" y="3281"/>
                </a:lnTo>
                <a:lnTo>
                  <a:pt x="1288" y="3288"/>
                </a:lnTo>
                <a:lnTo>
                  <a:pt x="1323" y="3296"/>
                </a:lnTo>
                <a:lnTo>
                  <a:pt x="1358" y="3302"/>
                </a:lnTo>
                <a:lnTo>
                  <a:pt x="1393" y="3306"/>
                </a:lnTo>
                <a:lnTo>
                  <a:pt x="1427" y="3311"/>
                </a:lnTo>
                <a:lnTo>
                  <a:pt x="1461" y="3315"/>
                </a:lnTo>
                <a:lnTo>
                  <a:pt x="1496" y="3317"/>
                </a:lnTo>
                <a:lnTo>
                  <a:pt x="1531" y="3318"/>
                </a:lnTo>
                <a:lnTo>
                  <a:pt x="1565" y="3320"/>
                </a:lnTo>
                <a:lnTo>
                  <a:pt x="1599" y="3320"/>
                </a:lnTo>
                <a:lnTo>
                  <a:pt x="1633" y="3318"/>
                </a:lnTo>
                <a:lnTo>
                  <a:pt x="1667" y="3316"/>
                </a:lnTo>
                <a:lnTo>
                  <a:pt x="1700" y="3314"/>
                </a:lnTo>
                <a:lnTo>
                  <a:pt x="1734" y="3310"/>
                </a:lnTo>
                <a:lnTo>
                  <a:pt x="1768" y="3306"/>
                </a:lnTo>
                <a:lnTo>
                  <a:pt x="1801" y="3302"/>
                </a:lnTo>
                <a:lnTo>
                  <a:pt x="1834" y="3296"/>
                </a:lnTo>
                <a:lnTo>
                  <a:pt x="1868" y="3288"/>
                </a:lnTo>
                <a:lnTo>
                  <a:pt x="1900" y="3281"/>
                </a:lnTo>
                <a:lnTo>
                  <a:pt x="1933" y="3273"/>
                </a:lnTo>
                <a:lnTo>
                  <a:pt x="1965" y="3264"/>
                </a:lnTo>
                <a:lnTo>
                  <a:pt x="1996" y="3255"/>
                </a:lnTo>
                <a:lnTo>
                  <a:pt x="2029" y="3244"/>
                </a:lnTo>
                <a:lnTo>
                  <a:pt x="2060" y="3233"/>
                </a:lnTo>
                <a:lnTo>
                  <a:pt x="2090" y="3221"/>
                </a:lnTo>
                <a:lnTo>
                  <a:pt x="2121" y="3208"/>
                </a:lnTo>
                <a:lnTo>
                  <a:pt x="2151" y="3195"/>
                </a:lnTo>
                <a:lnTo>
                  <a:pt x="2181" y="3180"/>
                </a:lnTo>
                <a:lnTo>
                  <a:pt x="2212" y="3166"/>
                </a:lnTo>
                <a:lnTo>
                  <a:pt x="2240" y="3150"/>
                </a:lnTo>
                <a:lnTo>
                  <a:pt x="2269" y="3133"/>
                </a:lnTo>
                <a:lnTo>
                  <a:pt x="2298" y="3116"/>
                </a:lnTo>
                <a:lnTo>
                  <a:pt x="2327" y="3100"/>
                </a:lnTo>
                <a:lnTo>
                  <a:pt x="2355" y="3080"/>
                </a:lnTo>
                <a:lnTo>
                  <a:pt x="2381" y="3062"/>
                </a:lnTo>
                <a:lnTo>
                  <a:pt x="2409" y="3042"/>
                </a:lnTo>
                <a:lnTo>
                  <a:pt x="2435" y="3021"/>
                </a:lnTo>
                <a:lnTo>
                  <a:pt x="2460" y="3001"/>
                </a:lnTo>
                <a:lnTo>
                  <a:pt x="2486" y="2979"/>
                </a:lnTo>
                <a:lnTo>
                  <a:pt x="2511" y="2958"/>
                </a:lnTo>
                <a:lnTo>
                  <a:pt x="2535" y="2935"/>
                </a:lnTo>
                <a:lnTo>
                  <a:pt x="2559" y="2911"/>
                </a:lnTo>
                <a:lnTo>
                  <a:pt x="2583" y="2887"/>
                </a:lnTo>
                <a:lnTo>
                  <a:pt x="2606" y="2863"/>
                </a:lnTo>
                <a:lnTo>
                  <a:pt x="2628" y="2837"/>
                </a:lnTo>
                <a:lnTo>
                  <a:pt x="2649" y="2812"/>
                </a:lnTo>
                <a:lnTo>
                  <a:pt x="2671" y="2786"/>
                </a:lnTo>
                <a:lnTo>
                  <a:pt x="2691" y="2758"/>
                </a:lnTo>
                <a:lnTo>
                  <a:pt x="2711" y="2730"/>
                </a:lnTo>
                <a:lnTo>
                  <a:pt x="2730" y="2703"/>
                </a:lnTo>
                <a:lnTo>
                  <a:pt x="2748" y="2674"/>
                </a:lnTo>
                <a:lnTo>
                  <a:pt x="2766" y="2645"/>
                </a:lnTo>
                <a:lnTo>
                  <a:pt x="2783" y="2616"/>
                </a:lnTo>
                <a:lnTo>
                  <a:pt x="2800" y="2586"/>
                </a:lnTo>
                <a:lnTo>
                  <a:pt x="2815" y="2555"/>
                </a:lnTo>
                <a:lnTo>
                  <a:pt x="2831" y="2523"/>
                </a:lnTo>
                <a:lnTo>
                  <a:pt x="2845" y="2492"/>
                </a:lnTo>
                <a:lnTo>
                  <a:pt x="2859" y="2460"/>
                </a:lnTo>
                <a:lnTo>
                  <a:pt x="2872" y="2427"/>
                </a:lnTo>
                <a:lnTo>
                  <a:pt x="2884" y="2395"/>
                </a:lnTo>
                <a:lnTo>
                  <a:pt x="2895" y="2361"/>
                </a:lnTo>
                <a:lnTo>
                  <a:pt x="2905" y="2327"/>
                </a:lnTo>
                <a:lnTo>
                  <a:pt x="2915" y="2292"/>
                </a:lnTo>
                <a:lnTo>
                  <a:pt x="2923" y="2258"/>
                </a:lnTo>
                <a:lnTo>
                  <a:pt x="2932" y="2224"/>
                </a:lnTo>
                <a:lnTo>
                  <a:pt x="2939" y="2189"/>
                </a:lnTo>
                <a:lnTo>
                  <a:pt x="2945" y="2154"/>
                </a:lnTo>
                <a:lnTo>
                  <a:pt x="2950" y="2119"/>
                </a:lnTo>
                <a:lnTo>
                  <a:pt x="2955" y="2084"/>
                </a:lnTo>
                <a:lnTo>
                  <a:pt x="2957" y="2051"/>
                </a:lnTo>
                <a:lnTo>
                  <a:pt x="2960" y="2016"/>
                </a:lnTo>
                <a:lnTo>
                  <a:pt x="2962" y="1981"/>
                </a:lnTo>
                <a:lnTo>
                  <a:pt x="2962" y="1947"/>
                </a:lnTo>
                <a:lnTo>
                  <a:pt x="2962" y="1912"/>
                </a:lnTo>
                <a:lnTo>
                  <a:pt x="2962" y="1879"/>
                </a:lnTo>
                <a:lnTo>
                  <a:pt x="2960" y="1845"/>
                </a:lnTo>
                <a:lnTo>
                  <a:pt x="2957" y="1811"/>
                </a:lnTo>
                <a:lnTo>
                  <a:pt x="2954" y="1778"/>
                </a:lnTo>
                <a:lnTo>
                  <a:pt x="2950" y="1744"/>
                </a:lnTo>
                <a:lnTo>
                  <a:pt x="2944" y="1710"/>
                </a:lnTo>
                <a:lnTo>
                  <a:pt x="2939" y="1678"/>
                </a:lnTo>
                <a:lnTo>
                  <a:pt x="2932" y="1644"/>
                </a:lnTo>
                <a:lnTo>
                  <a:pt x="2925" y="1612"/>
                </a:lnTo>
                <a:lnTo>
                  <a:pt x="2916" y="1579"/>
                </a:lnTo>
                <a:lnTo>
                  <a:pt x="2907" y="1547"/>
                </a:lnTo>
                <a:lnTo>
                  <a:pt x="2897" y="1516"/>
                </a:lnTo>
                <a:lnTo>
                  <a:pt x="2887" y="1483"/>
                </a:lnTo>
                <a:lnTo>
                  <a:pt x="2875" y="1452"/>
                </a:lnTo>
                <a:lnTo>
                  <a:pt x="2863" y="1422"/>
                </a:lnTo>
                <a:lnTo>
                  <a:pt x="2851" y="1390"/>
                </a:lnTo>
                <a:lnTo>
                  <a:pt x="2838" y="1360"/>
                </a:lnTo>
                <a:lnTo>
                  <a:pt x="2824" y="1330"/>
                </a:lnTo>
                <a:lnTo>
                  <a:pt x="2808" y="1300"/>
                </a:lnTo>
                <a:lnTo>
                  <a:pt x="2792" y="1271"/>
                </a:lnTo>
                <a:lnTo>
                  <a:pt x="2777" y="1241"/>
                </a:lnTo>
                <a:lnTo>
                  <a:pt x="2760" y="1214"/>
                </a:lnTo>
                <a:lnTo>
                  <a:pt x="2742" y="1185"/>
                </a:lnTo>
                <a:lnTo>
                  <a:pt x="2724" y="1157"/>
                </a:lnTo>
                <a:lnTo>
                  <a:pt x="2705" y="1131"/>
                </a:lnTo>
                <a:lnTo>
                  <a:pt x="2685" y="1103"/>
                </a:lnTo>
                <a:lnTo>
                  <a:pt x="2665" y="1076"/>
                </a:lnTo>
                <a:lnTo>
                  <a:pt x="2644" y="1051"/>
                </a:lnTo>
                <a:lnTo>
                  <a:pt x="2623" y="1026"/>
                </a:lnTo>
                <a:lnTo>
                  <a:pt x="2600" y="1001"/>
                </a:lnTo>
                <a:lnTo>
                  <a:pt x="2577" y="977"/>
                </a:lnTo>
                <a:lnTo>
                  <a:pt x="2554" y="953"/>
                </a:lnTo>
                <a:lnTo>
                  <a:pt x="2530" y="929"/>
                </a:lnTo>
                <a:lnTo>
                  <a:pt x="2506" y="906"/>
                </a:lnTo>
                <a:lnTo>
                  <a:pt x="2481" y="884"/>
                </a:lnTo>
                <a:lnTo>
                  <a:pt x="2454" y="862"/>
                </a:lnTo>
                <a:lnTo>
                  <a:pt x="2428" y="841"/>
                </a:lnTo>
                <a:lnTo>
                  <a:pt x="2402" y="820"/>
                </a:lnTo>
                <a:lnTo>
                  <a:pt x="2374" y="801"/>
                </a:lnTo>
                <a:lnTo>
                  <a:pt x="2346" y="782"/>
                </a:lnTo>
                <a:lnTo>
                  <a:pt x="2317" y="764"/>
                </a:lnTo>
                <a:lnTo>
                  <a:pt x="2289" y="746"/>
                </a:lnTo>
                <a:lnTo>
                  <a:pt x="2258" y="728"/>
                </a:lnTo>
                <a:lnTo>
                  <a:pt x="2228" y="712"/>
                </a:lnTo>
                <a:lnTo>
                  <a:pt x="2198" y="696"/>
                </a:lnTo>
                <a:lnTo>
                  <a:pt x="2167" y="681"/>
                </a:lnTo>
                <a:lnTo>
                  <a:pt x="2136" y="666"/>
                </a:lnTo>
                <a:lnTo>
                  <a:pt x="2103" y="653"/>
                </a:lnTo>
                <a:lnTo>
                  <a:pt x="2071" y="640"/>
                </a:lnTo>
                <a:lnTo>
                  <a:pt x="2038" y="628"/>
                </a:lnTo>
                <a:lnTo>
                  <a:pt x="2005" y="617"/>
                </a:lnTo>
                <a:lnTo>
                  <a:pt x="1970" y="606"/>
                </a:lnTo>
                <a:lnTo>
                  <a:pt x="1936" y="597"/>
                </a:lnTo>
                <a:close/>
                <a:moveTo>
                  <a:pt x="1518" y="1970"/>
                </a:moveTo>
                <a:lnTo>
                  <a:pt x="967" y="1822"/>
                </a:lnTo>
                <a:lnTo>
                  <a:pt x="949" y="1900"/>
                </a:lnTo>
                <a:lnTo>
                  <a:pt x="932" y="1979"/>
                </a:lnTo>
                <a:lnTo>
                  <a:pt x="919" y="2054"/>
                </a:lnTo>
                <a:lnTo>
                  <a:pt x="907" y="2129"/>
                </a:lnTo>
                <a:lnTo>
                  <a:pt x="897" y="2202"/>
                </a:lnTo>
                <a:lnTo>
                  <a:pt x="889" y="2274"/>
                </a:lnTo>
                <a:lnTo>
                  <a:pt x="884" y="2344"/>
                </a:lnTo>
                <a:lnTo>
                  <a:pt x="880" y="2414"/>
                </a:lnTo>
                <a:lnTo>
                  <a:pt x="1365" y="2543"/>
                </a:lnTo>
                <a:lnTo>
                  <a:pt x="1518" y="1970"/>
                </a:lnTo>
                <a:close/>
                <a:moveTo>
                  <a:pt x="2162" y="2142"/>
                </a:moveTo>
                <a:lnTo>
                  <a:pt x="1611" y="1995"/>
                </a:lnTo>
                <a:lnTo>
                  <a:pt x="1458" y="2568"/>
                </a:lnTo>
                <a:lnTo>
                  <a:pt x="1942" y="2697"/>
                </a:lnTo>
                <a:lnTo>
                  <a:pt x="1973" y="2636"/>
                </a:lnTo>
                <a:lnTo>
                  <a:pt x="2005" y="2573"/>
                </a:lnTo>
                <a:lnTo>
                  <a:pt x="2034" y="2507"/>
                </a:lnTo>
                <a:lnTo>
                  <a:pt x="2061" y="2438"/>
                </a:lnTo>
                <a:lnTo>
                  <a:pt x="2089" y="2367"/>
                </a:lnTo>
                <a:lnTo>
                  <a:pt x="2114" y="2295"/>
                </a:lnTo>
                <a:lnTo>
                  <a:pt x="2139" y="2219"/>
                </a:lnTo>
                <a:lnTo>
                  <a:pt x="2162" y="2142"/>
                </a:lnTo>
                <a:close/>
                <a:moveTo>
                  <a:pt x="1636" y="1902"/>
                </a:moveTo>
                <a:lnTo>
                  <a:pt x="2186" y="2050"/>
                </a:lnTo>
                <a:lnTo>
                  <a:pt x="2198" y="2003"/>
                </a:lnTo>
                <a:lnTo>
                  <a:pt x="2209" y="1956"/>
                </a:lnTo>
                <a:lnTo>
                  <a:pt x="2219" y="1909"/>
                </a:lnTo>
                <a:lnTo>
                  <a:pt x="2228" y="1863"/>
                </a:lnTo>
                <a:lnTo>
                  <a:pt x="2244" y="1772"/>
                </a:lnTo>
                <a:lnTo>
                  <a:pt x="2256" y="1683"/>
                </a:lnTo>
                <a:lnTo>
                  <a:pt x="2266" y="1596"/>
                </a:lnTo>
                <a:lnTo>
                  <a:pt x="2273" y="1512"/>
                </a:lnTo>
                <a:lnTo>
                  <a:pt x="2275" y="1430"/>
                </a:lnTo>
                <a:lnTo>
                  <a:pt x="2276" y="1351"/>
                </a:lnTo>
                <a:lnTo>
                  <a:pt x="1817" y="1227"/>
                </a:lnTo>
                <a:lnTo>
                  <a:pt x="1636" y="1902"/>
                </a:lnTo>
                <a:close/>
                <a:moveTo>
                  <a:pt x="992" y="1730"/>
                </a:moveTo>
                <a:lnTo>
                  <a:pt x="1543" y="1878"/>
                </a:lnTo>
                <a:lnTo>
                  <a:pt x="1723" y="1203"/>
                </a:lnTo>
                <a:lnTo>
                  <a:pt x="1264" y="1079"/>
                </a:lnTo>
                <a:lnTo>
                  <a:pt x="1225" y="1149"/>
                </a:lnTo>
                <a:lnTo>
                  <a:pt x="1187" y="1221"/>
                </a:lnTo>
                <a:lnTo>
                  <a:pt x="1151" y="1298"/>
                </a:lnTo>
                <a:lnTo>
                  <a:pt x="1115" y="1377"/>
                </a:lnTo>
                <a:lnTo>
                  <a:pt x="1081" y="1460"/>
                </a:lnTo>
                <a:lnTo>
                  <a:pt x="1050" y="1547"/>
                </a:lnTo>
                <a:lnTo>
                  <a:pt x="1034" y="1591"/>
                </a:lnTo>
                <a:lnTo>
                  <a:pt x="1020" y="1637"/>
                </a:lnTo>
                <a:lnTo>
                  <a:pt x="1005" y="1683"/>
                </a:lnTo>
                <a:lnTo>
                  <a:pt x="992" y="1730"/>
                </a:lnTo>
                <a:close/>
                <a:moveTo>
                  <a:pt x="427" y="1578"/>
                </a:moveTo>
                <a:lnTo>
                  <a:pt x="900" y="1704"/>
                </a:lnTo>
                <a:lnTo>
                  <a:pt x="926" y="1615"/>
                </a:lnTo>
                <a:lnTo>
                  <a:pt x="955" y="1529"/>
                </a:lnTo>
                <a:lnTo>
                  <a:pt x="986" y="1443"/>
                </a:lnTo>
                <a:lnTo>
                  <a:pt x="1019" y="1360"/>
                </a:lnTo>
                <a:lnTo>
                  <a:pt x="1053" y="1280"/>
                </a:lnTo>
                <a:lnTo>
                  <a:pt x="1091" y="1202"/>
                </a:lnTo>
                <a:lnTo>
                  <a:pt x="1129" y="1126"/>
                </a:lnTo>
                <a:lnTo>
                  <a:pt x="1169" y="1054"/>
                </a:lnTo>
                <a:lnTo>
                  <a:pt x="859" y="971"/>
                </a:lnTo>
                <a:lnTo>
                  <a:pt x="884" y="951"/>
                </a:lnTo>
                <a:lnTo>
                  <a:pt x="910" y="933"/>
                </a:lnTo>
                <a:lnTo>
                  <a:pt x="938" y="917"/>
                </a:lnTo>
                <a:lnTo>
                  <a:pt x="966" y="900"/>
                </a:lnTo>
                <a:lnTo>
                  <a:pt x="1221" y="968"/>
                </a:lnTo>
                <a:lnTo>
                  <a:pt x="1259" y="908"/>
                </a:lnTo>
                <a:lnTo>
                  <a:pt x="1300" y="852"/>
                </a:lnTo>
                <a:lnTo>
                  <a:pt x="1341" y="799"/>
                </a:lnTo>
                <a:lnTo>
                  <a:pt x="1383" y="749"/>
                </a:lnTo>
                <a:lnTo>
                  <a:pt x="1419" y="743"/>
                </a:lnTo>
                <a:lnTo>
                  <a:pt x="1456" y="740"/>
                </a:lnTo>
                <a:lnTo>
                  <a:pt x="1494" y="736"/>
                </a:lnTo>
                <a:lnTo>
                  <a:pt x="1531" y="735"/>
                </a:lnTo>
                <a:lnTo>
                  <a:pt x="1503" y="761"/>
                </a:lnTo>
                <a:lnTo>
                  <a:pt x="1477" y="789"/>
                </a:lnTo>
                <a:lnTo>
                  <a:pt x="1449" y="819"/>
                </a:lnTo>
                <a:lnTo>
                  <a:pt x="1423" y="850"/>
                </a:lnTo>
                <a:lnTo>
                  <a:pt x="1396" y="884"/>
                </a:lnTo>
                <a:lnTo>
                  <a:pt x="1370" y="919"/>
                </a:lnTo>
                <a:lnTo>
                  <a:pt x="1343" y="955"/>
                </a:lnTo>
                <a:lnTo>
                  <a:pt x="1317" y="993"/>
                </a:lnTo>
                <a:lnTo>
                  <a:pt x="1749" y="1109"/>
                </a:lnTo>
                <a:lnTo>
                  <a:pt x="1841" y="764"/>
                </a:lnTo>
                <a:lnTo>
                  <a:pt x="1884" y="775"/>
                </a:lnTo>
                <a:lnTo>
                  <a:pt x="1934" y="789"/>
                </a:lnTo>
                <a:lnTo>
                  <a:pt x="1841" y="1134"/>
                </a:lnTo>
                <a:lnTo>
                  <a:pt x="2273" y="1250"/>
                </a:lnTo>
                <a:lnTo>
                  <a:pt x="2269" y="1204"/>
                </a:lnTo>
                <a:lnTo>
                  <a:pt x="2266" y="1159"/>
                </a:lnTo>
                <a:lnTo>
                  <a:pt x="2260" y="1117"/>
                </a:lnTo>
                <a:lnTo>
                  <a:pt x="2254" y="1075"/>
                </a:lnTo>
                <a:lnTo>
                  <a:pt x="2246" y="1034"/>
                </a:lnTo>
                <a:lnTo>
                  <a:pt x="2238" y="996"/>
                </a:lnTo>
                <a:lnTo>
                  <a:pt x="2230" y="959"/>
                </a:lnTo>
                <a:lnTo>
                  <a:pt x="2219" y="921"/>
                </a:lnTo>
                <a:lnTo>
                  <a:pt x="2250" y="943"/>
                </a:lnTo>
                <a:lnTo>
                  <a:pt x="2281" y="965"/>
                </a:lnTo>
                <a:lnTo>
                  <a:pt x="2311" y="986"/>
                </a:lnTo>
                <a:lnTo>
                  <a:pt x="2340" y="1010"/>
                </a:lnTo>
                <a:lnTo>
                  <a:pt x="2351" y="1073"/>
                </a:lnTo>
                <a:lnTo>
                  <a:pt x="2359" y="1138"/>
                </a:lnTo>
                <a:lnTo>
                  <a:pt x="2365" y="1206"/>
                </a:lnTo>
                <a:lnTo>
                  <a:pt x="2370" y="1276"/>
                </a:lnTo>
                <a:lnTo>
                  <a:pt x="2618" y="1342"/>
                </a:lnTo>
                <a:lnTo>
                  <a:pt x="2634" y="1370"/>
                </a:lnTo>
                <a:lnTo>
                  <a:pt x="2648" y="1399"/>
                </a:lnTo>
                <a:lnTo>
                  <a:pt x="2663" y="1428"/>
                </a:lnTo>
                <a:lnTo>
                  <a:pt x="2676" y="1458"/>
                </a:lnTo>
                <a:lnTo>
                  <a:pt x="2372" y="1376"/>
                </a:lnTo>
                <a:lnTo>
                  <a:pt x="2370" y="1459"/>
                </a:lnTo>
                <a:lnTo>
                  <a:pt x="2365" y="1543"/>
                </a:lnTo>
                <a:lnTo>
                  <a:pt x="2358" y="1629"/>
                </a:lnTo>
                <a:lnTo>
                  <a:pt x="2349" y="1716"/>
                </a:lnTo>
                <a:lnTo>
                  <a:pt x="2335" y="1805"/>
                </a:lnTo>
                <a:lnTo>
                  <a:pt x="2320" y="1894"/>
                </a:lnTo>
                <a:lnTo>
                  <a:pt x="2301" y="1985"/>
                </a:lnTo>
                <a:lnTo>
                  <a:pt x="2280" y="2075"/>
                </a:lnTo>
                <a:lnTo>
                  <a:pt x="2744" y="2199"/>
                </a:lnTo>
                <a:lnTo>
                  <a:pt x="2733" y="2246"/>
                </a:lnTo>
                <a:lnTo>
                  <a:pt x="2720" y="2292"/>
                </a:lnTo>
                <a:lnTo>
                  <a:pt x="2255" y="2167"/>
                </a:lnTo>
                <a:lnTo>
                  <a:pt x="2232" y="2242"/>
                </a:lnTo>
                <a:lnTo>
                  <a:pt x="2209" y="2315"/>
                </a:lnTo>
                <a:lnTo>
                  <a:pt x="2184" y="2388"/>
                </a:lnTo>
                <a:lnTo>
                  <a:pt x="2157" y="2457"/>
                </a:lnTo>
                <a:lnTo>
                  <a:pt x="2129" y="2526"/>
                </a:lnTo>
                <a:lnTo>
                  <a:pt x="2100" y="2593"/>
                </a:lnTo>
                <a:lnTo>
                  <a:pt x="2068" y="2659"/>
                </a:lnTo>
                <a:lnTo>
                  <a:pt x="2037" y="2722"/>
                </a:lnTo>
                <a:lnTo>
                  <a:pt x="2390" y="2817"/>
                </a:lnTo>
                <a:lnTo>
                  <a:pt x="2367" y="2836"/>
                </a:lnTo>
                <a:lnTo>
                  <a:pt x="2345" y="2855"/>
                </a:lnTo>
                <a:lnTo>
                  <a:pt x="2299" y="2891"/>
                </a:lnTo>
                <a:lnTo>
                  <a:pt x="1989" y="2810"/>
                </a:lnTo>
                <a:lnTo>
                  <a:pt x="1964" y="2853"/>
                </a:lnTo>
                <a:lnTo>
                  <a:pt x="1939" y="2895"/>
                </a:lnTo>
                <a:lnTo>
                  <a:pt x="1912" y="2936"/>
                </a:lnTo>
                <a:lnTo>
                  <a:pt x="1884" y="2976"/>
                </a:lnTo>
                <a:lnTo>
                  <a:pt x="1857" y="3014"/>
                </a:lnTo>
                <a:lnTo>
                  <a:pt x="1829" y="3050"/>
                </a:lnTo>
                <a:lnTo>
                  <a:pt x="1801" y="3085"/>
                </a:lnTo>
                <a:lnTo>
                  <a:pt x="1773" y="3119"/>
                </a:lnTo>
                <a:lnTo>
                  <a:pt x="1735" y="3125"/>
                </a:lnTo>
                <a:lnTo>
                  <a:pt x="1699" y="3130"/>
                </a:lnTo>
                <a:lnTo>
                  <a:pt x="1661" y="3133"/>
                </a:lnTo>
                <a:lnTo>
                  <a:pt x="1623" y="3134"/>
                </a:lnTo>
                <a:lnTo>
                  <a:pt x="1658" y="3101"/>
                </a:lnTo>
                <a:lnTo>
                  <a:pt x="1693" y="3063"/>
                </a:lnTo>
                <a:lnTo>
                  <a:pt x="1728" y="3024"/>
                </a:lnTo>
                <a:lnTo>
                  <a:pt x="1762" y="2980"/>
                </a:lnTo>
                <a:lnTo>
                  <a:pt x="1795" y="2936"/>
                </a:lnTo>
                <a:lnTo>
                  <a:pt x="1829" y="2888"/>
                </a:lnTo>
                <a:lnTo>
                  <a:pt x="1862" y="2837"/>
                </a:lnTo>
                <a:lnTo>
                  <a:pt x="1894" y="2784"/>
                </a:lnTo>
                <a:lnTo>
                  <a:pt x="1432" y="2661"/>
                </a:lnTo>
                <a:lnTo>
                  <a:pt x="1313" y="3107"/>
                </a:lnTo>
                <a:lnTo>
                  <a:pt x="1263" y="3095"/>
                </a:lnTo>
                <a:lnTo>
                  <a:pt x="1221" y="3083"/>
                </a:lnTo>
                <a:lnTo>
                  <a:pt x="1340" y="2635"/>
                </a:lnTo>
                <a:lnTo>
                  <a:pt x="879" y="2513"/>
                </a:lnTo>
                <a:lnTo>
                  <a:pt x="880" y="2575"/>
                </a:lnTo>
                <a:lnTo>
                  <a:pt x="883" y="2635"/>
                </a:lnTo>
                <a:lnTo>
                  <a:pt x="889" y="2694"/>
                </a:lnTo>
                <a:lnTo>
                  <a:pt x="895" y="2751"/>
                </a:lnTo>
                <a:lnTo>
                  <a:pt x="903" y="2805"/>
                </a:lnTo>
                <a:lnTo>
                  <a:pt x="913" y="2857"/>
                </a:lnTo>
                <a:lnTo>
                  <a:pt x="925" y="2907"/>
                </a:lnTo>
                <a:lnTo>
                  <a:pt x="938" y="2954"/>
                </a:lnTo>
                <a:lnTo>
                  <a:pt x="907" y="2934"/>
                </a:lnTo>
                <a:lnTo>
                  <a:pt x="875" y="2912"/>
                </a:lnTo>
                <a:lnTo>
                  <a:pt x="847" y="2890"/>
                </a:lnTo>
                <a:lnTo>
                  <a:pt x="817" y="2867"/>
                </a:lnTo>
                <a:lnTo>
                  <a:pt x="809" y="2824"/>
                </a:lnTo>
                <a:lnTo>
                  <a:pt x="802" y="2778"/>
                </a:lnTo>
                <a:lnTo>
                  <a:pt x="796" y="2733"/>
                </a:lnTo>
                <a:lnTo>
                  <a:pt x="791" y="2686"/>
                </a:lnTo>
                <a:lnTo>
                  <a:pt x="788" y="2638"/>
                </a:lnTo>
                <a:lnTo>
                  <a:pt x="785" y="2588"/>
                </a:lnTo>
                <a:lnTo>
                  <a:pt x="783" y="2538"/>
                </a:lnTo>
                <a:lnTo>
                  <a:pt x="783" y="2487"/>
                </a:lnTo>
                <a:lnTo>
                  <a:pt x="468" y="2403"/>
                </a:lnTo>
                <a:lnTo>
                  <a:pt x="446" y="2349"/>
                </a:lnTo>
                <a:lnTo>
                  <a:pt x="427" y="2292"/>
                </a:lnTo>
                <a:lnTo>
                  <a:pt x="785" y="2389"/>
                </a:lnTo>
                <a:lnTo>
                  <a:pt x="790" y="2318"/>
                </a:lnTo>
                <a:lnTo>
                  <a:pt x="796" y="2246"/>
                </a:lnTo>
                <a:lnTo>
                  <a:pt x="805" y="2172"/>
                </a:lnTo>
                <a:lnTo>
                  <a:pt x="814" y="2099"/>
                </a:lnTo>
                <a:lnTo>
                  <a:pt x="826" y="2024"/>
                </a:lnTo>
                <a:lnTo>
                  <a:pt x="841" y="1949"/>
                </a:lnTo>
                <a:lnTo>
                  <a:pt x="856" y="1873"/>
                </a:lnTo>
                <a:lnTo>
                  <a:pt x="874" y="1797"/>
                </a:lnTo>
                <a:lnTo>
                  <a:pt x="403" y="1671"/>
                </a:lnTo>
                <a:lnTo>
                  <a:pt x="414" y="1624"/>
                </a:lnTo>
                <a:lnTo>
                  <a:pt x="427" y="1578"/>
                </a:lnTo>
                <a:close/>
                <a:moveTo>
                  <a:pt x="1162" y="4203"/>
                </a:moveTo>
                <a:lnTo>
                  <a:pt x="1993" y="4203"/>
                </a:lnTo>
                <a:lnTo>
                  <a:pt x="2023" y="4204"/>
                </a:lnTo>
                <a:lnTo>
                  <a:pt x="2052" y="4207"/>
                </a:lnTo>
                <a:lnTo>
                  <a:pt x="2079" y="4212"/>
                </a:lnTo>
                <a:lnTo>
                  <a:pt x="2106" y="4221"/>
                </a:lnTo>
                <a:lnTo>
                  <a:pt x="2131" y="4230"/>
                </a:lnTo>
                <a:lnTo>
                  <a:pt x="2156" y="4242"/>
                </a:lnTo>
                <a:lnTo>
                  <a:pt x="2179" y="4257"/>
                </a:lnTo>
                <a:lnTo>
                  <a:pt x="2202" y="4273"/>
                </a:lnTo>
                <a:lnTo>
                  <a:pt x="2225" y="4292"/>
                </a:lnTo>
                <a:lnTo>
                  <a:pt x="2245" y="4312"/>
                </a:lnTo>
                <a:lnTo>
                  <a:pt x="2266" y="4335"/>
                </a:lnTo>
                <a:lnTo>
                  <a:pt x="2284" y="4359"/>
                </a:lnTo>
                <a:lnTo>
                  <a:pt x="2302" y="4385"/>
                </a:lnTo>
                <a:lnTo>
                  <a:pt x="2320" y="4414"/>
                </a:lnTo>
                <a:lnTo>
                  <a:pt x="2335" y="4444"/>
                </a:lnTo>
                <a:lnTo>
                  <a:pt x="2351" y="4478"/>
                </a:lnTo>
                <a:lnTo>
                  <a:pt x="2495" y="4763"/>
                </a:lnTo>
                <a:lnTo>
                  <a:pt x="659" y="4763"/>
                </a:lnTo>
                <a:lnTo>
                  <a:pt x="803" y="4478"/>
                </a:lnTo>
                <a:lnTo>
                  <a:pt x="819" y="4444"/>
                </a:lnTo>
                <a:lnTo>
                  <a:pt x="835" y="4414"/>
                </a:lnTo>
                <a:lnTo>
                  <a:pt x="853" y="4385"/>
                </a:lnTo>
                <a:lnTo>
                  <a:pt x="871" y="4359"/>
                </a:lnTo>
                <a:lnTo>
                  <a:pt x="890" y="4335"/>
                </a:lnTo>
                <a:lnTo>
                  <a:pt x="909" y="4312"/>
                </a:lnTo>
                <a:lnTo>
                  <a:pt x="931" y="4292"/>
                </a:lnTo>
                <a:lnTo>
                  <a:pt x="952" y="4273"/>
                </a:lnTo>
                <a:lnTo>
                  <a:pt x="975" y="4257"/>
                </a:lnTo>
                <a:lnTo>
                  <a:pt x="998" y="4242"/>
                </a:lnTo>
                <a:lnTo>
                  <a:pt x="1023" y="4230"/>
                </a:lnTo>
                <a:lnTo>
                  <a:pt x="1049" y="4221"/>
                </a:lnTo>
                <a:lnTo>
                  <a:pt x="1076" y="4212"/>
                </a:lnTo>
                <a:lnTo>
                  <a:pt x="1104" y="4207"/>
                </a:lnTo>
                <a:lnTo>
                  <a:pt x="1132" y="4204"/>
                </a:lnTo>
                <a:lnTo>
                  <a:pt x="1162" y="4203"/>
                </a:lnTo>
                <a:close/>
                <a:moveTo>
                  <a:pt x="1915" y="4299"/>
                </a:moveTo>
                <a:lnTo>
                  <a:pt x="1915" y="4299"/>
                </a:lnTo>
                <a:lnTo>
                  <a:pt x="1820" y="4336"/>
                </a:lnTo>
                <a:lnTo>
                  <a:pt x="1699" y="4382"/>
                </a:lnTo>
                <a:lnTo>
                  <a:pt x="1563" y="4431"/>
                </a:lnTo>
                <a:lnTo>
                  <a:pt x="1417" y="4483"/>
                </a:lnTo>
                <a:lnTo>
                  <a:pt x="1123" y="4584"/>
                </a:lnTo>
                <a:lnTo>
                  <a:pt x="880" y="4667"/>
                </a:lnTo>
                <a:lnTo>
                  <a:pt x="2339" y="4667"/>
                </a:lnTo>
                <a:lnTo>
                  <a:pt x="2264" y="4519"/>
                </a:lnTo>
                <a:lnTo>
                  <a:pt x="2251" y="4490"/>
                </a:lnTo>
                <a:lnTo>
                  <a:pt x="2237" y="4464"/>
                </a:lnTo>
                <a:lnTo>
                  <a:pt x="2222" y="4439"/>
                </a:lnTo>
                <a:lnTo>
                  <a:pt x="2208" y="4418"/>
                </a:lnTo>
                <a:lnTo>
                  <a:pt x="2192" y="4397"/>
                </a:lnTo>
                <a:lnTo>
                  <a:pt x="2177" y="4379"/>
                </a:lnTo>
                <a:lnTo>
                  <a:pt x="2161" y="4364"/>
                </a:lnTo>
                <a:lnTo>
                  <a:pt x="2144" y="4349"/>
                </a:lnTo>
                <a:lnTo>
                  <a:pt x="2126" y="4337"/>
                </a:lnTo>
                <a:lnTo>
                  <a:pt x="2109" y="4326"/>
                </a:lnTo>
                <a:lnTo>
                  <a:pt x="2091" y="4318"/>
                </a:lnTo>
                <a:lnTo>
                  <a:pt x="2072" y="4311"/>
                </a:lnTo>
                <a:lnTo>
                  <a:pt x="2053" y="4306"/>
                </a:lnTo>
                <a:lnTo>
                  <a:pt x="2034" y="4302"/>
                </a:lnTo>
                <a:lnTo>
                  <a:pt x="2013" y="4300"/>
                </a:lnTo>
                <a:lnTo>
                  <a:pt x="1993" y="4299"/>
                </a:lnTo>
                <a:lnTo>
                  <a:pt x="1915" y="429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72718" name="Freeform 5"/>
          <p:cNvSpPr>
            <a:spLocks noChangeAspect="1" noEditPoints="1"/>
          </p:cNvSpPr>
          <p:nvPr/>
        </p:nvSpPr>
        <p:spPr bwMode="auto">
          <a:xfrm>
            <a:off x="4110038" y="5051425"/>
            <a:ext cx="384175" cy="741363"/>
          </a:xfrm>
          <a:custGeom>
            <a:avLst/>
            <a:gdLst>
              <a:gd name="T0" fmla="*/ 2147483647 w 2468"/>
              <a:gd name="T1" fmla="*/ 2147483647 h 4763"/>
              <a:gd name="T2" fmla="*/ 2147483647 w 2468"/>
              <a:gd name="T3" fmla="*/ 2147483647 h 4763"/>
              <a:gd name="T4" fmla="*/ 2147483647 w 2468"/>
              <a:gd name="T5" fmla="*/ 2147483647 h 4763"/>
              <a:gd name="T6" fmla="*/ 2147483647 w 2468"/>
              <a:gd name="T7" fmla="*/ 2147483647 h 4763"/>
              <a:gd name="T8" fmla="*/ 2147483647 w 2468"/>
              <a:gd name="T9" fmla="*/ 2147483647 h 4763"/>
              <a:gd name="T10" fmla="*/ 2147483647 w 2468"/>
              <a:gd name="T11" fmla="*/ 2147483647 h 4763"/>
              <a:gd name="T12" fmla="*/ 2147483647 w 2468"/>
              <a:gd name="T13" fmla="*/ 2147483647 h 4763"/>
              <a:gd name="T14" fmla="*/ 2147483647 w 2468"/>
              <a:gd name="T15" fmla="*/ 2147483647 h 4763"/>
              <a:gd name="T16" fmla="*/ 2147483647 w 2468"/>
              <a:gd name="T17" fmla="*/ 2147483647 h 4763"/>
              <a:gd name="T18" fmla="*/ 2147483647 w 2468"/>
              <a:gd name="T19" fmla="*/ 2147483647 h 4763"/>
              <a:gd name="T20" fmla="*/ 2147483647 w 2468"/>
              <a:gd name="T21" fmla="*/ 2147483647 h 4763"/>
              <a:gd name="T22" fmla="*/ 2147483647 w 2468"/>
              <a:gd name="T23" fmla="*/ 2147483647 h 4763"/>
              <a:gd name="T24" fmla="*/ 2147483647 w 2468"/>
              <a:gd name="T25" fmla="*/ 2147483647 h 4763"/>
              <a:gd name="T26" fmla="*/ 2147483647 w 2468"/>
              <a:gd name="T27" fmla="*/ 2147483647 h 4763"/>
              <a:gd name="T28" fmla="*/ 2147483647 w 2468"/>
              <a:gd name="T29" fmla="*/ 2147483647 h 4763"/>
              <a:gd name="T30" fmla="*/ 2147483647 w 2468"/>
              <a:gd name="T31" fmla="*/ 2147483647 h 4763"/>
              <a:gd name="T32" fmla="*/ 2147483647 w 2468"/>
              <a:gd name="T33" fmla="*/ 2147483647 h 4763"/>
              <a:gd name="T34" fmla="*/ 2147483647 w 2468"/>
              <a:gd name="T35" fmla="*/ 2147483647 h 4763"/>
              <a:gd name="T36" fmla="*/ 2147483647 w 2468"/>
              <a:gd name="T37" fmla="*/ 2147483647 h 4763"/>
              <a:gd name="T38" fmla="*/ 2147483647 w 2468"/>
              <a:gd name="T39" fmla="*/ 2147483647 h 4763"/>
              <a:gd name="T40" fmla="*/ 2147483647 w 2468"/>
              <a:gd name="T41" fmla="*/ 2147483647 h 4763"/>
              <a:gd name="T42" fmla="*/ 2147483647 w 2468"/>
              <a:gd name="T43" fmla="*/ 2147483647 h 4763"/>
              <a:gd name="T44" fmla="*/ 2147483647 w 2468"/>
              <a:gd name="T45" fmla="*/ 2147483647 h 4763"/>
              <a:gd name="T46" fmla="*/ 2147483647 w 2468"/>
              <a:gd name="T47" fmla="*/ 2147483647 h 4763"/>
              <a:gd name="T48" fmla="*/ 2147483647 w 2468"/>
              <a:gd name="T49" fmla="*/ 2147483647 h 4763"/>
              <a:gd name="T50" fmla="*/ 2147483647 w 2468"/>
              <a:gd name="T51" fmla="*/ 2147483647 h 4763"/>
              <a:gd name="T52" fmla="*/ 2147483647 w 2468"/>
              <a:gd name="T53" fmla="*/ 2147483647 h 4763"/>
              <a:gd name="T54" fmla="*/ 2147483647 w 2468"/>
              <a:gd name="T55" fmla="*/ 2147483647 h 4763"/>
              <a:gd name="T56" fmla="*/ 2147483647 w 2468"/>
              <a:gd name="T57" fmla="*/ 2147483647 h 4763"/>
              <a:gd name="T58" fmla="*/ 2147483647 w 2468"/>
              <a:gd name="T59" fmla="*/ 2147483647 h 4763"/>
              <a:gd name="T60" fmla="*/ 2147483647 w 2468"/>
              <a:gd name="T61" fmla="*/ 2147483647 h 4763"/>
              <a:gd name="T62" fmla="*/ 2147483647 w 2468"/>
              <a:gd name="T63" fmla="*/ 2147483647 h 4763"/>
              <a:gd name="T64" fmla="*/ 2147483647 w 2468"/>
              <a:gd name="T65" fmla="*/ 2147483647 h 4763"/>
              <a:gd name="T66" fmla="*/ 2147483647 w 2468"/>
              <a:gd name="T67" fmla="*/ 2147483647 h 4763"/>
              <a:gd name="T68" fmla="*/ 2147483647 w 2468"/>
              <a:gd name="T69" fmla="*/ 2147483647 h 4763"/>
              <a:gd name="T70" fmla="*/ 2147483647 w 2468"/>
              <a:gd name="T71" fmla="*/ 2147483647 h 4763"/>
              <a:gd name="T72" fmla="*/ 2147483647 w 2468"/>
              <a:gd name="T73" fmla="*/ 2147483647 h 4763"/>
              <a:gd name="T74" fmla="*/ 2147483647 w 2468"/>
              <a:gd name="T75" fmla="*/ 2147483647 h 4763"/>
              <a:gd name="T76" fmla="*/ 2147483647 w 2468"/>
              <a:gd name="T77" fmla="*/ 2147483647 h 4763"/>
              <a:gd name="T78" fmla="*/ 2147483647 w 2468"/>
              <a:gd name="T79" fmla="*/ 2147483647 h 4763"/>
              <a:gd name="T80" fmla="*/ 2147483647 w 2468"/>
              <a:gd name="T81" fmla="*/ 2147483647 h 4763"/>
              <a:gd name="T82" fmla="*/ 2147483647 w 2468"/>
              <a:gd name="T83" fmla="*/ 2147483647 h 4763"/>
              <a:gd name="T84" fmla="*/ 2147483647 w 2468"/>
              <a:gd name="T85" fmla="*/ 2147483647 h 4763"/>
              <a:gd name="T86" fmla="*/ 2147483647 w 2468"/>
              <a:gd name="T87" fmla="*/ 2147483647 h 4763"/>
              <a:gd name="T88" fmla="*/ 2147483647 w 2468"/>
              <a:gd name="T89" fmla="*/ 2147483647 h 4763"/>
              <a:gd name="T90" fmla="*/ 2147483647 w 2468"/>
              <a:gd name="T91" fmla="*/ 2147483647 h 4763"/>
              <a:gd name="T92" fmla="*/ 2147483647 w 2468"/>
              <a:gd name="T93" fmla="*/ 2147483647 h 4763"/>
              <a:gd name="T94" fmla="*/ 2147483647 w 2468"/>
              <a:gd name="T95" fmla="*/ 2147483647 h 4763"/>
              <a:gd name="T96" fmla="*/ 2147483647 w 2468"/>
              <a:gd name="T97" fmla="*/ 2147483647 h 4763"/>
              <a:gd name="T98" fmla="*/ 2147483647 w 2468"/>
              <a:gd name="T99" fmla="*/ 2147483647 h 4763"/>
              <a:gd name="T100" fmla="*/ 2147483647 w 2468"/>
              <a:gd name="T101" fmla="*/ 2147483647 h 4763"/>
              <a:gd name="T102" fmla="*/ 2147483647 w 2468"/>
              <a:gd name="T103" fmla="*/ 2147483647 h 4763"/>
              <a:gd name="T104" fmla="*/ 2147483647 w 2468"/>
              <a:gd name="T105" fmla="*/ 2147483647 h 4763"/>
              <a:gd name="T106" fmla="*/ 2147483647 w 2468"/>
              <a:gd name="T107" fmla="*/ 2147483647 h 4763"/>
              <a:gd name="T108" fmla="*/ 2147483647 w 2468"/>
              <a:gd name="T109" fmla="*/ 2147483647 h 4763"/>
              <a:gd name="T110" fmla="*/ 2147483647 w 2468"/>
              <a:gd name="T111" fmla="*/ 2147483647 h 4763"/>
              <a:gd name="T112" fmla="*/ 2147483647 w 2468"/>
              <a:gd name="T113" fmla="*/ 2147483647 h 4763"/>
              <a:gd name="T114" fmla="*/ 2147483647 w 2468"/>
              <a:gd name="T115" fmla="*/ 2147483647 h 4763"/>
              <a:gd name="T116" fmla="*/ 2147483647 w 2468"/>
              <a:gd name="T117" fmla="*/ 2147483647 h 47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468"/>
              <a:gd name="T178" fmla="*/ 0 h 4763"/>
              <a:gd name="T179" fmla="*/ 2468 w 2468"/>
              <a:gd name="T180" fmla="*/ 4763 h 47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468" h="4763">
                <a:moveTo>
                  <a:pt x="1171" y="876"/>
                </a:moveTo>
                <a:lnTo>
                  <a:pt x="864" y="1428"/>
                </a:lnTo>
                <a:lnTo>
                  <a:pt x="554" y="871"/>
                </a:lnTo>
                <a:lnTo>
                  <a:pt x="224" y="984"/>
                </a:lnTo>
                <a:lnTo>
                  <a:pt x="203" y="993"/>
                </a:lnTo>
                <a:lnTo>
                  <a:pt x="185" y="1003"/>
                </a:lnTo>
                <a:lnTo>
                  <a:pt x="168" y="1015"/>
                </a:lnTo>
                <a:lnTo>
                  <a:pt x="154" y="1028"/>
                </a:lnTo>
                <a:lnTo>
                  <a:pt x="141" y="1042"/>
                </a:lnTo>
                <a:lnTo>
                  <a:pt x="130" y="1059"/>
                </a:lnTo>
                <a:lnTo>
                  <a:pt x="121" y="1076"/>
                </a:lnTo>
                <a:lnTo>
                  <a:pt x="114" y="1094"/>
                </a:lnTo>
                <a:lnTo>
                  <a:pt x="109" y="1114"/>
                </a:lnTo>
                <a:lnTo>
                  <a:pt x="105" y="1135"/>
                </a:lnTo>
                <a:lnTo>
                  <a:pt x="104" y="1157"/>
                </a:lnTo>
                <a:lnTo>
                  <a:pt x="103" y="1179"/>
                </a:lnTo>
                <a:lnTo>
                  <a:pt x="104" y="1201"/>
                </a:lnTo>
                <a:lnTo>
                  <a:pt x="107" y="1225"/>
                </a:lnTo>
                <a:lnTo>
                  <a:pt x="111" y="1248"/>
                </a:lnTo>
                <a:lnTo>
                  <a:pt x="116" y="1273"/>
                </a:lnTo>
                <a:lnTo>
                  <a:pt x="186" y="1558"/>
                </a:lnTo>
                <a:lnTo>
                  <a:pt x="319" y="2035"/>
                </a:lnTo>
                <a:lnTo>
                  <a:pt x="324" y="2055"/>
                </a:lnTo>
                <a:lnTo>
                  <a:pt x="330" y="2072"/>
                </a:lnTo>
                <a:lnTo>
                  <a:pt x="337" y="2086"/>
                </a:lnTo>
                <a:lnTo>
                  <a:pt x="343" y="2099"/>
                </a:lnTo>
                <a:lnTo>
                  <a:pt x="351" y="2110"/>
                </a:lnTo>
                <a:lnTo>
                  <a:pt x="359" y="2119"/>
                </a:lnTo>
                <a:lnTo>
                  <a:pt x="368" y="2125"/>
                </a:lnTo>
                <a:lnTo>
                  <a:pt x="377" y="2130"/>
                </a:lnTo>
                <a:lnTo>
                  <a:pt x="388" y="2134"/>
                </a:lnTo>
                <a:lnTo>
                  <a:pt x="398" y="2137"/>
                </a:lnTo>
                <a:lnTo>
                  <a:pt x="411" y="2138"/>
                </a:lnTo>
                <a:lnTo>
                  <a:pt x="423" y="2137"/>
                </a:lnTo>
                <a:lnTo>
                  <a:pt x="437" y="2136"/>
                </a:lnTo>
                <a:lnTo>
                  <a:pt x="453" y="2133"/>
                </a:lnTo>
                <a:lnTo>
                  <a:pt x="485" y="2124"/>
                </a:lnTo>
                <a:lnTo>
                  <a:pt x="1222" y="1916"/>
                </a:lnTo>
                <a:lnTo>
                  <a:pt x="1166" y="1588"/>
                </a:lnTo>
                <a:lnTo>
                  <a:pt x="623" y="1728"/>
                </a:lnTo>
                <a:lnTo>
                  <a:pt x="523" y="1373"/>
                </a:lnTo>
                <a:lnTo>
                  <a:pt x="574" y="1359"/>
                </a:lnTo>
                <a:lnTo>
                  <a:pt x="660" y="1666"/>
                </a:lnTo>
                <a:lnTo>
                  <a:pt x="1207" y="1523"/>
                </a:lnTo>
                <a:lnTo>
                  <a:pt x="1271" y="1900"/>
                </a:lnTo>
                <a:lnTo>
                  <a:pt x="1566" y="1900"/>
                </a:lnTo>
                <a:lnTo>
                  <a:pt x="1587" y="1899"/>
                </a:lnTo>
                <a:lnTo>
                  <a:pt x="1608" y="1895"/>
                </a:lnTo>
                <a:lnTo>
                  <a:pt x="1626" y="1888"/>
                </a:lnTo>
                <a:lnTo>
                  <a:pt x="1644" y="1880"/>
                </a:lnTo>
                <a:lnTo>
                  <a:pt x="1660" y="1870"/>
                </a:lnTo>
                <a:lnTo>
                  <a:pt x="1676" y="1858"/>
                </a:lnTo>
                <a:lnTo>
                  <a:pt x="1690" y="1845"/>
                </a:lnTo>
                <a:lnTo>
                  <a:pt x="1703" y="1831"/>
                </a:lnTo>
                <a:lnTo>
                  <a:pt x="1716" y="1815"/>
                </a:lnTo>
                <a:lnTo>
                  <a:pt x="1728" y="1800"/>
                </a:lnTo>
                <a:lnTo>
                  <a:pt x="1750" y="1766"/>
                </a:lnTo>
                <a:lnTo>
                  <a:pt x="1772" y="1732"/>
                </a:lnTo>
                <a:lnTo>
                  <a:pt x="1794" y="1700"/>
                </a:lnTo>
                <a:lnTo>
                  <a:pt x="1801" y="1688"/>
                </a:lnTo>
                <a:lnTo>
                  <a:pt x="1806" y="1675"/>
                </a:lnTo>
                <a:lnTo>
                  <a:pt x="1810" y="1659"/>
                </a:lnTo>
                <a:lnTo>
                  <a:pt x="1812" y="1644"/>
                </a:lnTo>
                <a:lnTo>
                  <a:pt x="1814" y="1627"/>
                </a:lnTo>
                <a:lnTo>
                  <a:pt x="1815" y="1610"/>
                </a:lnTo>
                <a:lnTo>
                  <a:pt x="1814" y="1579"/>
                </a:lnTo>
                <a:lnTo>
                  <a:pt x="1587" y="1666"/>
                </a:lnTo>
                <a:lnTo>
                  <a:pt x="1579" y="1667"/>
                </a:lnTo>
                <a:lnTo>
                  <a:pt x="1573" y="1667"/>
                </a:lnTo>
                <a:lnTo>
                  <a:pt x="1568" y="1666"/>
                </a:lnTo>
                <a:lnTo>
                  <a:pt x="1563" y="1663"/>
                </a:lnTo>
                <a:lnTo>
                  <a:pt x="1559" y="1661"/>
                </a:lnTo>
                <a:lnTo>
                  <a:pt x="1555" y="1655"/>
                </a:lnTo>
                <a:lnTo>
                  <a:pt x="1552" y="1650"/>
                </a:lnTo>
                <a:lnTo>
                  <a:pt x="1549" y="1645"/>
                </a:lnTo>
                <a:lnTo>
                  <a:pt x="1548" y="1638"/>
                </a:lnTo>
                <a:lnTo>
                  <a:pt x="1548" y="1632"/>
                </a:lnTo>
                <a:lnTo>
                  <a:pt x="1549" y="1625"/>
                </a:lnTo>
                <a:lnTo>
                  <a:pt x="1551" y="1620"/>
                </a:lnTo>
                <a:lnTo>
                  <a:pt x="1553" y="1614"/>
                </a:lnTo>
                <a:lnTo>
                  <a:pt x="1557" y="1610"/>
                </a:lnTo>
                <a:lnTo>
                  <a:pt x="1563" y="1606"/>
                </a:lnTo>
                <a:lnTo>
                  <a:pt x="1569" y="1603"/>
                </a:lnTo>
                <a:lnTo>
                  <a:pt x="1736" y="1543"/>
                </a:lnTo>
                <a:lnTo>
                  <a:pt x="1681" y="1538"/>
                </a:lnTo>
                <a:lnTo>
                  <a:pt x="1638" y="1534"/>
                </a:lnTo>
                <a:lnTo>
                  <a:pt x="1604" y="1533"/>
                </a:lnTo>
                <a:lnTo>
                  <a:pt x="1589" y="1533"/>
                </a:lnTo>
                <a:lnTo>
                  <a:pt x="1574" y="1536"/>
                </a:lnTo>
                <a:lnTo>
                  <a:pt x="1556" y="1538"/>
                </a:lnTo>
                <a:lnTo>
                  <a:pt x="1536" y="1543"/>
                </a:lnTo>
                <a:lnTo>
                  <a:pt x="1514" y="1551"/>
                </a:lnTo>
                <a:lnTo>
                  <a:pt x="1490" y="1560"/>
                </a:lnTo>
                <a:lnTo>
                  <a:pt x="1427" y="1584"/>
                </a:lnTo>
                <a:lnTo>
                  <a:pt x="1339" y="1619"/>
                </a:lnTo>
                <a:lnTo>
                  <a:pt x="1321" y="1569"/>
                </a:lnTo>
                <a:lnTo>
                  <a:pt x="1428" y="1528"/>
                </a:lnTo>
                <a:lnTo>
                  <a:pt x="1468" y="1512"/>
                </a:lnTo>
                <a:lnTo>
                  <a:pt x="1501" y="1500"/>
                </a:lnTo>
                <a:lnTo>
                  <a:pt x="1529" y="1491"/>
                </a:lnTo>
                <a:lnTo>
                  <a:pt x="1555" y="1485"/>
                </a:lnTo>
                <a:lnTo>
                  <a:pt x="1579" y="1482"/>
                </a:lnTo>
                <a:lnTo>
                  <a:pt x="1607" y="1481"/>
                </a:lnTo>
                <a:lnTo>
                  <a:pt x="1608" y="1200"/>
                </a:lnTo>
                <a:lnTo>
                  <a:pt x="1608" y="1180"/>
                </a:lnTo>
                <a:lnTo>
                  <a:pt x="1607" y="1162"/>
                </a:lnTo>
                <a:lnTo>
                  <a:pt x="1603" y="1144"/>
                </a:lnTo>
                <a:lnTo>
                  <a:pt x="1598" y="1126"/>
                </a:lnTo>
                <a:lnTo>
                  <a:pt x="1592" y="1109"/>
                </a:lnTo>
                <a:lnTo>
                  <a:pt x="1585" y="1092"/>
                </a:lnTo>
                <a:lnTo>
                  <a:pt x="1576" y="1076"/>
                </a:lnTo>
                <a:lnTo>
                  <a:pt x="1565" y="1062"/>
                </a:lnTo>
                <a:lnTo>
                  <a:pt x="1555" y="1048"/>
                </a:lnTo>
                <a:lnTo>
                  <a:pt x="1542" y="1033"/>
                </a:lnTo>
                <a:lnTo>
                  <a:pt x="1527" y="1022"/>
                </a:lnTo>
                <a:lnTo>
                  <a:pt x="1513" y="1010"/>
                </a:lnTo>
                <a:lnTo>
                  <a:pt x="1496" y="999"/>
                </a:lnTo>
                <a:lnTo>
                  <a:pt x="1479" y="989"/>
                </a:lnTo>
                <a:lnTo>
                  <a:pt x="1461" y="980"/>
                </a:lnTo>
                <a:lnTo>
                  <a:pt x="1440" y="972"/>
                </a:lnTo>
                <a:lnTo>
                  <a:pt x="1171" y="876"/>
                </a:lnTo>
                <a:close/>
                <a:moveTo>
                  <a:pt x="1319" y="2629"/>
                </a:moveTo>
                <a:lnTo>
                  <a:pt x="315" y="2618"/>
                </a:lnTo>
                <a:lnTo>
                  <a:pt x="457" y="4763"/>
                </a:lnTo>
                <a:lnTo>
                  <a:pt x="353" y="4763"/>
                </a:lnTo>
                <a:lnTo>
                  <a:pt x="208" y="2594"/>
                </a:lnTo>
                <a:lnTo>
                  <a:pt x="209" y="2095"/>
                </a:lnTo>
                <a:lnTo>
                  <a:pt x="14" y="1297"/>
                </a:lnTo>
                <a:lnTo>
                  <a:pt x="9" y="1270"/>
                </a:lnTo>
                <a:lnTo>
                  <a:pt x="4" y="1242"/>
                </a:lnTo>
                <a:lnTo>
                  <a:pt x="1" y="1213"/>
                </a:lnTo>
                <a:lnTo>
                  <a:pt x="0" y="1183"/>
                </a:lnTo>
                <a:lnTo>
                  <a:pt x="0" y="1153"/>
                </a:lnTo>
                <a:lnTo>
                  <a:pt x="3" y="1123"/>
                </a:lnTo>
                <a:lnTo>
                  <a:pt x="8" y="1093"/>
                </a:lnTo>
                <a:lnTo>
                  <a:pt x="16" y="1065"/>
                </a:lnTo>
                <a:lnTo>
                  <a:pt x="25" y="1036"/>
                </a:lnTo>
                <a:lnTo>
                  <a:pt x="31" y="1022"/>
                </a:lnTo>
                <a:lnTo>
                  <a:pt x="39" y="1009"/>
                </a:lnTo>
                <a:lnTo>
                  <a:pt x="46" y="996"/>
                </a:lnTo>
                <a:lnTo>
                  <a:pt x="55" y="983"/>
                </a:lnTo>
                <a:lnTo>
                  <a:pt x="64" y="971"/>
                </a:lnTo>
                <a:lnTo>
                  <a:pt x="74" y="959"/>
                </a:lnTo>
                <a:lnTo>
                  <a:pt x="86" y="947"/>
                </a:lnTo>
                <a:lnTo>
                  <a:pt x="98" y="937"/>
                </a:lnTo>
                <a:lnTo>
                  <a:pt x="111" y="927"/>
                </a:lnTo>
                <a:lnTo>
                  <a:pt x="124" y="917"/>
                </a:lnTo>
                <a:lnTo>
                  <a:pt x="139" y="908"/>
                </a:lnTo>
                <a:lnTo>
                  <a:pt x="155" y="901"/>
                </a:lnTo>
                <a:lnTo>
                  <a:pt x="172" y="893"/>
                </a:lnTo>
                <a:lnTo>
                  <a:pt x="190" y="886"/>
                </a:lnTo>
                <a:lnTo>
                  <a:pt x="596" y="746"/>
                </a:lnTo>
                <a:lnTo>
                  <a:pt x="596" y="839"/>
                </a:lnTo>
                <a:lnTo>
                  <a:pt x="792" y="1192"/>
                </a:lnTo>
                <a:lnTo>
                  <a:pt x="813" y="894"/>
                </a:lnTo>
                <a:lnTo>
                  <a:pt x="800" y="886"/>
                </a:lnTo>
                <a:lnTo>
                  <a:pt x="788" y="877"/>
                </a:lnTo>
                <a:lnTo>
                  <a:pt x="778" y="867"/>
                </a:lnTo>
                <a:lnTo>
                  <a:pt x="769" y="855"/>
                </a:lnTo>
                <a:lnTo>
                  <a:pt x="820" y="806"/>
                </a:lnTo>
                <a:lnTo>
                  <a:pt x="864" y="765"/>
                </a:lnTo>
                <a:lnTo>
                  <a:pt x="907" y="806"/>
                </a:lnTo>
                <a:lnTo>
                  <a:pt x="958" y="855"/>
                </a:lnTo>
                <a:lnTo>
                  <a:pt x="950" y="867"/>
                </a:lnTo>
                <a:lnTo>
                  <a:pt x="938" y="877"/>
                </a:lnTo>
                <a:lnTo>
                  <a:pt x="926" y="886"/>
                </a:lnTo>
                <a:lnTo>
                  <a:pt x="913" y="894"/>
                </a:lnTo>
                <a:lnTo>
                  <a:pt x="935" y="1193"/>
                </a:lnTo>
                <a:lnTo>
                  <a:pt x="1129" y="845"/>
                </a:lnTo>
                <a:lnTo>
                  <a:pt x="1129" y="750"/>
                </a:lnTo>
                <a:lnTo>
                  <a:pt x="1477" y="875"/>
                </a:lnTo>
                <a:lnTo>
                  <a:pt x="1503" y="885"/>
                </a:lnTo>
                <a:lnTo>
                  <a:pt x="1529" y="898"/>
                </a:lnTo>
                <a:lnTo>
                  <a:pt x="1552" y="911"/>
                </a:lnTo>
                <a:lnTo>
                  <a:pt x="1574" y="927"/>
                </a:lnTo>
                <a:lnTo>
                  <a:pt x="1596" y="942"/>
                </a:lnTo>
                <a:lnTo>
                  <a:pt x="1616" y="960"/>
                </a:lnTo>
                <a:lnTo>
                  <a:pt x="1633" y="980"/>
                </a:lnTo>
                <a:lnTo>
                  <a:pt x="1650" y="999"/>
                </a:lnTo>
                <a:lnTo>
                  <a:pt x="1664" y="1022"/>
                </a:lnTo>
                <a:lnTo>
                  <a:pt x="1677" y="1044"/>
                </a:lnTo>
                <a:lnTo>
                  <a:pt x="1687" y="1067"/>
                </a:lnTo>
                <a:lnTo>
                  <a:pt x="1697" y="1092"/>
                </a:lnTo>
                <a:lnTo>
                  <a:pt x="1704" y="1118"/>
                </a:lnTo>
                <a:lnTo>
                  <a:pt x="1710" y="1145"/>
                </a:lnTo>
                <a:lnTo>
                  <a:pt x="1712" y="1173"/>
                </a:lnTo>
                <a:lnTo>
                  <a:pt x="1712" y="1201"/>
                </a:lnTo>
                <a:lnTo>
                  <a:pt x="1710" y="1489"/>
                </a:lnTo>
                <a:lnTo>
                  <a:pt x="1849" y="1504"/>
                </a:lnTo>
                <a:lnTo>
                  <a:pt x="2378" y="1318"/>
                </a:lnTo>
                <a:lnTo>
                  <a:pt x="2398" y="1312"/>
                </a:lnTo>
                <a:lnTo>
                  <a:pt x="2415" y="1307"/>
                </a:lnTo>
                <a:lnTo>
                  <a:pt x="2430" y="1304"/>
                </a:lnTo>
                <a:lnTo>
                  <a:pt x="2443" y="1301"/>
                </a:lnTo>
                <a:lnTo>
                  <a:pt x="2452" y="1301"/>
                </a:lnTo>
                <a:lnTo>
                  <a:pt x="2460" y="1301"/>
                </a:lnTo>
                <a:lnTo>
                  <a:pt x="2465" y="1304"/>
                </a:lnTo>
                <a:lnTo>
                  <a:pt x="2468" y="1307"/>
                </a:lnTo>
                <a:lnTo>
                  <a:pt x="2468" y="1310"/>
                </a:lnTo>
                <a:lnTo>
                  <a:pt x="2465" y="1316"/>
                </a:lnTo>
                <a:lnTo>
                  <a:pt x="2460" y="1321"/>
                </a:lnTo>
                <a:lnTo>
                  <a:pt x="2451" y="1327"/>
                </a:lnTo>
                <a:lnTo>
                  <a:pt x="2441" y="1334"/>
                </a:lnTo>
                <a:lnTo>
                  <a:pt x="2428" y="1340"/>
                </a:lnTo>
                <a:lnTo>
                  <a:pt x="2411" y="1348"/>
                </a:lnTo>
                <a:lnTo>
                  <a:pt x="2391" y="1356"/>
                </a:lnTo>
                <a:lnTo>
                  <a:pt x="1864" y="1559"/>
                </a:lnTo>
                <a:lnTo>
                  <a:pt x="1867" y="1584"/>
                </a:lnTo>
                <a:lnTo>
                  <a:pt x="1868" y="1606"/>
                </a:lnTo>
                <a:lnTo>
                  <a:pt x="1867" y="1627"/>
                </a:lnTo>
                <a:lnTo>
                  <a:pt x="1864" y="1648"/>
                </a:lnTo>
                <a:lnTo>
                  <a:pt x="1860" y="1667"/>
                </a:lnTo>
                <a:lnTo>
                  <a:pt x="1855" y="1685"/>
                </a:lnTo>
                <a:lnTo>
                  <a:pt x="1849" y="1702"/>
                </a:lnTo>
                <a:lnTo>
                  <a:pt x="1840" y="1719"/>
                </a:lnTo>
                <a:lnTo>
                  <a:pt x="1831" y="1736"/>
                </a:lnTo>
                <a:lnTo>
                  <a:pt x="1820" y="1753"/>
                </a:lnTo>
                <a:lnTo>
                  <a:pt x="1797" y="1788"/>
                </a:lnTo>
                <a:lnTo>
                  <a:pt x="1742" y="1864"/>
                </a:lnTo>
                <a:lnTo>
                  <a:pt x="1734" y="1874"/>
                </a:lnTo>
                <a:lnTo>
                  <a:pt x="1725" y="1884"/>
                </a:lnTo>
                <a:lnTo>
                  <a:pt x="1716" y="1893"/>
                </a:lnTo>
                <a:lnTo>
                  <a:pt x="1707" y="1903"/>
                </a:lnTo>
                <a:lnTo>
                  <a:pt x="1699" y="2733"/>
                </a:lnTo>
                <a:lnTo>
                  <a:pt x="1388" y="3178"/>
                </a:lnTo>
                <a:lnTo>
                  <a:pt x="1280" y="4760"/>
                </a:lnTo>
                <a:lnTo>
                  <a:pt x="1175" y="4760"/>
                </a:lnTo>
                <a:lnTo>
                  <a:pt x="1283" y="3201"/>
                </a:lnTo>
                <a:lnTo>
                  <a:pt x="1319" y="2629"/>
                </a:lnTo>
                <a:close/>
                <a:moveTo>
                  <a:pt x="1549" y="2765"/>
                </a:moveTo>
                <a:lnTo>
                  <a:pt x="1362" y="2759"/>
                </a:lnTo>
                <a:lnTo>
                  <a:pt x="1344" y="3061"/>
                </a:lnTo>
                <a:lnTo>
                  <a:pt x="1549" y="2765"/>
                </a:lnTo>
                <a:close/>
                <a:moveTo>
                  <a:pt x="1366" y="2707"/>
                </a:moveTo>
                <a:lnTo>
                  <a:pt x="1585" y="2715"/>
                </a:lnTo>
                <a:lnTo>
                  <a:pt x="1595" y="2700"/>
                </a:lnTo>
                <a:lnTo>
                  <a:pt x="1602" y="1949"/>
                </a:lnTo>
                <a:lnTo>
                  <a:pt x="1585" y="1951"/>
                </a:lnTo>
                <a:lnTo>
                  <a:pt x="1566" y="1952"/>
                </a:lnTo>
                <a:lnTo>
                  <a:pt x="1280" y="1952"/>
                </a:lnTo>
                <a:lnTo>
                  <a:pt x="1280" y="1953"/>
                </a:lnTo>
                <a:lnTo>
                  <a:pt x="500" y="2175"/>
                </a:lnTo>
                <a:lnTo>
                  <a:pt x="470" y="2182"/>
                </a:lnTo>
                <a:lnTo>
                  <a:pt x="442" y="2186"/>
                </a:lnTo>
                <a:lnTo>
                  <a:pt x="416" y="2189"/>
                </a:lnTo>
                <a:lnTo>
                  <a:pt x="405" y="2189"/>
                </a:lnTo>
                <a:lnTo>
                  <a:pt x="393" y="2188"/>
                </a:lnTo>
                <a:lnTo>
                  <a:pt x="381" y="2186"/>
                </a:lnTo>
                <a:lnTo>
                  <a:pt x="371" y="2184"/>
                </a:lnTo>
                <a:lnTo>
                  <a:pt x="360" y="2180"/>
                </a:lnTo>
                <a:lnTo>
                  <a:pt x="350" y="2175"/>
                </a:lnTo>
                <a:lnTo>
                  <a:pt x="340" y="2169"/>
                </a:lnTo>
                <a:lnTo>
                  <a:pt x="330" y="2163"/>
                </a:lnTo>
                <a:lnTo>
                  <a:pt x="323" y="2155"/>
                </a:lnTo>
                <a:lnTo>
                  <a:pt x="314" y="2146"/>
                </a:lnTo>
                <a:lnTo>
                  <a:pt x="312" y="2566"/>
                </a:lnTo>
                <a:lnTo>
                  <a:pt x="1322" y="2577"/>
                </a:lnTo>
                <a:lnTo>
                  <a:pt x="1354" y="2067"/>
                </a:lnTo>
                <a:lnTo>
                  <a:pt x="1406" y="2069"/>
                </a:lnTo>
                <a:lnTo>
                  <a:pt x="1366" y="2707"/>
                </a:lnTo>
                <a:close/>
                <a:moveTo>
                  <a:pt x="852" y="2829"/>
                </a:moveTo>
                <a:lnTo>
                  <a:pt x="869" y="4762"/>
                </a:lnTo>
                <a:lnTo>
                  <a:pt x="785" y="4762"/>
                </a:lnTo>
                <a:lnTo>
                  <a:pt x="800" y="2829"/>
                </a:lnTo>
                <a:lnTo>
                  <a:pt x="852" y="2829"/>
                </a:lnTo>
                <a:close/>
                <a:moveTo>
                  <a:pt x="1132" y="465"/>
                </a:moveTo>
                <a:lnTo>
                  <a:pt x="1132" y="465"/>
                </a:lnTo>
                <a:lnTo>
                  <a:pt x="1127" y="489"/>
                </a:lnTo>
                <a:lnTo>
                  <a:pt x="1119" y="513"/>
                </a:lnTo>
                <a:lnTo>
                  <a:pt x="1110" y="536"/>
                </a:lnTo>
                <a:lnTo>
                  <a:pt x="1099" y="558"/>
                </a:lnTo>
                <a:lnTo>
                  <a:pt x="1086" y="580"/>
                </a:lnTo>
                <a:lnTo>
                  <a:pt x="1072" y="600"/>
                </a:lnTo>
                <a:lnTo>
                  <a:pt x="1056" y="618"/>
                </a:lnTo>
                <a:lnTo>
                  <a:pt x="1040" y="635"/>
                </a:lnTo>
                <a:lnTo>
                  <a:pt x="1021" y="651"/>
                </a:lnTo>
                <a:lnTo>
                  <a:pt x="1003" y="665"/>
                </a:lnTo>
                <a:lnTo>
                  <a:pt x="982" y="677"/>
                </a:lnTo>
                <a:lnTo>
                  <a:pt x="960" y="686"/>
                </a:lnTo>
                <a:lnTo>
                  <a:pt x="938" y="694"/>
                </a:lnTo>
                <a:lnTo>
                  <a:pt x="915" y="700"/>
                </a:lnTo>
                <a:lnTo>
                  <a:pt x="891" y="704"/>
                </a:lnTo>
                <a:lnTo>
                  <a:pt x="866" y="705"/>
                </a:lnTo>
                <a:lnTo>
                  <a:pt x="842" y="704"/>
                </a:lnTo>
                <a:lnTo>
                  <a:pt x="818" y="700"/>
                </a:lnTo>
                <a:lnTo>
                  <a:pt x="796" y="695"/>
                </a:lnTo>
                <a:lnTo>
                  <a:pt x="774" y="687"/>
                </a:lnTo>
                <a:lnTo>
                  <a:pt x="752" y="677"/>
                </a:lnTo>
                <a:lnTo>
                  <a:pt x="732" y="665"/>
                </a:lnTo>
                <a:lnTo>
                  <a:pt x="713" y="652"/>
                </a:lnTo>
                <a:lnTo>
                  <a:pt x="696" y="638"/>
                </a:lnTo>
                <a:lnTo>
                  <a:pt x="679" y="621"/>
                </a:lnTo>
                <a:lnTo>
                  <a:pt x="664" y="603"/>
                </a:lnTo>
                <a:lnTo>
                  <a:pt x="649" y="583"/>
                </a:lnTo>
                <a:lnTo>
                  <a:pt x="636" y="562"/>
                </a:lnTo>
                <a:lnTo>
                  <a:pt x="626" y="541"/>
                </a:lnTo>
                <a:lnTo>
                  <a:pt x="615" y="518"/>
                </a:lnTo>
                <a:lnTo>
                  <a:pt x="608" y="495"/>
                </a:lnTo>
                <a:lnTo>
                  <a:pt x="602" y="470"/>
                </a:lnTo>
                <a:lnTo>
                  <a:pt x="593" y="463"/>
                </a:lnTo>
                <a:lnTo>
                  <a:pt x="587" y="455"/>
                </a:lnTo>
                <a:lnTo>
                  <a:pt x="580" y="448"/>
                </a:lnTo>
                <a:lnTo>
                  <a:pt x="575" y="439"/>
                </a:lnTo>
                <a:lnTo>
                  <a:pt x="571" y="431"/>
                </a:lnTo>
                <a:lnTo>
                  <a:pt x="567" y="422"/>
                </a:lnTo>
                <a:lnTo>
                  <a:pt x="566" y="413"/>
                </a:lnTo>
                <a:lnTo>
                  <a:pt x="566" y="402"/>
                </a:lnTo>
                <a:lnTo>
                  <a:pt x="566" y="295"/>
                </a:lnTo>
                <a:lnTo>
                  <a:pt x="566" y="278"/>
                </a:lnTo>
                <a:lnTo>
                  <a:pt x="567" y="262"/>
                </a:lnTo>
                <a:lnTo>
                  <a:pt x="569" y="246"/>
                </a:lnTo>
                <a:lnTo>
                  <a:pt x="571" y="230"/>
                </a:lnTo>
                <a:lnTo>
                  <a:pt x="575" y="215"/>
                </a:lnTo>
                <a:lnTo>
                  <a:pt x="579" y="199"/>
                </a:lnTo>
                <a:lnTo>
                  <a:pt x="584" y="185"/>
                </a:lnTo>
                <a:lnTo>
                  <a:pt x="589" y="172"/>
                </a:lnTo>
                <a:lnTo>
                  <a:pt x="602" y="144"/>
                </a:lnTo>
                <a:lnTo>
                  <a:pt x="617" y="121"/>
                </a:lnTo>
                <a:lnTo>
                  <a:pt x="635" y="99"/>
                </a:lnTo>
                <a:lnTo>
                  <a:pt x="654" y="78"/>
                </a:lnTo>
                <a:lnTo>
                  <a:pt x="675" y="60"/>
                </a:lnTo>
                <a:lnTo>
                  <a:pt x="699" y="44"/>
                </a:lnTo>
                <a:lnTo>
                  <a:pt x="723" y="31"/>
                </a:lnTo>
                <a:lnTo>
                  <a:pt x="749" y="20"/>
                </a:lnTo>
                <a:lnTo>
                  <a:pt x="777" y="12"/>
                </a:lnTo>
                <a:lnTo>
                  <a:pt x="804" y="5"/>
                </a:lnTo>
                <a:lnTo>
                  <a:pt x="834" y="1"/>
                </a:lnTo>
                <a:lnTo>
                  <a:pt x="864" y="0"/>
                </a:lnTo>
                <a:lnTo>
                  <a:pt x="894" y="1"/>
                </a:lnTo>
                <a:lnTo>
                  <a:pt x="922" y="5"/>
                </a:lnTo>
                <a:lnTo>
                  <a:pt x="951" y="12"/>
                </a:lnTo>
                <a:lnTo>
                  <a:pt x="978" y="20"/>
                </a:lnTo>
                <a:lnTo>
                  <a:pt x="1004" y="31"/>
                </a:lnTo>
                <a:lnTo>
                  <a:pt x="1029" y="44"/>
                </a:lnTo>
                <a:lnTo>
                  <a:pt x="1053" y="60"/>
                </a:lnTo>
                <a:lnTo>
                  <a:pt x="1073" y="78"/>
                </a:lnTo>
                <a:lnTo>
                  <a:pt x="1093" y="99"/>
                </a:lnTo>
                <a:lnTo>
                  <a:pt x="1111" y="121"/>
                </a:lnTo>
                <a:lnTo>
                  <a:pt x="1125" y="144"/>
                </a:lnTo>
                <a:lnTo>
                  <a:pt x="1138" y="172"/>
                </a:lnTo>
                <a:lnTo>
                  <a:pt x="1144" y="185"/>
                </a:lnTo>
                <a:lnTo>
                  <a:pt x="1149" y="199"/>
                </a:lnTo>
                <a:lnTo>
                  <a:pt x="1153" y="215"/>
                </a:lnTo>
                <a:lnTo>
                  <a:pt x="1157" y="230"/>
                </a:lnTo>
                <a:lnTo>
                  <a:pt x="1159" y="246"/>
                </a:lnTo>
                <a:lnTo>
                  <a:pt x="1160" y="262"/>
                </a:lnTo>
                <a:lnTo>
                  <a:pt x="1162" y="278"/>
                </a:lnTo>
                <a:lnTo>
                  <a:pt x="1162" y="295"/>
                </a:lnTo>
                <a:lnTo>
                  <a:pt x="1162" y="402"/>
                </a:lnTo>
                <a:lnTo>
                  <a:pt x="1162" y="411"/>
                </a:lnTo>
                <a:lnTo>
                  <a:pt x="1160" y="419"/>
                </a:lnTo>
                <a:lnTo>
                  <a:pt x="1158" y="428"/>
                </a:lnTo>
                <a:lnTo>
                  <a:pt x="1154" y="436"/>
                </a:lnTo>
                <a:lnTo>
                  <a:pt x="1150" y="444"/>
                </a:lnTo>
                <a:lnTo>
                  <a:pt x="1145" y="450"/>
                </a:lnTo>
                <a:lnTo>
                  <a:pt x="1140" y="458"/>
                </a:lnTo>
                <a:lnTo>
                  <a:pt x="1132" y="465"/>
                </a:lnTo>
                <a:close/>
                <a:moveTo>
                  <a:pt x="768" y="99"/>
                </a:moveTo>
                <a:lnTo>
                  <a:pt x="768" y="99"/>
                </a:lnTo>
                <a:lnTo>
                  <a:pt x="755" y="105"/>
                </a:lnTo>
                <a:lnTo>
                  <a:pt x="742" y="112"/>
                </a:lnTo>
                <a:lnTo>
                  <a:pt x="730" y="121"/>
                </a:lnTo>
                <a:lnTo>
                  <a:pt x="718" y="129"/>
                </a:lnTo>
                <a:lnTo>
                  <a:pt x="708" y="139"/>
                </a:lnTo>
                <a:lnTo>
                  <a:pt x="697" y="150"/>
                </a:lnTo>
                <a:lnTo>
                  <a:pt x="688" y="161"/>
                </a:lnTo>
                <a:lnTo>
                  <a:pt x="680" y="173"/>
                </a:lnTo>
                <a:lnTo>
                  <a:pt x="673" y="186"/>
                </a:lnTo>
                <a:lnTo>
                  <a:pt x="666" y="199"/>
                </a:lnTo>
                <a:lnTo>
                  <a:pt x="661" y="213"/>
                </a:lnTo>
                <a:lnTo>
                  <a:pt x="656" y="229"/>
                </a:lnTo>
                <a:lnTo>
                  <a:pt x="652" y="245"/>
                </a:lnTo>
                <a:lnTo>
                  <a:pt x="649" y="260"/>
                </a:lnTo>
                <a:lnTo>
                  <a:pt x="648" y="278"/>
                </a:lnTo>
                <a:lnTo>
                  <a:pt x="648" y="295"/>
                </a:lnTo>
                <a:lnTo>
                  <a:pt x="648" y="402"/>
                </a:lnTo>
                <a:lnTo>
                  <a:pt x="648" y="428"/>
                </a:lnTo>
                <a:lnTo>
                  <a:pt x="652" y="454"/>
                </a:lnTo>
                <a:lnTo>
                  <a:pt x="657" y="478"/>
                </a:lnTo>
                <a:lnTo>
                  <a:pt x="665" y="501"/>
                </a:lnTo>
                <a:lnTo>
                  <a:pt x="674" y="523"/>
                </a:lnTo>
                <a:lnTo>
                  <a:pt x="686" y="544"/>
                </a:lnTo>
                <a:lnTo>
                  <a:pt x="699" y="562"/>
                </a:lnTo>
                <a:lnTo>
                  <a:pt x="713" y="580"/>
                </a:lnTo>
                <a:lnTo>
                  <a:pt x="729" y="596"/>
                </a:lnTo>
                <a:lnTo>
                  <a:pt x="745" y="610"/>
                </a:lnTo>
                <a:lnTo>
                  <a:pt x="764" y="623"/>
                </a:lnTo>
                <a:lnTo>
                  <a:pt x="782" y="634"/>
                </a:lnTo>
                <a:lnTo>
                  <a:pt x="803" y="642"/>
                </a:lnTo>
                <a:lnTo>
                  <a:pt x="824" y="648"/>
                </a:lnTo>
                <a:lnTo>
                  <a:pt x="844" y="652"/>
                </a:lnTo>
                <a:lnTo>
                  <a:pt x="866" y="653"/>
                </a:lnTo>
                <a:lnTo>
                  <a:pt x="889" y="652"/>
                </a:lnTo>
                <a:lnTo>
                  <a:pt x="909" y="648"/>
                </a:lnTo>
                <a:lnTo>
                  <a:pt x="930" y="642"/>
                </a:lnTo>
                <a:lnTo>
                  <a:pt x="951" y="634"/>
                </a:lnTo>
                <a:lnTo>
                  <a:pt x="971" y="623"/>
                </a:lnTo>
                <a:lnTo>
                  <a:pt x="987" y="610"/>
                </a:lnTo>
                <a:lnTo>
                  <a:pt x="1004" y="596"/>
                </a:lnTo>
                <a:lnTo>
                  <a:pt x="1021" y="580"/>
                </a:lnTo>
                <a:lnTo>
                  <a:pt x="1036" y="562"/>
                </a:lnTo>
                <a:lnTo>
                  <a:pt x="1047" y="544"/>
                </a:lnTo>
                <a:lnTo>
                  <a:pt x="1059" y="523"/>
                </a:lnTo>
                <a:lnTo>
                  <a:pt x="1068" y="501"/>
                </a:lnTo>
                <a:lnTo>
                  <a:pt x="1076" y="478"/>
                </a:lnTo>
                <a:lnTo>
                  <a:pt x="1081" y="454"/>
                </a:lnTo>
                <a:lnTo>
                  <a:pt x="1085" y="428"/>
                </a:lnTo>
                <a:lnTo>
                  <a:pt x="1086" y="402"/>
                </a:lnTo>
                <a:lnTo>
                  <a:pt x="1086" y="295"/>
                </a:lnTo>
                <a:lnTo>
                  <a:pt x="1085" y="278"/>
                </a:lnTo>
                <a:lnTo>
                  <a:pt x="1084" y="260"/>
                </a:lnTo>
                <a:lnTo>
                  <a:pt x="1081" y="245"/>
                </a:lnTo>
                <a:lnTo>
                  <a:pt x="1077" y="229"/>
                </a:lnTo>
                <a:lnTo>
                  <a:pt x="1072" y="213"/>
                </a:lnTo>
                <a:lnTo>
                  <a:pt x="1067" y="199"/>
                </a:lnTo>
                <a:lnTo>
                  <a:pt x="1060" y="186"/>
                </a:lnTo>
                <a:lnTo>
                  <a:pt x="1053" y="173"/>
                </a:lnTo>
                <a:lnTo>
                  <a:pt x="1045" y="161"/>
                </a:lnTo>
                <a:lnTo>
                  <a:pt x="1036" y="150"/>
                </a:lnTo>
                <a:lnTo>
                  <a:pt x="1025" y="139"/>
                </a:lnTo>
                <a:lnTo>
                  <a:pt x="1015" y="129"/>
                </a:lnTo>
                <a:lnTo>
                  <a:pt x="1003" y="121"/>
                </a:lnTo>
                <a:lnTo>
                  <a:pt x="991" y="112"/>
                </a:lnTo>
                <a:lnTo>
                  <a:pt x="978" y="105"/>
                </a:lnTo>
                <a:lnTo>
                  <a:pt x="965" y="99"/>
                </a:lnTo>
                <a:lnTo>
                  <a:pt x="959" y="115"/>
                </a:lnTo>
                <a:lnTo>
                  <a:pt x="951" y="128"/>
                </a:lnTo>
                <a:lnTo>
                  <a:pt x="941" y="141"/>
                </a:lnTo>
                <a:lnTo>
                  <a:pt x="929" y="151"/>
                </a:lnTo>
                <a:lnTo>
                  <a:pt x="915" y="159"/>
                </a:lnTo>
                <a:lnTo>
                  <a:pt x="900" y="165"/>
                </a:lnTo>
                <a:lnTo>
                  <a:pt x="883" y="169"/>
                </a:lnTo>
                <a:lnTo>
                  <a:pt x="866" y="170"/>
                </a:lnTo>
                <a:lnTo>
                  <a:pt x="850" y="169"/>
                </a:lnTo>
                <a:lnTo>
                  <a:pt x="834" y="165"/>
                </a:lnTo>
                <a:lnTo>
                  <a:pt x="818" y="159"/>
                </a:lnTo>
                <a:lnTo>
                  <a:pt x="805" y="151"/>
                </a:lnTo>
                <a:lnTo>
                  <a:pt x="792" y="141"/>
                </a:lnTo>
                <a:lnTo>
                  <a:pt x="782" y="128"/>
                </a:lnTo>
                <a:lnTo>
                  <a:pt x="774" y="115"/>
                </a:lnTo>
                <a:lnTo>
                  <a:pt x="768" y="9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2530475" y="2044700"/>
            <a:ext cx="7513638" cy="1752600"/>
          </a:xfrm>
        </p:spPr>
        <p:txBody>
          <a:bodyPr/>
          <a:lstStyle/>
          <a:p>
            <a:pPr algn="ctr" eaLnBrk="1" hangingPunct="1"/>
            <a:r>
              <a:rPr lang="en-US" sz="4400" b="1" smtClean="0">
                <a:solidFill>
                  <a:srgbClr val="002060"/>
                </a:solidFill>
                <a:latin typeface="Gabriola" pitchFamily="82" charset="0"/>
              </a:rPr>
              <a:t>Other Schemes by Government of India</a:t>
            </a:r>
            <a:endParaRPr lang="en-IN" sz="4400" b="1" smtClean="0">
              <a:solidFill>
                <a:srgbClr val="002060"/>
              </a:solidFill>
              <a:latin typeface="Gabriola" pitchFamily="82"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0"/>
          </p:nvPr>
        </p:nvSpPr>
        <p:spPr>
          <a:xfrm>
            <a:off x="323850" y="339725"/>
            <a:ext cx="11572875" cy="723900"/>
          </a:xfrm>
        </p:spPr>
        <p:txBody>
          <a:bodyPr rtlCol="0">
            <a:normAutofit fontScale="92500" lnSpcReduction="20000"/>
          </a:bodyPr>
          <a:lstStyle/>
          <a:p>
            <a:pPr eaLnBrk="1" fontAlgn="auto" hangingPunct="1">
              <a:spcAft>
                <a:spcPts val="0"/>
              </a:spcAft>
              <a:buFont typeface="Wingdings 3" charset="2"/>
              <a:buNone/>
              <a:defRPr/>
            </a:pPr>
            <a:r>
              <a:rPr lang="en-IN" b="1" u="sng" dirty="0">
                <a:solidFill>
                  <a:srgbClr val="002060"/>
                </a:solidFill>
                <a:latin typeface="Gabriola" pitchFamily="82" charset="0"/>
              </a:rPr>
              <a:t>Pradhan </a:t>
            </a:r>
            <a:r>
              <a:rPr lang="en-IN" b="1" u="sng" dirty="0" err="1">
                <a:solidFill>
                  <a:srgbClr val="002060"/>
                </a:solidFill>
                <a:latin typeface="Gabriola" pitchFamily="82" charset="0"/>
              </a:rPr>
              <a:t>Mantri</a:t>
            </a:r>
            <a:r>
              <a:rPr lang="en-IN" b="1" u="sng" dirty="0">
                <a:solidFill>
                  <a:srgbClr val="002060"/>
                </a:solidFill>
                <a:latin typeface="Gabriola" pitchFamily="82" charset="0"/>
              </a:rPr>
              <a:t> MUDRA </a:t>
            </a:r>
            <a:r>
              <a:rPr lang="en-IN" b="1" u="sng" dirty="0" err="1">
                <a:solidFill>
                  <a:srgbClr val="002060"/>
                </a:solidFill>
                <a:latin typeface="Gabriola" pitchFamily="82" charset="0"/>
              </a:rPr>
              <a:t>Yojana</a:t>
            </a:r>
            <a:r>
              <a:rPr lang="en-IN" b="1" u="sng" dirty="0">
                <a:solidFill>
                  <a:srgbClr val="002060"/>
                </a:solidFill>
                <a:latin typeface="Gabriola" pitchFamily="82" charset="0"/>
              </a:rPr>
              <a:t> (PMMY) </a:t>
            </a:r>
          </a:p>
        </p:txBody>
      </p:sp>
      <p:sp>
        <p:nvSpPr>
          <p:cNvPr id="3" name="Rounded Rectangle 17">
            <a:extLst>
              <a:ext uri="{FF2B5EF4-FFF2-40B4-BE49-F238E27FC236}"/>
            </a:extLst>
          </p:cNvPr>
          <p:cNvSpPr/>
          <p:nvPr/>
        </p:nvSpPr>
        <p:spPr>
          <a:xfrm>
            <a:off x="3489325" y="1863725"/>
            <a:ext cx="4668838" cy="962025"/>
          </a:xfrm>
          <a:prstGeom prst="roundRect">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1400">
              <a:solidFill>
                <a:schemeClr val="bg1"/>
              </a:solidFill>
            </a:endParaRPr>
          </a:p>
        </p:txBody>
      </p:sp>
      <p:sp>
        <p:nvSpPr>
          <p:cNvPr id="4" name="Rounded Rectangle 17">
            <a:extLst>
              <a:ext uri="{FF2B5EF4-FFF2-40B4-BE49-F238E27FC236}"/>
            </a:extLst>
          </p:cNvPr>
          <p:cNvSpPr/>
          <p:nvPr/>
        </p:nvSpPr>
        <p:spPr>
          <a:xfrm>
            <a:off x="2644775" y="2951163"/>
            <a:ext cx="4670425" cy="962025"/>
          </a:xfrm>
          <a:prstGeom prst="roundRect">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1400">
              <a:solidFill>
                <a:schemeClr val="bg1"/>
              </a:solidFill>
            </a:endParaRPr>
          </a:p>
        </p:txBody>
      </p:sp>
      <p:sp>
        <p:nvSpPr>
          <p:cNvPr id="5" name="Rounded Rectangle 17">
            <a:extLst>
              <a:ext uri="{FF2B5EF4-FFF2-40B4-BE49-F238E27FC236}"/>
            </a:extLst>
          </p:cNvPr>
          <p:cNvSpPr/>
          <p:nvPr/>
        </p:nvSpPr>
        <p:spPr>
          <a:xfrm>
            <a:off x="1800225" y="4037013"/>
            <a:ext cx="4670425" cy="963612"/>
          </a:xfrm>
          <a:prstGeom prst="roundRect">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1400">
              <a:solidFill>
                <a:schemeClr val="bg1"/>
              </a:solidFill>
            </a:endParaRPr>
          </a:p>
        </p:txBody>
      </p:sp>
      <p:sp>
        <p:nvSpPr>
          <p:cNvPr id="7" name="Rectangle 6">
            <a:extLst>
              <a:ext uri="{FF2B5EF4-FFF2-40B4-BE49-F238E27FC236}"/>
            </a:extLst>
          </p:cNvPr>
          <p:cNvSpPr/>
          <p:nvPr/>
        </p:nvSpPr>
        <p:spPr>
          <a:xfrm>
            <a:off x="3759657" y="1901580"/>
            <a:ext cx="1682065" cy="375977"/>
          </a:xfrm>
          <a:prstGeom prst="rect">
            <a:avLst/>
          </a:pr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a:extLst>
              <a:ext uri="{FF2B5EF4-FFF2-40B4-BE49-F238E27FC236}"/>
            </a:extLst>
          </p:cNvPr>
          <p:cNvSpPr/>
          <p:nvPr/>
        </p:nvSpPr>
        <p:spPr>
          <a:xfrm>
            <a:off x="2866163" y="2944279"/>
            <a:ext cx="1682065" cy="375977"/>
          </a:xfrm>
          <a:prstGeom prst="rect">
            <a:avLst/>
          </a:pr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a:extLst>
              <a:ext uri="{FF2B5EF4-FFF2-40B4-BE49-F238E27FC236}"/>
            </a:extLst>
          </p:cNvPr>
          <p:cNvSpPr/>
          <p:nvPr/>
        </p:nvSpPr>
        <p:spPr>
          <a:xfrm>
            <a:off x="2076390" y="4133313"/>
            <a:ext cx="1682065" cy="375977"/>
          </a:xfrm>
          <a:prstGeom prst="rect">
            <a:avLst/>
          </a:pr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4767" name="Group 10"/>
          <p:cNvGrpSpPr>
            <a:grpSpLocks/>
          </p:cNvGrpSpPr>
          <p:nvPr/>
        </p:nvGrpSpPr>
        <p:grpSpPr bwMode="auto">
          <a:xfrm>
            <a:off x="7380288" y="1100138"/>
            <a:ext cx="4243387" cy="4287837"/>
            <a:chOff x="794796" y="1552872"/>
            <a:chExt cx="4243140" cy="4286977"/>
          </a:xfrm>
        </p:grpSpPr>
        <p:sp>
          <p:nvSpPr>
            <p:cNvPr id="12" name="Curved Up Arrow 1">
              <a:extLst>
                <a:ext uri="{FF2B5EF4-FFF2-40B4-BE49-F238E27FC236}"/>
              </a:extLst>
            </p:cNvPr>
            <p:cNvSpPr/>
            <p:nvPr/>
          </p:nvSpPr>
          <p:spPr>
            <a:xfrm>
              <a:off x="794796" y="1552872"/>
              <a:ext cx="4243140" cy="4286977"/>
            </a:xfrm>
            <a:custGeom>
              <a:avLst/>
              <a:gdLst>
                <a:gd name="connsiteX0" fmla="*/ 467810 w 635736"/>
                <a:gd name="connsiteY0" fmla="*/ 0 h 731523"/>
                <a:gd name="connsiteX1" fmla="*/ 635736 w 635736"/>
                <a:gd name="connsiteY1" fmla="*/ 182880 h 731523"/>
                <a:gd name="connsiteX2" fmla="*/ 544296 w 635736"/>
                <a:gd name="connsiteY2" fmla="*/ 182880 h 731523"/>
                <a:gd name="connsiteX3" fmla="*/ 87404 w 635736"/>
                <a:gd name="connsiteY3" fmla="*/ 731520 h 731523"/>
                <a:gd name="connsiteX4" fmla="*/ 0 w 635736"/>
                <a:gd name="connsiteY4" fmla="*/ 731520 h 731523"/>
                <a:gd name="connsiteX5" fmla="*/ 0 w 635736"/>
                <a:gd name="connsiteY5" fmla="*/ 718075 h 731523"/>
                <a:gd name="connsiteX6" fmla="*/ 0 w 635736"/>
                <a:gd name="connsiteY6" fmla="*/ 716278 h 731523"/>
                <a:gd name="connsiteX7" fmla="*/ 361416 w 635736"/>
                <a:gd name="connsiteY7" fmla="*/ 182880 h 731523"/>
                <a:gd name="connsiteX8" fmla="*/ 269976 w 635736"/>
                <a:gd name="connsiteY8" fmla="*/ 182880 h 731523"/>
                <a:gd name="connsiteX9" fmla="*/ 467810 w 635736"/>
                <a:gd name="connsiteY9" fmla="*/ 0 h 731523"/>
                <a:gd name="connsiteX0" fmla="*/ 467810 w 635736"/>
                <a:gd name="connsiteY0" fmla="*/ 0 h 731523"/>
                <a:gd name="connsiteX1" fmla="*/ 635736 w 635736"/>
                <a:gd name="connsiteY1" fmla="*/ 182880 h 731523"/>
                <a:gd name="connsiteX2" fmla="*/ 544296 w 635736"/>
                <a:gd name="connsiteY2" fmla="*/ 182880 h 731523"/>
                <a:gd name="connsiteX3" fmla="*/ 87404 w 635736"/>
                <a:gd name="connsiteY3" fmla="*/ 731520 h 731523"/>
                <a:gd name="connsiteX4" fmla="*/ 0 w 635736"/>
                <a:gd name="connsiteY4" fmla="*/ 731520 h 731523"/>
                <a:gd name="connsiteX5" fmla="*/ 0 w 635736"/>
                <a:gd name="connsiteY5" fmla="*/ 716278 h 731523"/>
                <a:gd name="connsiteX6" fmla="*/ 361416 w 635736"/>
                <a:gd name="connsiteY6" fmla="*/ 182880 h 731523"/>
                <a:gd name="connsiteX7" fmla="*/ 269976 w 635736"/>
                <a:gd name="connsiteY7" fmla="*/ 182880 h 731523"/>
                <a:gd name="connsiteX8" fmla="*/ 467810 w 635736"/>
                <a:gd name="connsiteY8" fmla="*/ 0 h 731523"/>
                <a:gd name="connsiteX0" fmla="*/ 582986 w 750912"/>
                <a:gd name="connsiteY0" fmla="*/ 0 h 736598"/>
                <a:gd name="connsiteX1" fmla="*/ 750912 w 750912"/>
                <a:gd name="connsiteY1" fmla="*/ 182880 h 736598"/>
                <a:gd name="connsiteX2" fmla="*/ 659472 w 750912"/>
                <a:gd name="connsiteY2" fmla="*/ 182880 h 736598"/>
                <a:gd name="connsiteX3" fmla="*/ 202580 w 750912"/>
                <a:gd name="connsiteY3" fmla="*/ 731520 h 736598"/>
                <a:gd name="connsiteX4" fmla="*/ 0 w 750912"/>
                <a:gd name="connsiteY4" fmla="*/ 736598 h 736598"/>
                <a:gd name="connsiteX5" fmla="*/ 115176 w 750912"/>
                <a:gd name="connsiteY5" fmla="*/ 716278 h 736598"/>
                <a:gd name="connsiteX6" fmla="*/ 476592 w 750912"/>
                <a:gd name="connsiteY6" fmla="*/ 182880 h 736598"/>
                <a:gd name="connsiteX7" fmla="*/ 385152 w 750912"/>
                <a:gd name="connsiteY7" fmla="*/ 182880 h 736598"/>
                <a:gd name="connsiteX8" fmla="*/ 582986 w 750912"/>
                <a:gd name="connsiteY8" fmla="*/ 0 h 736598"/>
                <a:gd name="connsiteX0" fmla="*/ 582986 w 750912"/>
                <a:gd name="connsiteY0" fmla="*/ 0 h 736598"/>
                <a:gd name="connsiteX1" fmla="*/ 750912 w 750912"/>
                <a:gd name="connsiteY1" fmla="*/ 182880 h 736598"/>
                <a:gd name="connsiteX2" fmla="*/ 659472 w 750912"/>
                <a:gd name="connsiteY2" fmla="*/ 182880 h 736598"/>
                <a:gd name="connsiteX3" fmla="*/ 202580 w 750912"/>
                <a:gd name="connsiteY3" fmla="*/ 731520 h 736598"/>
                <a:gd name="connsiteX4" fmla="*/ 0 w 750912"/>
                <a:gd name="connsiteY4" fmla="*/ 736598 h 736598"/>
                <a:gd name="connsiteX5" fmla="*/ 115176 w 750912"/>
                <a:gd name="connsiteY5" fmla="*/ 716278 h 736598"/>
                <a:gd name="connsiteX6" fmla="*/ 476592 w 750912"/>
                <a:gd name="connsiteY6" fmla="*/ 182880 h 736598"/>
                <a:gd name="connsiteX7" fmla="*/ 385152 w 750912"/>
                <a:gd name="connsiteY7" fmla="*/ 182880 h 736598"/>
                <a:gd name="connsiteX8" fmla="*/ 582986 w 750912"/>
                <a:gd name="connsiteY8" fmla="*/ 0 h 736598"/>
                <a:gd name="connsiteX0" fmla="*/ 582986 w 750912"/>
                <a:gd name="connsiteY0" fmla="*/ 0 h 736598"/>
                <a:gd name="connsiteX1" fmla="*/ 750912 w 750912"/>
                <a:gd name="connsiteY1" fmla="*/ 182880 h 736598"/>
                <a:gd name="connsiteX2" fmla="*/ 659472 w 750912"/>
                <a:gd name="connsiteY2" fmla="*/ 182880 h 736598"/>
                <a:gd name="connsiteX3" fmla="*/ 202580 w 750912"/>
                <a:gd name="connsiteY3" fmla="*/ 731520 h 736598"/>
                <a:gd name="connsiteX4" fmla="*/ 0 w 750912"/>
                <a:gd name="connsiteY4" fmla="*/ 736598 h 736598"/>
                <a:gd name="connsiteX5" fmla="*/ 115176 w 750912"/>
                <a:gd name="connsiteY5" fmla="*/ 716278 h 736598"/>
                <a:gd name="connsiteX6" fmla="*/ 476592 w 750912"/>
                <a:gd name="connsiteY6" fmla="*/ 182880 h 736598"/>
                <a:gd name="connsiteX7" fmla="*/ 385152 w 750912"/>
                <a:gd name="connsiteY7" fmla="*/ 182880 h 736598"/>
                <a:gd name="connsiteX8" fmla="*/ 582986 w 750912"/>
                <a:gd name="connsiteY8" fmla="*/ 0 h 73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912" h="736598">
                  <a:moveTo>
                    <a:pt x="582986" y="0"/>
                  </a:moveTo>
                  <a:lnTo>
                    <a:pt x="750912" y="182880"/>
                  </a:lnTo>
                  <a:lnTo>
                    <a:pt x="659472" y="182880"/>
                  </a:lnTo>
                  <a:cubicBezTo>
                    <a:pt x="604805" y="511774"/>
                    <a:pt x="413733" y="732568"/>
                    <a:pt x="202580" y="731520"/>
                  </a:cubicBezTo>
                  <a:lnTo>
                    <a:pt x="0" y="736598"/>
                  </a:lnTo>
                  <a:cubicBezTo>
                    <a:pt x="38392" y="729825"/>
                    <a:pt x="73200" y="726606"/>
                    <a:pt x="115176" y="716278"/>
                  </a:cubicBezTo>
                  <a:cubicBezTo>
                    <a:pt x="291341" y="660491"/>
                    <a:pt x="431613" y="453492"/>
                    <a:pt x="476592" y="182880"/>
                  </a:cubicBezTo>
                  <a:lnTo>
                    <a:pt x="385152" y="182880"/>
                  </a:lnTo>
                  <a:lnTo>
                    <a:pt x="58298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a:solidFill>
                  <a:schemeClr val="tx1"/>
                </a:solidFill>
              </a:endParaRPr>
            </a:p>
          </p:txBody>
        </p:sp>
        <p:sp>
          <p:nvSpPr>
            <p:cNvPr id="13" name="Curved Up Arrow 1">
              <a:extLst>
                <a:ext uri="{FF2B5EF4-FFF2-40B4-BE49-F238E27FC236}"/>
              </a:extLst>
            </p:cNvPr>
            <p:cNvSpPr/>
            <p:nvPr/>
          </p:nvSpPr>
          <p:spPr>
            <a:xfrm>
              <a:off x="2607615" y="1552872"/>
              <a:ext cx="2430321" cy="3279117"/>
            </a:xfrm>
            <a:custGeom>
              <a:avLst/>
              <a:gdLst/>
              <a:ahLst/>
              <a:cxnLst/>
              <a:rect l="l" t="t" r="r" b="b"/>
              <a:pathLst>
                <a:path w="2429697" h="3278977">
                  <a:moveTo>
                    <a:pt x="1480806" y="0"/>
                  </a:moveTo>
                  <a:lnTo>
                    <a:pt x="2429697" y="1064356"/>
                  </a:lnTo>
                  <a:lnTo>
                    <a:pt x="1913002" y="1064356"/>
                  </a:lnTo>
                  <a:cubicBezTo>
                    <a:pt x="1767557" y="1965619"/>
                    <a:pt x="1451237" y="2727407"/>
                    <a:pt x="1030480" y="3278977"/>
                  </a:cubicBezTo>
                  <a:lnTo>
                    <a:pt x="0" y="3278977"/>
                  </a:lnTo>
                  <a:cubicBezTo>
                    <a:pt x="423651" y="2718190"/>
                    <a:pt x="736725" y="1949779"/>
                    <a:pt x="879611" y="1064356"/>
                  </a:cubicBezTo>
                  <a:lnTo>
                    <a:pt x="362916" y="106435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a:solidFill>
                  <a:schemeClr val="tx1"/>
                </a:solidFill>
              </a:endParaRPr>
            </a:p>
          </p:txBody>
        </p:sp>
        <p:sp>
          <p:nvSpPr>
            <p:cNvPr id="14" name="Curved Up Arrow 1">
              <a:extLst>
                <a:ext uri="{FF2B5EF4-FFF2-40B4-BE49-F238E27FC236}"/>
              </a:extLst>
            </p:cNvPr>
            <p:cNvSpPr/>
            <p:nvPr/>
          </p:nvSpPr>
          <p:spPr>
            <a:xfrm>
              <a:off x="2971131" y="1552872"/>
              <a:ext cx="2066805" cy="2271256"/>
            </a:xfrm>
            <a:custGeom>
              <a:avLst/>
              <a:gdLst/>
              <a:ahLst/>
              <a:cxnLst/>
              <a:rect l="l" t="t" r="r" b="b"/>
              <a:pathLst>
                <a:path w="2066781" h="2270977">
                  <a:moveTo>
                    <a:pt x="1117890" y="0"/>
                  </a:moveTo>
                  <a:lnTo>
                    <a:pt x="2066781" y="1064356"/>
                  </a:lnTo>
                  <a:lnTo>
                    <a:pt x="1550086" y="1064356"/>
                  </a:lnTo>
                  <a:cubicBezTo>
                    <a:pt x="1479389" y="1502438"/>
                    <a:pt x="1368319" y="1907566"/>
                    <a:pt x="1222656" y="2270977"/>
                  </a:cubicBezTo>
                  <a:lnTo>
                    <a:pt x="189248" y="2270977"/>
                  </a:lnTo>
                  <a:cubicBezTo>
                    <a:pt x="335680" y="1904432"/>
                    <a:pt x="446642" y="1498457"/>
                    <a:pt x="516695" y="1064356"/>
                  </a:cubicBezTo>
                  <a:lnTo>
                    <a:pt x="0" y="106435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a:solidFill>
                  <a:schemeClr val="tx1"/>
                </a:solidFill>
              </a:endParaRPr>
            </a:p>
          </p:txBody>
        </p:sp>
        <p:sp>
          <p:nvSpPr>
            <p:cNvPr id="15" name="Curved Up Arrow 1">
              <a:extLst>
                <a:ext uri="{FF2B5EF4-FFF2-40B4-BE49-F238E27FC236}"/>
              </a:extLst>
            </p:cNvPr>
            <p:cNvSpPr/>
            <p:nvPr/>
          </p:nvSpPr>
          <p:spPr>
            <a:xfrm>
              <a:off x="2971131" y="1552872"/>
              <a:ext cx="2066805" cy="1263397"/>
            </a:xfrm>
            <a:custGeom>
              <a:avLst/>
              <a:gdLst/>
              <a:ahLst/>
              <a:cxnLst/>
              <a:rect l="l" t="t" r="r" b="b"/>
              <a:pathLst>
                <a:path w="2066781" h="1262977">
                  <a:moveTo>
                    <a:pt x="1117890" y="0"/>
                  </a:moveTo>
                  <a:lnTo>
                    <a:pt x="2066781" y="1064356"/>
                  </a:lnTo>
                  <a:lnTo>
                    <a:pt x="1550086" y="1064356"/>
                  </a:lnTo>
                  <a:lnTo>
                    <a:pt x="1512330" y="1262977"/>
                  </a:lnTo>
                  <a:lnTo>
                    <a:pt x="479897" y="1262977"/>
                  </a:lnTo>
                  <a:cubicBezTo>
                    <a:pt x="494102" y="1197656"/>
                    <a:pt x="505885" y="1131341"/>
                    <a:pt x="516695" y="1064356"/>
                  </a:cubicBezTo>
                  <a:lnTo>
                    <a:pt x="0" y="10643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a:solidFill>
                  <a:schemeClr val="tx1"/>
                </a:solidFill>
              </a:endParaRPr>
            </a:p>
          </p:txBody>
        </p:sp>
      </p:grpSp>
      <p:sp>
        <p:nvSpPr>
          <p:cNvPr id="74768" name="TextBox 15"/>
          <p:cNvSpPr txBox="1">
            <a:spLocks noChangeArrowheads="1"/>
          </p:cNvSpPr>
          <p:nvPr/>
        </p:nvSpPr>
        <p:spPr bwMode="auto">
          <a:xfrm>
            <a:off x="4200525" y="1811338"/>
            <a:ext cx="6619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ko-KR" sz="2800" b="1">
                <a:solidFill>
                  <a:schemeClr val="accent1"/>
                </a:solidFill>
                <a:cs typeface="HY그래픽M"/>
              </a:rPr>
              <a:t>01</a:t>
            </a:r>
            <a:endParaRPr lang="ko-KR" altLang="en-US" sz="2800" b="1">
              <a:solidFill>
                <a:schemeClr val="accent1"/>
              </a:solidFill>
              <a:cs typeface="HY그래픽M"/>
            </a:endParaRPr>
          </a:p>
        </p:txBody>
      </p:sp>
      <p:sp>
        <p:nvSpPr>
          <p:cNvPr id="74769" name="TextBox 16"/>
          <p:cNvSpPr txBox="1">
            <a:spLocks noChangeArrowheads="1"/>
          </p:cNvSpPr>
          <p:nvPr/>
        </p:nvSpPr>
        <p:spPr bwMode="auto">
          <a:xfrm>
            <a:off x="2935288" y="2897188"/>
            <a:ext cx="7651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ko-KR" sz="2800" b="1">
                <a:solidFill>
                  <a:schemeClr val="accent2"/>
                </a:solidFill>
                <a:cs typeface="HY그래픽M"/>
              </a:rPr>
              <a:t>02</a:t>
            </a:r>
            <a:endParaRPr lang="ko-KR" altLang="en-US" sz="2800" b="1">
              <a:solidFill>
                <a:schemeClr val="accent2"/>
              </a:solidFill>
              <a:cs typeface="HY그래픽M"/>
            </a:endParaRPr>
          </a:p>
        </p:txBody>
      </p:sp>
      <p:sp>
        <p:nvSpPr>
          <p:cNvPr id="18" name="TextBox 17">
            <a:extLst>
              <a:ext uri="{FF2B5EF4-FFF2-40B4-BE49-F238E27FC236}"/>
            </a:extLst>
          </p:cNvPr>
          <p:cNvSpPr txBox="1"/>
          <p:nvPr/>
        </p:nvSpPr>
        <p:spPr>
          <a:xfrm>
            <a:off x="2552700" y="4068763"/>
            <a:ext cx="765175" cy="523875"/>
          </a:xfrm>
          <a:prstGeom prst="rect">
            <a:avLst/>
          </a:prstGeom>
          <a:noFill/>
        </p:spPr>
        <p:txBody>
          <a:bodyPr>
            <a:spAutoFit/>
          </a:bodyPr>
          <a:lstStyle/>
          <a:p>
            <a:pPr algn="ctr" fontAlgn="auto">
              <a:spcBef>
                <a:spcPts val="0"/>
              </a:spcBef>
              <a:spcAft>
                <a:spcPts val="0"/>
              </a:spcAft>
              <a:defRPr/>
            </a:pPr>
            <a:r>
              <a:rPr lang="en-US" altLang="ko-KR" sz="2800" b="1" dirty="0">
                <a:solidFill>
                  <a:schemeClr val="accent3"/>
                </a:solidFill>
              </a:rPr>
              <a:t>03</a:t>
            </a:r>
            <a:endParaRPr lang="ko-KR" altLang="en-US" sz="2800" b="1" dirty="0">
              <a:solidFill>
                <a:schemeClr val="accent3"/>
              </a:solidFill>
            </a:endParaRPr>
          </a:p>
        </p:txBody>
      </p:sp>
      <p:sp>
        <p:nvSpPr>
          <p:cNvPr id="74771" name="TextBox 20"/>
          <p:cNvSpPr txBox="1">
            <a:spLocks noChangeArrowheads="1"/>
          </p:cNvSpPr>
          <p:nvPr/>
        </p:nvSpPr>
        <p:spPr bwMode="auto">
          <a:xfrm>
            <a:off x="3824288" y="2289175"/>
            <a:ext cx="4056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IN" sz="1600" b="1">
                <a:solidFill>
                  <a:schemeClr val="bg1"/>
                </a:solidFill>
                <a:latin typeface="Arial Narrow" pitchFamily="34" charset="0"/>
              </a:rPr>
              <a:t>Scheme launched by the Hon’ble Prime Minister on April 8, 2015 </a:t>
            </a:r>
          </a:p>
        </p:txBody>
      </p:sp>
      <p:sp>
        <p:nvSpPr>
          <p:cNvPr id="74772" name="TextBox 21"/>
          <p:cNvSpPr txBox="1">
            <a:spLocks noChangeArrowheads="1"/>
          </p:cNvSpPr>
          <p:nvPr/>
        </p:nvSpPr>
        <p:spPr bwMode="auto">
          <a:xfrm>
            <a:off x="2989263" y="3267075"/>
            <a:ext cx="40560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IN" b="1">
                <a:solidFill>
                  <a:schemeClr val="bg1"/>
                </a:solidFill>
                <a:latin typeface="Arial Narrow" pitchFamily="34" charset="0"/>
              </a:rPr>
              <a:t>Loans up to 10 lakh to the non-corporate, non-farm small/micro enterprises</a:t>
            </a:r>
          </a:p>
        </p:txBody>
      </p:sp>
      <p:sp>
        <p:nvSpPr>
          <p:cNvPr id="74773" name="TextBox 22"/>
          <p:cNvSpPr txBox="1">
            <a:spLocks noChangeArrowheads="1"/>
          </p:cNvSpPr>
          <p:nvPr/>
        </p:nvSpPr>
        <p:spPr bwMode="auto">
          <a:xfrm>
            <a:off x="1989138" y="4479925"/>
            <a:ext cx="4291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IN" sz="1600" b="1">
                <a:solidFill>
                  <a:schemeClr val="bg1"/>
                </a:solidFill>
                <a:latin typeface="Arial Narrow" pitchFamily="34" charset="0"/>
              </a:rPr>
              <a:t>Loans are given by Commercial Banks, RRBs, Small Finance Banks, MFIs and NBFCs. </a:t>
            </a:r>
          </a:p>
        </p:txBody>
      </p:sp>
      <p:sp>
        <p:nvSpPr>
          <p:cNvPr id="74774" name="TextBox 23"/>
          <p:cNvSpPr txBox="1">
            <a:spLocks noChangeArrowheads="1"/>
          </p:cNvSpPr>
          <p:nvPr/>
        </p:nvSpPr>
        <p:spPr bwMode="auto">
          <a:xfrm>
            <a:off x="1306513" y="5622925"/>
            <a:ext cx="4056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ko-KR" sz="1200">
                <a:solidFill>
                  <a:schemeClr val="bg1"/>
                </a:solidFill>
                <a:latin typeface="Trebuchet MS" pitchFamily="34" charset="0"/>
                <a:cs typeface="HY그래픽M"/>
              </a:rPr>
              <a:t>You can simply impress your audience and add a unique zing and appeal to your Presentations.      </a:t>
            </a:r>
            <a:endParaRPr lang="ko-KR" altLang="en-US" sz="1200">
              <a:solidFill>
                <a:schemeClr val="bg1"/>
              </a:solidFill>
              <a:latin typeface="Trebuchet MS" pitchFamily="34" charset="0"/>
              <a:cs typeface="HY그래픽M"/>
            </a:endParaRPr>
          </a:p>
        </p:txBody>
      </p:sp>
      <p:cxnSp>
        <p:nvCxnSpPr>
          <p:cNvPr id="28" name="Straight Arrow Connector 27">
            <a:extLst>
              <a:ext uri="{FF2B5EF4-FFF2-40B4-BE49-F238E27FC236}"/>
            </a:extLst>
          </p:cNvPr>
          <p:cNvCxnSpPr/>
          <p:nvPr/>
        </p:nvCxnSpPr>
        <p:spPr>
          <a:xfrm>
            <a:off x="8234363" y="2332038"/>
            <a:ext cx="876300" cy="0"/>
          </a:xfrm>
          <a:prstGeom prst="straightConnector1">
            <a:avLst/>
          </a:prstGeom>
          <a:ln w="3810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extLst>
          </p:cNvPr>
          <p:cNvCxnSpPr/>
          <p:nvPr/>
        </p:nvCxnSpPr>
        <p:spPr>
          <a:xfrm>
            <a:off x="7340600" y="3511550"/>
            <a:ext cx="1541463" cy="0"/>
          </a:xfrm>
          <a:prstGeom prst="straightConnector1">
            <a:avLst/>
          </a:prstGeom>
          <a:ln w="38100">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extLst>
          </p:cNvPr>
          <p:cNvCxnSpPr/>
          <p:nvPr/>
        </p:nvCxnSpPr>
        <p:spPr>
          <a:xfrm>
            <a:off x="6521450" y="4583113"/>
            <a:ext cx="1962150" cy="14287"/>
          </a:xfrm>
          <a:prstGeom prst="straightConnector1">
            <a:avLst/>
          </a:prstGeom>
          <a:ln w="38100">
            <a:solidFill>
              <a:schemeClr val="accent3"/>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74778"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925" y="6048375"/>
            <a:ext cx="22463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0"/>
          </p:nvPr>
        </p:nvSpPr>
        <p:spPr>
          <a:xfrm>
            <a:off x="323850" y="339725"/>
            <a:ext cx="11572875" cy="723900"/>
          </a:xfrm>
        </p:spPr>
        <p:txBody>
          <a:bodyPr rtlCol="0">
            <a:normAutofit fontScale="92500" lnSpcReduction="20000"/>
          </a:bodyPr>
          <a:lstStyle/>
          <a:p>
            <a:pPr eaLnBrk="1" fontAlgn="auto" hangingPunct="1">
              <a:spcAft>
                <a:spcPts val="0"/>
              </a:spcAft>
              <a:buFont typeface="Wingdings 3" charset="2"/>
              <a:buNone/>
              <a:defRPr/>
            </a:pPr>
            <a:r>
              <a:rPr lang="en-US" b="1" dirty="0" smtClean="0">
                <a:latin typeface="Gabriola" panose="04040605051002020D02" pitchFamily="82" charset="0"/>
              </a:rPr>
              <a:t>Stand-up India</a:t>
            </a:r>
            <a:endParaRPr lang="en-US" b="1" dirty="0">
              <a:latin typeface="Gabriola" panose="04040605051002020D02" pitchFamily="82" charset="0"/>
            </a:endParaRPr>
          </a:p>
        </p:txBody>
      </p:sp>
      <p:grpSp>
        <p:nvGrpSpPr>
          <p:cNvPr id="3" name="Group 2">
            <a:extLst>
              <a:ext uri="{FF2B5EF4-FFF2-40B4-BE49-F238E27FC236}"/>
            </a:extLst>
          </p:cNvPr>
          <p:cNvGrpSpPr/>
          <p:nvPr/>
        </p:nvGrpSpPr>
        <p:grpSpPr>
          <a:xfrm rot="16200000">
            <a:off x="2693526" y="-1719225"/>
            <a:ext cx="6849470" cy="10304980"/>
            <a:chOff x="2448185" y="1335958"/>
            <a:chExt cx="6367818" cy="7857277"/>
          </a:xfrm>
          <a:solidFill>
            <a:schemeClr val="bg1">
              <a:lumMod val="75000"/>
            </a:schemeClr>
          </a:solidFill>
        </p:grpSpPr>
        <p:sp>
          <p:nvSpPr>
            <p:cNvPr id="4" name="Rectangle 3">
              <a:extLst>
                <a:ext uri="{FF2B5EF4-FFF2-40B4-BE49-F238E27FC236}"/>
              </a:extLst>
            </p:cNvPr>
            <p:cNvSpPr/>
            <p:nvPr/>
          </p:nvSpPr>
          <p:spPr>
            <a:xfrm>
              <a:off x="5029736" y="1335958"/>
              <a:ext cx="180000" cy="144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a:p>
          </p:txBody>
        </p:sp>
        <p:sp>
          <p:nvSpPr>
            <p:cNvPr id="5" name="Rectangle 4">
              <a:extLst>
                <a:ext uri="{FF2B5EF4-FFF2-40B4-BE49-F238E27FC236}"/>
              </a:extLst>
            </p:cNvPr>
            <p:cNvSpPr/>
            <p:nvPr/>
          </p:nvSpPr>
          <p:spPr>
            <a:xfrm rot="16200000">
              <a:off x="4399736" y="1971474"/>
              <a:ext cx="180000" cy="144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a:p>
          </p:txBody>
        </p:sp>
        <p:sp>
          <p:nvSpPr>
            <p:cNvPr id="6" name="Rectangle 5">
              <a:extLst>
                <a:ext uri="{FF2B5EF4-FFF2-40B4-BE49-F238E27FC236}"/>
              </a:extLst>
            </p:cNvPr>
            <p:cNvSpPr/>
            <p:nvPr/>
          </p:nvSpPr>
          <p:spPr>
            <a:xfrm>
              <a:off x="3769736" y="2601474"/>
              <a:ext cx="180000" cy="144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a:p>
          </p:txBody>
        </p:sp>
        <p:sp>
          <p:nvSpPr>
            <p:cNvPr id="7" name="Rectangle 6">
              <a:extLst>
                <a:ext uri="{FF2B5EF4-FFF2-40B4-BE49-F238E27FC236}"/>
              </a:extLst>
            </p:cNvPr>
            <p:cNvSpPr/>
            <p:nvPr/>
          </p:nvSpPr>
          <p:spPr>
            <a:xfrm rot="16200000">
              <a:off x="4759735" y="2871990"/>
              <a:ext cx="180000" cy="21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a:p>
          </p:txBody>
        </p:sp>
        <p:sp>
          <p:nvSpPr>
            <p:cNvPr id="8" name="Rectangle 7">
              <a:extLst>
                <a:ext uri="{FF2B5EF4-FFF2-40B4-BE49-F238E27FC236}"/>
              </a:extLst>
            </p:cNvPr>
            <p:cNvSpPr/>
            <p:nvPr/>
          </p:nvSpPr>
          <p:spPr>
            <a:xfrm>
              <a:off x="5755002" y="3892180"/>
              <a:ext cx="180000" cy="144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a:p>
          </p:txBody>
        </p:sp>
        <p:sp>
          <p:nvSpPr>
            <p:cNvPr id="9" name="Rectangle 8">
              <a:extLst>
                <a:ext uri="{FF2B5EF4-FFF2-40B4-BE49-F238E27FC236}"/>
              </a:extLst>
            </p:cNvPr>
            <p:cNvSpPr/>
            <p:nvPr/>
          </p:nvSpPr>
          <p:spPr>
            <a:xfrm rot="16200000">
              <a:off x="5116907" y="4530659"/>
              <a:ext cx="180000" cy="144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a:p>
          </p:txBody>
        </p:sp>
        <p:sp>
          <p:nvSpPr>
            <p:cNvPr id="10" name="Rectangle 9">
              <a:extLst>
                <a:ext uri="{FF2B5EF4-FFF2-40B4-BE49-F238E27FC236}"/>
              </a:extLst>
            </p:cNvPr>
            <p:cNvSpPr/>
            <p:nvPr/>
          </p:nvSpPr>
          <p:spPr>
            <a:xfrm>
              <a:off x="4479103" y="5183776"/>
              <a:ext cx="180000" cy="144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a:p>
          </p:txBody>
        </p:sp>
        <p:sp>
          <p:nvSpPr>
            <p:cNvPr id="11" name="Rectangle 10">
              <a:extLst>
                <a:ext uri="{FF2B5EF4-FFF2-40B4-BE49-F238E27FC236}"/>
              </a:extLst>
            </p:cNvPr>
            <p:cNvSpPr/>
            <p:nvPr/>
          </p:nvSpPr>
          <p:spPr>
            <a:xfrm rot="16200000">
              <a:off x="5476906" y="5453777"/>
              <a:ext cx="180000" cy="21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a:p>
          </p:txBody>
        </p:sp>
        <p:sp>
          <p:nvSpPr>
            <p:cNvPr id="12" name="Rectangle 11">
              <a:extLst>
                <a:ext uri="{FF2B5EF4-FFF2-40B4-BE49-F238E27FC236}"/>
              </a:extLst>
            </p:cNvPr>
            <p:cNvSpPr/>
            <p:nvPr/>
          </p:nvSpPr>
          <p:spPr>
            <a:xfrm>
              <a:off x="6463397" y="6463630"/>
              <a:ext cx="180000" cy="144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a:p>
          </p:txBody>
        </p:sp>
        <p:sp>
          <p:nvSpPr>
            <p:cNvPr id="13" name="Rectangle 12">
              <a:extLst>
                <a:ext uri="{FF2B5EF4-FFF2-40B4-BE49-F238E27FC236}"/>
              </a:extLst>
            </p:cNvPr>
            <p:cNvSpPr/>
            <p:nvPr/>
          </p:nvSpPr>
          <p:spPr>
            <a:xfrm rot="16200000">
              <a:off x="5833398" y="7100116"/>
              <a:ext cx="180000" cy="144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a:p>
          </p:txBody>
        </p:sp>
        <p:sp>
          <p:nvSpPr>
            <p:cNvPr id="14" name="Rectangle 13">
              <a:extLst>
                <a:ext uri="{FF2B5EF4-FFF2-40B4-BE49-F238E27FC236}"/>
              </a:extLst>
            </p:cNvPr>
            <p:cNvSpPr/>
            <p:nvPr/>
          </p:nvSpPr>
          <p:spPr>
            <a:xfrm>
              <a:off x="5206227" y="7753232"/>
              <a:ext cx="180000" cy="144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a:p>
          </p:txBody>
        </p:sp>
        <p:sp>
          <p:nvSpPr>
            <p:cNvPr id="15" name="Rectangle 14">
              <a:extLst>
                <a:ext uri="{FF2B5EF4-FFF2-40B4-BE49-F238E27FC236}"/>
              </a:extLst>
            </p:cNvPr>
            <p:cNvSpPr/>
            <p:nvPr/>
          </p:nvSpPr>
          <p:spPr>
            <a:xfrm rot="16200000">
              <a:off x="6919700" y="7296932"/>
              <a:ext cx="180000" cy="361260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dirty="0"/>
            </a:p>
          </p:txBody>
        </p:sp>
        <p:sp>
          <p:nvSpPr>
            <p:cNvPr id="16" name="Rectangle 15">
              <a:extLst>
                <a:ext uri="{FF2B5EF4-FFF2-40B4-BE49-F238E27FC236}"/>
              </a:extLst>
            </p:cNvPr>
            <p:cNvSpPr/>
            <p:nvPr/>
          </p:nvSpPr>
          <p:spPr>
            <a:xfrm rot="16200000">
              <a:off x="3731836" y="52309"/>
              <a:ext cx="180000" cy="274730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a:p>
          </p:txBody>
        </p:sp>
      </p:grpSp>
      <p:sp>
        <p:nvSpPr>
          <p:cNvPr id="17" name="Rectangle 16">
            <a:extLst>
              <a:ext uri="{FF2B5EF4-FFF2-40B4-BE49-F238E27FC236}"/>
            </a:extLst>
          </p:cNvPr>
          <p:cNvSpPr/>
          <p:nvPr/>
        </p:nvSpPr>
        <p:spPr>
          <a:xfrm>
            <a:off x="3049588" y="4233863"/>
            <a:ext cx="1079500" cy="900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a:p>
        </p:txBody>
      </p:sp>
      <p:sp>
        <p:nvSpPr>
          <p:cNvPr id="18" name="Rectangle 17">
            <a:extLst>
              <a:ext uri="{FF2B5EF4-FFF2-40B4-BE49-F238E27FC236}"/>
            </a:extLst>
          </p:cNvPr>
          <p:cNvSpPr/>
          <p:nvPr/>
        </p:nvSpPr>
        <p:spPr>
          <a:xfrm>
            <a:off x="1365250" y="4235450"/>
            <a:ext cx="1081088" cy="9001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a:p>
        </p:txBody>
      </p:sp>
      <p:sp>
        <p:nvSpPr>
          <p:cNvPr id="19" name="Rectangle 18">
            <a:extLst>
              <a:ext uri="{FF2B5EF4-FFF2-40B4-BE49-F238E27FC236}"/>
            </a:extLst>
          </p:cNvPr>
          <p:cNvSpPr/>
          <p:nvPr/>
        </p:nvSpPr>
        <p:spPr>
          <a:xfrm>
            <a:off x="6416675" y="3451225"/>
            <a:ext cx="1081088" cy="898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a:p>
        </p:txBody>
      </p:sp>
      <p:sp>
        <p:nvSpPr>
          <p:cNvPr id="20" name="Rectangle 19">
            <a:extLst>
              <a:ext uri="{FF2B5EF4-FFF2-40B4-BE49-F238E27FC236}"/>
            </a:extLst>
          </p:cNvPr>
          <p:cNvSpPr/>
          <p:nvPr/>
        </p:nvSpPr>
        <p:spPr>
          <a:xfrm>
            <a:off x="4733925" y="3451225"/>
            <a:ext cx="1079500" cy="898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a:p>
        </p:txBody>
      </p:sp>
      <p:sp>
        <p:nvSpPr>
          <p:cNvPr id="21" name="Rectangle 20">
            <a:extLst>
              <a:ext uri="{FF2B5EF4-FFF2-40B4-BE49-F238E27FC236}"/>
            </a:extLst>
          </p:cNvPr>
          <p:cNvSpPr/>
          <p:nvPr/>
        </p:nvSpPr>
        <p:spPr>
          <a:xfrm>
            <a:off x="9785350" y="2682875"/>
            <a:ext cx="1079500" cy="9001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a:p>
        </p:txBody>
      </p:sp>
      <p:sp>
        <p:nvSpPr>
          <p:cNvPr id="22" name="Rectangle 21">
            <a:extLst>
              <a:ext uri="{FF2B5EF4-FFF2-40B4-BE49-F238E27FC236}"/>
            </a:extLst>
          </p:cNvPr>
          <p:cNvSpPr/>
          <p:nvPr/>
        </p:nvSpPr>
        <p:spPr>
          <a:xfrm>
            <a:off x="8101013" y="2682875"/>
            <a:ext cx="1079500" cy="9001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a:p>
        </p:txBody>
      </p:sp>
      <p:sp>
        <p:nvSpPr>
          <p:cNvPr id="23" name="Rectangle 22">
            <a:extLst>
              <a:ext uri="{FF2B5EF4-FFF2-40B4-BE49-F238E27FC236}"/>
            </a:extLst>
          </p:cNvPr>
          <p:cNvSpPr/>
          <p:nvPr/>
        </p:nvSpPr>
        <p:spPr>
          <a:xfrm>
            <a:off x="1376363" y="3267075"/>
            <a:ext cx="539750" cy="539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a:p>
        </p:txBody>
      </p:sp>
      <p:sp>
        <p:nvSpPr>
          <p:cNvPr id="24" name="Rectangle 23">
            <a:extLst>
              <a:ext uri="{FF2B5EF4-FFF2-40B4-BE49-F238E27FC236}"/>
            </a:extLst>
          </p:cNvPr>
          <p:cNvSpPr/>
          <p:nvPr/>
        </p:nvSpPr>
        <p:spPr>
          <a:xfrm>
            <a:off x="3590925" y="5567363"/>
            <a:ext cx="539750" cy="539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a:p>
        </p:txBody>
      </p:sp>
      <p:sp>
        <p:nvSpPr>
          <p:cNvPr id="25" name="Rectangle 24">
            <a:extLst>
              <a:ext uri="{FF2B5EF4-FFF2-40B4-BE49-F238E27FC236}"/>
            </a:extLst>
          </p:cNvPr>
          <p:cNvSpPr/>
          <p:nvPr/>
        </p:nvSpPr>
        <p:spPr>
          <a:xfrm>
            <a:off x="4721225" y="2439988"/>
            <a:ext cx="539750" cy="5413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a:p>
        </p:txBody>
      </p:sp>
      <p:sp>
        <p:nvSpPr>
          <p:cNvPr id="26" name="Rectangle 25">
            <a:extLst>
              <a:ext uri="{FF2B5EF4-FFF2-40B4-BE49-F238E27FC236}"/>
            </a:extLst>
          </p:cNvPr>
          <p:cNvSpPr/>
          <p:nvPr/>
        </p:nvSpPr>
        <p:spPr>
          <a:xfrm>
            <a:off x="8636000" y="1698625"/>
            <a:ext cx="539750" cy="539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a:p>
        </p:txBody>
      </p:sp>
      <p:sp>
        <p:nvSpPr>
          <p:cNvPr id="27" name="Rectangle 26">
            <a:extLst>
              <a:ext uri="{FF2B5EF4-FFF2-40B4-BE49-F238E27FC236}"/>
            </a:extLst>
          </p:cNvPr>
          <p:cNvSpPr/>
          <p:nvPr/>
        </p:nvSpPr>
        <p:spPr>
          <a:xfrm>
            <a:off x="10077450" y="4067175"/>
            <a:ext cx="541338" cy="539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a:p>
        </p:txBody>
      </p:sp>
      <p:sp>
        <p:nvSpPr>
          <p:cNvPr id="28" name="Rectangle 27">
            <a:extLst>
              <a:ext uri="{FF2B5EF4-FFF2-40B4-BE49-F238E27FC236}"/>
            </a:extLst>
          </p:cNvPr>
          <p:cNvSpPr/>
          <p:nvPr/>
        </p:nvSpPr>
        <p:spPr>
          <a:xfrm>
            <a:off x="6946900" y="4919663"/>
            <a:ext cx="539750" cy="539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a:p>
        </p:txBody>
      </p:sp>
      <p:sp>
        <p:nvSpPr>
          <p:cNvPr id="75792" name="TextBox 28"/>
          <p:cNvSpPr txBox="1">
            <a:spLocks noChangeArrowheads="1"/>
          </p:cNvSpPr>
          <p:nvPr/>
        </p:nvSpPr>
        <p:spPr bwMode="auto">
          <a:xfrm>
            <a:off x="1441450" y="3306763"/>
            <a:ext cx="4079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ko-KR" sz="2400" b="1">
                <a:solidFill>
                  <a:schemeClr val="bg1"/>
                </a:solidFill>
                <a:latin typeface="Trebuchet MS" pitchFamily="34" charset="0"/>
                <a:cs typeface="HY그래픽M"/>
              </a:rPr>
              <a:t>1</a:t>
            </a:r>
            <a:endParaRPr lang="ko-KR" altLang="en-US" sz="2400" b="1">
              <a:solidFill>
                <a:schemeClr val="bg1"/>
              </a:solidFill>
              <a:latin typeface="Trebuchet MS" pitchFamily="34" charset="0"/>
              <a:cs typeface="HY그래픽M"/>
            </a:endParaRPr>
          </a:p>
        </p:txBody>
      </p:sp>
      <p:sp>
        <p:nvSpPr>
          <p:cNvPr id="75793" name="TextBox 29"/>
          <p:cNvSpPr txBox="1">
            <a:spLocks noChangeArrowheads="1"/>
          </p:cNvSpPr>
          <p:nvPr/>
        </p:nvSpPr>
        <p:spPr bwMode="auto">
          <a:xfrm>
            <a:off x="3656013" y="5607050"/>
            <a:ext cx="4079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ko-KR" sz="2400" b="1">
                <a:solidFill>
                  <a:schemeClr val="bg1"/>
                </a:solidFill>
                <a:latin typeface="Trebuchet MS" pitchFamily="34" charset="0"/>
                <a:cs typeface="HY그래픽M"/>
              </a:rPr>
              <a:t>2</a:t>
            </a:r>
            <a:endParaRPr lang="ko-KR" altLang="en-US" sz="2400" b="1">
              <a:solidFill>
                <a:schemeClr val="bg1"/>
              </a:solidFill>
              <a:latin typeface="Trebuchet MS" pitchFamily="34" charset="0"/>
              <a:cs typeface="HY그래픽M"/>
            </a:endParaRPr>
          </a:p>
        </p:txBody>
      </p:sp>
      <p:sp>
        <p:nvSpPr>
          <p:cNvPr id="75794" name="TextBox 30"/>
          <p:cNvSpPr txBox="1">
            <a:spLocks noChangeArrowheads="1"/>
          </p:cNvSpPr>
          <p:nvPr/>
        </p:nvSpPr>
        <p:spPr bwMode="auto">
          <a:xfrm>
            <a:off x="7011988" y="4959350"/>
            <a:ext cx="409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ko-KR" sz="2400" b="1">
                <a:solidFill>
                  <a:schemeClr val="bg1"/>
                </a:solidFill>
                <a:latin typeface="Trebuchet MS" pitchFamily="34" charset="0"/>
                <a:cs typeface="HY그래픽M"/>
              </a:rPr>
              <a:t>4</a:t>
            </a:r>
            <a:endParaRPr lang="ko-KR" altLang="en-US" sz="2400" b="1">
              <a:solidFill>
                <a:schemeClr val="bg1"/>
              </a:solidFill>
              <a:latin typeface="Trebuchet MS" pitchFamily="34" charset="0"/>
              <a:cs typeface="HY그래픽M"/>
            </a:endParaRPr>
          </a:p>
        </p:txBody>
      </p:sp>
      <p:sp>
        <p:nvSpPr>
          <p:cNvPr id="75795" name="TextBox 31"/>
          <p:cNvSpPr txBox="1">
            <a:spLocks noChangeArrowheads="1"/>
          </p:cNvSpPr>
          <p:nvPr/>
        </p:nvSpPr>
        <p:spPr bwMode="auto">
          <a:xfrm>
            <a:off x="10144125" y="4106863"/>
            <a:ext cx="4079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ko-KR" sz="2400" b="1">
                <a:solidFill>
                  <a:schemeClr val="bg1"/>
                </a:solidFill>
                <a:latin typeface="Trebuchet MS" pitchFamily="34" charset="0"/>
                <a:cs typeface="HY그래픽M"/>
              </a:rPr>
              <a:t>6</a:t>
            </a:r>
            <a:endParaRPr lang="ko-KR" altLang="en-US" sz="2400" b="1">
              <a:solidFill>
                <a:schemeClr val="bg1"/>
              </a:solidFill>
              <a:latin typeface="Trebuchet MS" pitchFamily="34" charset="0"/>
              <a:cs typeface="HY그래픽M"/>
            </a:endParaRPr>
          </a:p>
        </p:txBody>
      </p:sp>
      <p:sp>
        <p:nvSpPr>
          <p:cNvPr id="75796" name="TextBox 32"/>
          <p:cNvSpPr txBox="1">
            <a:spLocks noChangeArrowheads="1"/>
          </p:cNvSpPr>
          <p:nvPr/>
        </p:nvSpPr>
        <p:spPr bwMode="auto">
          <a:xfrm>
            <a:off x="4787900" y="2479675"/>
            <a:ext cx="407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ko-KR" sz="2400" b="1">
                <a:solidFill>
                  <a:schemeClr val="bg1"/>
                </a:solidFill>
                <a:latin typeface="Trebuchet MS" pitchFamily="34" charset="0"/>
                <a:cs typeface="HY그래픽M"/>
              </a:rPr>
              <a:t>3</a:t>
            </a:r>
            <a:endParaRPr lang="ko-KR" altLang="en-US" sz="2400" b="1">
              <a:solidFill>
                <a:schemeClr val="bg1"/>
              </a:solidFill>
              <a:latin typeface="Trebuchet MS" pitchFamily="34" charset="0"/>
              <a:cs typeface="HY그래픽M"/>
            </a:endParaRPr>
          </a:p>
        </p:txBody>
      </p:sp>
      <p:sp>
        <p:nvSpPr>
          <p:cNvPr id="75797" name="TextBox 33"/>
          <p:cNvSpPr txBox="1">
            <a:spLocks noChangeArrowheads="1"/>
          </p:cNvSpPr>
          <p:nvPr/>
        </p:nvSpPr>
        <p:spPr bwMode="auto">
          <a:xfrm>
            <a:off x="8701088" y="1738313"/>
            <a:ext cx="409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ko-KR" sz="2400" b="1">
                <a:solidFill>
                  <a:schemeClr val="bg1"/>
                </a:solidFill>
                <a:latin typeface="Trebuchet MS" pitchFamily="34" charset="0"/>
                <a:cs typeface="HY그래픽M"/>
              </a:rPr>
              <a:t>5</a:t>
            </a:r>
            <a:endParaRPr lang="ko-KR" altLang="en-US" sz="2400" b="1">
              <a:solidFill>
                <a:schemeClr val="bg1"/>
              </a:solidFill>
              <a:latin typeface="Trebuchet MS" pitchFamily="34" charset="0"/>
              <a:cs typeface="HY그래픽M"/>
            </a:endParaRPr>
          </a:p>
        </p:txBody>
      </p:sp>
      <p:sp>
        <p:nvSpPr>
          <p:cNvPr id="75798" name="TextBox 36"/>
          <p:cNvSpPr txBox="1">
            <a:spLocks noChangeArrowheads="1"/>
          </p:cNvSpPr>
          <p:nvPr/>
        </p:nvSpPr>
        <p:spPr bwMode="auto">
          <a:xfrm>
            <a:off x="1955800" y="2063750"/>
            <a:ext cx="18891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latin typeface="Arial Narrow" pitchFamily="34" charset="0"/>
              </a:rPr>
              <a:t>To promote entrepreneurship amongst the schedule caste /schedule tribe and </a:t>
            </a:r>
            <a:r>
              <a:rPr lang="en-IN" b="1">
                <a:latin typeface="Arial Narrow" pitchFamily="34" charset="0"/>
              </a:rPr>
              <a:t>women </a:t>
            </a:r>
          </a:p>
        </p:txBody>
      </p:sp>
      <p:sp>
        <p:nvSpPr>
          <p:cNvPr id="75799" name="TextBox 39"/>
          <p:cNvSpPr txBox="1">
            <a:spLocks noChangeArrowheads="1"/>
          </p:cNvSpPr>
          <p:nvPr/>
        </p:nvSpPr>
        <p:spPr bwMode="auto">
          <a:xfrm>
            <a:off x="5327650" y="1827213"/>
            <a:ext cx="18875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IN" b="1">
                <a:latin typeface="Arial Narrow" pitchFamily="34" charset="0"/>
              </a:rPr>
              <a:t>Bank loans between Rs 10 lakh and Rs 1 Crore</a:t>
            </a:r>
            <a:endParaRPr lang="en-IN">
              <a:latin typeface="Arial Narrow" pitchFamily="34" charset="0"/>
            </a:endParaRPr>
          </a:p>
        </p:txBody>
      </p:sp>
      <p:sp>
        <p:nvSpPr>
          <p:cNvPr id="75800" name="TextBox 42"/>
          <p:cNvSpPr txBox="1">
            <a:spLocks noChangeArrowheads="1"/>
          </p:cNvSpPr>
          <p:nvPr/>
        </p:nvSpPr>
        <p:spPr bwMode="auto">
          <a:xfrm>
            <a:off x="9296400" y="758825"/>
            <a:ext cx="1811338"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IN" b="1">
                <a:latin typeface="Arial Narrow" pitchFamily="34" charset="0"/>
              </a:rPr>
              <a:t>The entrepreneur may be engaged in manufacturing, services or the trading sector. </a:t>
            </a:r>
            <a:endParaRPr lang="en-IN">
              <a:latin typeface="Arial Narrow" pitchFamily="34" charset="0"/>
            </a:endParaRPr>
          </a:p>
        </p:txBody>
      </p:sp>
      <p:sp>
        <p:nvSpPr>
          <p:cNvPr id="75801" name="TextBox 45"/>
          <p:cNvSpPr txBox="1">
            <a:spLocks noChangeArrowheads="1"/>
          </p:cNvSpPr>
          <p:nvPr/>
        </p:nvSpPr>
        <p:spPr bwMode="auto">
          <a:xfrm>
            <a:off x="4224338" y="5730875"/>
            <a:ext cx="22939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IN" b="1">
                <a:latin typeface="Arial Narrow" pitchFamily="34" charset="0"/>
              </a:rPr>
              <a:t>To provide handholding  support to potential entrepreneurs</a:t>
            </a:r>
            <a:endParaRPr lang="en-IN">
              <a:latin typeface="Arial Narrow" pitchFamily="34" charset="0"/>
            </a:endParaRPr>
          </a:p>
        </p:txBody>
      </p:sp>
      <p:sp>
        <p:nvSpPr>
          <p:cNvPr id="75802" name="TextBox 48"/>
          <p:cNvSpPr txBox="1">
            <a:spLocks noChangeArrowheads="1"/>
          </p:cNvSpPr>
          <p:nvPr/>
        </p:nvSpPr>
        <p:spPr bwMode="auto">
          <a:xfrm>
            <a:off x="7580313" y="5122863"/>
            <a:ext cx="18891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IN" b="1">
                <a:latin typeface="Arial Narrow" pitchFamily="34" charset="0"/>
              </a:rPr>
              <a:t>Loans under the scheme is available for only Green field Projects</a:t>
            </a:r>
            <a:endParaRPr lang="en-IN">
              <a:latin typeface="Arial Narrow" pitchFamily="34" charset="0"/>
            </a:endParaRPr>
          </a:p>
        </p:txBody>
      </p:sp>
      <p:sp>
        <p:nvSpPr>
          <p:cNvPr id="75803" name="TextBox 51"/>
          <p:cNvSpPr txBox="1">
            <a:spLocks noChangeArrowheads="1"/>
          </p:cNvSpPr>
          <p:nvPr/>
        </p:nvSpPr>
        <p:spPr bwMode="auto">
          <a:xfrm>
            <a:off x="9771063" y="4960938"/>
            <a:ext cx="18891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IN" b="1">
                <a:latin typeface="Arial Narrow" pitchFamily="34" charset="0"/>
              </a:rPr>
              <a:t>Composite loan of 75% of the project cost inclusive of term loan and working capital. </a:t>
            </a:r>
            <a:endParaRPr lang="en-IN">
              <a:latin typeface="Arial Narrow" pitchFamily="34" charset="0"/>
            </a:endParaRPr>
          </a:p>
        </p:txBody>
      </p:sp>
      <p:sp>
        <p:nvSpPr>
          <p:cNvPr id="53" name="Rectangle 16">
            <a:extLst>
              <a:ext uri="{FF2B5EF4-FFF2-40B4-BE49-F238E27FC236}"/>
            </a:extLst>
          </p:cNvPr>
          <p:cNvSpPr/>
          <p:nvPr/>
        </p:nvSpPr>
        <p:spPr>
          <a:xfrm rot="2700000">
            <a:off x="3456782" y="4434681"/>
            <a:ext cx="266700" cy="477837"/>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p>
        </p:txBody>
      </p:sp>
      <p:sp>
        <p:nvSpPr>
          <p:cNvPr id="54" name="Rectangle 9">
            <a:extLst>
              <a:ext uri="{FF2B5EF4-FFF2-40B4-BE49-F238E27FC236}"/>
            </a:extLst>
          </p:cNvPr>
          <p:cNvSpPr/>
          <p:nvPr/>
        </p:nvSpPr>
        <p:spPr>
          <a:xfrm>
            <a:off x="1751013" y="4527550"/>
            <a:ext cx="330200" cy="30956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p>
        </p:txBody>
      </p:sp>
      <p:sp>
        <p:nvSpPr>
          <p:cNvPr id="55" name="Rectangle 9">
            <a:extLst>
              <a:ext uri="{FF2B5EF4-FFF2-40B4-BE49-F238E27FC236}"/>
            </a:extLst>
          </p:cNvPr>
          <p:cNvSpPr/>
          <p:nvPr/>
        </p:nvSpPr>
        <p:spPr>
          <a:xfrm>
            <a:off x="10133013" y="2947988"/>
            <a:ext cx="371475" cy="37147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p>
        </p:txBody>
      </p:sp>
      <p:sp>
        <p:nvSpPr>
          <p:cNvPr id="56" name="Rectangle 36">
            <a:extLst>
              <a:ext uri="{FF2B5EF4-FFF2-40B4-BE49-F238E27FC236}"/>
            </a:extLst>
          </p:cNvPr>
          <p:cNvSpPr/>
          <p:nvPr/>
        </p:nvSpPr>
        <p:spPr>
          <a:xfrm>
            <a:off x="5065713" y="3729038"/>
            <a:ext cx="388937" cy="325437"/>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p>
        </p:txBody>
      </p:sp>
      <p:sp>
        <p:nvSpPr>
          <p:cNvPr id="57" name="Round Same Side Corner Rectangle 36">
            <a:extLst>
              <a:ext uri="{FF2B5EF4-FFF2-40B4-BE49-F238E27FC236}"/>
            </a:extLst>
          </p:cNvPr>
          <p:cNvSpPr>
            <a:spLocks noChangeAspect="1"/>
          </p:cNvSpPr>
          <p:nvPr/>
        </p:nvSpPr>
        <p:spPr>
          <a:xfrm>
            <a:off x="8443913" y="2971800"/>
            <a:ext cx="395287" cy="312738"/>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p>
        </p:txBody>
      </p:sp>
      <p:sp>
        <p:nvSpPr>
          <p:cNvPr id="58" name="Oval 21">
            <a:extLst>
              <a:ext uri="{FF2B5EF4-FFF2-40B4-BE49-F238E27FC236}"/>
            </a:extLst>
          </p:cNvPr>
          <p:cNvSpPr>
            <a:spLocks noChangeAspect="1"/>
          </p:cNvSpPr>
          <p:nvPr/>
        </p:nvSpPr>
        <p:spPr>
          <a:xfrm>
            <a:off x="6753225" y="3709988"/>
            <a:ext cx="381000" cy="38417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a:xfrm>
            <a:off x="1712913" y="163513"/>
            <a:ext cx="8761412" cy="762000"/>
          </a:xfrm>
        </p:spPr>
        <p:txBody>
          <a:bodyPr/>
          <a:lstStyle/>
          <a:p>
            <a:pPr algn="ctr" defTabSz="912813" eaLnBrk="1" hangingPunct="1"/>
            <a:r>
              <a:rPr lang="en-US" sz="4000" b="1" u="sng" smtClean="0">
                <a:solidFill>
                  <a:srgbClr val="002060"/>
                </a:solidFill>
                <a:latin typeface="Gabriola" pitchFamily="82" charset="0"/>
                <a:cs typeface="Gisha" pitchFamily="34" charset="-79"/>
              </a:rPr>
              <a:t>Organizational Structure of O/o DC (MSME</a:t>
            </a:r>
            <a:r>
              <a:rPr lang="en-US" sz="4000" b="1" smtClean="0">
                <a:solidFill>
                  <a:srgbClr val="002060"/>
                </a:solidFill>
                <a:latin typeface="Gabriola" pitchFamily="82" charset="0"/>
                <a:cs typeface="Gisha" pitchFamily="34" charset="-79"/>
              </a:rPr>
              <a:t>)</a:t>
            </a:r>
          </a:p>
        </p:txBody>
      </p:sp>
      <p:sp>
        <p:nvSpPr>
          <p:cNvPr id="4" name="Slide Number Placeholder 8"/>
          <p:cNvSpPr txBox="1">
            <a:spLocks noGrp="1"/>
          </p:cNvSpPr>
          <p:nvPr/>
        </p:nvSpPr>
        <p:spPr bwMode="auto">
          <a:xfrm>
            <a:off x="8686800" y="6400800"/>
            <a:ext cx="1905000" cy="457200"/>
          </a:xfrm>
          <a:prstGeom prst="rect">
            <a:avLst/>
          </a:prstGeom>
          <a:noFill/>
          <a:ln w="12700" cap="sq">
            <a:miter lim="800000"/>
            <a:headEnd type="none" w="sm" len="sm"/>
            <a:tailEnd type="none" w="sm" len="sm"/>
          </a:ln>
        </p:spPr>
        <p:txBody>
          <a:bodyPr anchor="b"/>
          <a:lstStyle/>
          <a:p>
            <a:pPr algn="r" fontAlgn="auto">
              <a:spcBef>
                <a:spcPts val="0"/>
              </a:spcBef>
              <a:spcAft>
                <a:spcPts val="0"/>
              </a:spcAft>
              <a:defRPr/>
            </a:pPr>
            <a:endParaRPr lang="en-US" sz="2200" b="1" dirty="0">
              <a:solidFill>
                <a:schemeClr val="bg1"/>
              </a:solidFill>
              <a:latin typeface="+mj-lt"/>
              <a:cs typeface="+mn-cs"/>
            </a:endParaRPr>
          </a:p>
        </p:txBody>
      </p:sp>
      <p:graphicFrame>
        <p:nvGraphicFramePr>
          <p:cNvPr id="2" name="Diagram 1"/>
          <p:cNvGraphicFramePr/>
          <p:nvPr/>
        </p:nvGraphicFramePr>
        <p:xfrm>
          <a:off x="2046030" y="732918"/>
          <a:ext cx="7932761" cy="5681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0"/>
          </p:nvPr>
        </p:nvSpPr>
        <p:spPr>
          <a:xfrm>
            <a:off x="309563" y="38100"/>
            <a:ext cx="11572875" cy="725488"/>
          </a:xfrm>
        </p:spPr>
        <p:txBody>
          <a:bodyPr rtlCol="0">
            <a:normAutofit fontScale="92500" lnSpcReduction="20000"/>
          </a:bodyPr>
          <a:lstStyle/>
          <a:p>
            <a:pPr eaLnBrk="1" fontAlgn="auto" hangingPunct="1">
              <a:spcAft>
                <a:spcPts val="0"/>
              </a:spcAft>
              <a:buFont typeface="Wingdings 3" charset="2"/>
              <a:buNone/>
              <a:defRPr/>
            </a:pPr>
            <a:r>
              <a:rPr lang="en-US" b="1" u="sng" dirty="0">
                <a:solidFill>
                  <a:srgbClr val="002060"/>
                </a:solidFill>
                <a:latin typeface="Gabriola" pitchFamily="82" charset="0"/>
              </a:rPr>
              <a:t>PSB Loans in 59 minutes</a:t>
            </a:r>
            <a:endParaRPr lang="en-IN" b="1" u="sng" dirty="0">
              <a:solidFill>
                <a:srgbClr val="002060"/>
              </a:solidFill>
              <a:latin typeface="Gabriola" pitchFamily="82" charset="0"/>
            </a:endParaRPr>
          </a:p>
        </p:txBody>
      </p:sp>
      <p:cxnSp>
        <p:nvCxnSpPr>
          <p:cNvPr id="46" name="Elbow Connector 60">
            <a:extLst>
              <a:ext uri="{FF2B5EF4-FFF2-40B4-BE49-F238E27FC236}"/>
            </a:extLst>
          </p:cNvPr>
          <p:cNvCxnSpPr/>
          <p:nvPr/>
        </p:nvCxnSpPr>
        <p:spPr>
          <a:xfrm rot="5400000" flipH="1" flipV="1">
            <a:off x="7006431" y="2983707"/>
            <a:ext cx="898525" cy="1474788"/>
          </a:xfrm>
          <a:prstGeom prst="bentConnector3">
            <a:avLst>
              <a:gd name="adj1" fmla="val 63022"/>
            </a:avLst>
          </a:prstGeom>
          <a:ln w="25400">
            <a:solidFill>
              <a:schemeClr val="accent4"/>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7" name="Elbow Connector 60">
            <a:extLst>
              <a:ext uri="{FF2B5EF4-FFF2-40B4-BE49-F238E27FC236}"/>
            </a:extLst>
          </p:cNvPr>
          <p:cNvCxnSpPr>
            <a:cxnSpLocks/>
          </p:cNvCxnSpPr>
          <p:nvPr/>
        </p:nvCxnSpPr>
        <p:spPr>
          <a:xfrm rot="16200000" flipV="1">
            <a:off x="4198145" y="3002756"/>
            <a:ext cx="900112" cy="1476375"/>
          </a:xfrm>
          <a:prstGeom prst="bentConnector3">
            <a:avLst>
              <a:gd name="adj1" fmla="val 63022"/>
            </a:avLst>
          </a:prstGeom>
          <a:ln w="25400">
            <a:solidFill>
              <a:schemeClr val="accent4"/>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extLst>
          </p:cNvPr>
          <p:cNvSpPr/>
          <p:nvPr/>
        </p:nvSpPr>
        <p:spPr>
          <a:xfrm>
            <a:off x="0" y="4724400"/>
            <a:ext cx="12193588" cy="21605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dirty="0"/>
          </a:p>
        </p:txBody>
      </p:sp>
      <p:sp>
        <p:nvSpPr>
          <p:cNvPr id="49" name="Rectangle 48">
            <a:extLst>
              <a:ext uri="{FF2B5EF4-FFF2-40B4-BE49-F238E27FC236}"/>
            </a:extLst>
          </p:cNvPr>
          <p:cNvSpPr/>
          <p:nvPr/>
        </p:nvSpPr>
        <p:spPr>
          <a:xfrm>
            <a:off x="903288" y="3402013"/>
            <a:ext cx="2339975" cy="1223962"/>
          </a:xfrm>
          <a:prstGeom prst="rect">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a:p>
        </p:txBody>
      </p:sp>
      <p:sp>
        <p:nvSpPr>
          <p:cNvPr id="50" name="Rectangle 49">
            <a:extLst>
              <a:ext uri="{FF2B5EF4-FFF2-40B4-BE49-F238E27FC236}"/>
            </a:extLst>
          </p:cNvPr>
          <p:cNvSpPr/>
          <p:nvPr/>
        </p:nvSpPr>
        <p:spPr>
          <a:xfrm rot="16200000">
            <a:off x="2554288" y="1628775"/>
            <a:ext cx="1281112" cy="1951038"/>
          </a:xfrm>
          <a:prstGeom prst="rect">
            <a:avLst/>
          </a:prstGeom>
          <a:no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a:p>
        </p:txBody>
      </p:sp>
      <p:sp>
        <p:nvSpPr>
          <p:cNvPr id="51" name="Rectangle 50">
            <a:extLst>
              <a:ext uri="{FF2B5EF4-FFF2-40B4-BE49-F238E27FC236}"/>
            </a:extLst>
          </p:cNvPr>
          <p:cNvSpPr/>
          <p:nvPr/>
        </p:nvSpPr>
        <p:spPr>
          <a:xfrm>
            <a:off x="4899025" y="1738313"/>
            <a:ext cx="2339975" cy="1223962"/>
          </a:xfrm>
          <a:prstGeom prst="rect">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a:solidFill>
                <a:schemeClr val="tx1">
                  <a:lumMod val="65000"/>
                  <a:lumOff val="35000"/>
                </a:schemeClr>
              </a:solidFill>
            </a:endParaRPr>
          </a:p>
        </p:txBody>
      </p:sp>
      <p:sp>
        <p:nvSpPr>
          <p:cNvPr id="52" name="Rectangle 51">
            <a:extLst>
              <a:ext uri="{FF2B5EF4-FFF2-40B4-BE49-F238E27FC236}"/>
            </a:extLst>
          </p:cNvPr>
          <p:cNvSpPr/>
          <p:nvPr/>
        </p:nvSpPr>
        <p:spPr>
          <a:xfrm>
            <a:off x="7707313" y="2047875"/>
            <a:ext cx="2339975" cy="1223963"/>
          </a:xfrm>
          <a:prstGeom prst="rect">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a:p>
        </p:txBody>
      </p:sp>
      <p:sp>
        <p:nvSpPr>
          <p:cNvPr id="53" name="Rectangle 52">
            <a:extLst>
              <a:ext uri="{FF2B5EF4-FFF2-40B4-BE49-F238E27FC236}"/>
            </a:extLst>
          </p:cNvPr>
          <p:cNvSpPr/>
          <p:nvPr/>
        </p:nvSpPr>
        <p:spPr>
          <a:xfrm>
            <a:off x="8913813" y="3402013"/>
            <a:ext cx="2339975" cy="1223962"/>
          </a:xfrm>
          <a:prstGeom prst="rect">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a:p>
        </p:txBody>
      </p:sp>
      <p:cxnSp>
        <p:nvCxnSpPr>
          <p:cNvPr id="54" name="Straight Arrow Connector 53">
            <a:extLst>
              <a:ext uri="{FF2B5EF4-FFF2-40B4-BE49-F238E27FC236}"/>
            </a:extLst>
          </p:cNvPr>
          <p:cNvCxnSpPr>
            <a:cxnSpLocks/>
            <a:endCxn id="51" idx="2"/>
          </p:cNvCxnSpPr>
          <p:nvPr/>
        </p:nvCxnSpPr>
        <p:spPr>
          <a:xfrm flipV="1">
            <a:off x="6069013" y="2962275"/>
            <a:ext cx="0" cy="1027113"/>
          </a:xfrm>
          <a:prstGeom prst="straightConnector1">
            <a:avLst/>
          </a:prstGeom>
          <a:ln w="2540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5" name="Elbow Connector 61">
            <a:extLst>
              <a:ext uri="{FF2B5EF4-FFF2-40B4-BE49-F238E27FC236}"/>
            </a:extLst>
          </p:cNvPr>
          <p:cNvCxnSpPr>
            <a:cxnSpLocks/>
          </p:cNvCxnSpPr>
          <p:nvPr/>
        </p:nvCxnSpPr>
        <p:spPr>
          <a:xfrm rot="10800000">
            <a:off x="3316288" y="4000500"/>
            <a:ext cx="1538287" cy="458788"/>
          </a:xfrm>
          <a:prstGeom prst="bentConnector3">
            <a:avLst>
              <a:gd name="adj1" fmla="val 50000"/>
            </a:avLst>
          </a:prstGeom>
          <a:ln w="25400">
            <a:solidFill>
              <a:schemeClr val="accent3"/>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6813" name="TextBox 56"/>
          <p:cNvSpPr txBox="1">
            <a:spLocks noChangeArrowheads="1"/>
          </p:cNvSpPr>
          <p:nvPr/>
        </p:nvSpPr>
        <p:spPr bwMode="auto">
          <a:xfrm>
            <a:off x="935038" y="3535363"/>
            <a:ext cx="22431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latin typeface="Arial Narrow" pitchFamily="34" charset="0"/>
              </a:rPr>
              <a:t>Unique platform that ensures seamless In-principle loan approval</a:t>
            </a:r>
            <a:endParaRPr lang="en-IN" b="1">
              <a:latin typeface="Arial Narrow" pitchFamily="34" charset="0"/>
            </a:endParaRPr>
          </a:p>
        </p:txBody>
      </p:sp>
      <p:sp>
        <p:nvSpPr>
          <p:cNvPr id="59" name="Rectangle 58">
            <a:extLst>
              <a:ext uri="{FF2B5EF4-FFF2-40B4-BE49-F238E27FC236}"/>
            </a:extLst>
          </p:cNvPr>
          <p:cNvSpPr/>
          <p:nvPr/>
        </p:nvSpPr>
        <p:spPr>
          <a:xfrm>
            <a:off x="2092325" y="2047875"/>
            <a:ext cx="2339975" cy="1223963"/>
          </a:xfrm>
          <a:prstGeom prst="rect">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ko-KR" altLang="en-US" sz="2700"/>
          </a:p>
        </p:txBody>
      </p:sp>
      <p:sp>
        <p:nvSpPr>
          <p:cNvPr id="60" name="Rectangle 59">
            <a:extLst>
              <a:ext uri="{FF2B5EF4-FFF2-40B4-BE49-F238E27FC236}"/>
            </a:extLst>
          </p:cNvPr>
          <p:cNvSpPr/>
          <p:nvPr/>
        </p:nvSpPr>
        <p:spPr>
          <a:xfrm>
            <a:off x="1298575" y="4865688"/>
            <a:ext cx="2782888" cy="1443037"/>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a:p>
        </p:txBody>
      </p:sp>
      <p:sp>
        <p:nvSpPr>
          <p:cNvPr id="61" name="Rectangle 60">
            <a:extLst>
              <a:ext uri="{FF2B5EF4-FFF2-40B4-BE49-F238E27FC236}"/>
            </a:extLst>
          </p:cNvPr>
          <p:cNvSpPr/>
          <p:nvPr/>
        </p:nvSpPr>
        <p:spPr>
          <a:xfrm>
            <a:off x="8124825" y="4922838"/>
            <a:ext cx="2339975" cy="1223962"/>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a:p>
        </p:txBody>
      </p:sp>
      <p:cxnSp>
        <p:nvCxnSpPr>
          <p:cNvPr id="62" name="Elbow Connector 83">
            <a:extLst>
              <a:ext uri="{FF2B5EF4-FFF2-40B4-BE49-F238E27FC236}"/>
            </a:extLst>
          </p:cNvPr>
          <p:cNvCxnSpPr/>
          <p:nvPr/>
        </p:nvCxnSpPr>
        <p:spPr>
          <a:xfrm rot="10800000" flipV="1">
            <a:off x="4138613" y="5414963"/>
            <a:ext cx="1157287" cy="379412"/>
          </a:xfrm>
          <a:prstGeom prst="bentConnector3">
            <a:avLst>
              <a:gd name="adj1" fmla="val -1002"/>
            </a:avLst>
          </a:prstGeom>
          <a:ln w="254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3" name="Elbow Connector 84">
            <a:extLst>
              <a:ext uri="{FF2B5EF4-FFF2-40B4-BE49-F238E27FC236}"/>
            </a:extLst>
          </p:cNvPr>
          <p:cNvCxnSpPr/>
          <p:nvPr/>
        </p:nvCxnSpPr>
        <p:spPr>
          <a:xfrm>
            <a:off x="6913563" y="5414963"/>
            <a:ext cx="1089025" cy="379412"/>
          </a:xfrm>
          <a:prstGeom prst="bentConnector3">
            <a:avLst>
              <a:gd name="adj1" fmla="val -1659"/>
            </a:avLst>
          </a:prstGeom>
          <a:ln w="254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8" name="Elbow Connector 61">
            <a:extLst>
              <a:ext uri="{FF2B5EF4-FFF2-40B4-BE49-F238E27FC236}"/>
            </a:extLst>
          </p:cNvPr>
          <p:cNvCxnSpPr>
            <a:cxnSpLocks/>
          </p:cNvCxnSpPr>
          <p:nvPr/>
        </p:nvCxnSpPr>
        <p:spPr>
          <a:xfrm rot="10800000" flipH="1">
            <a:off x="7283450" y="4000500"/>
            <a:ext cx="1539875" cy="458788"/>
          </a:xfrm>
          <a:prstGeom prst="bentConnector3">
            <a:avLst>
              <a:gd name="adj1" fmla="val 50000"/>
            </a:avLst>
          </a:prstGeom>
          <a:ln w="25400">
            <a:solidFill>
              <a:schemeClr val="accent3"/>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6820" name="TextBox 69"/>
          <p:cNvSpPr txBox="1">
            <a:spLocks noChangeArrowheads="1"/>
          </p:cNvSpPr>
          <p:nvPr/>
        </p:nvSpPr>
        <p:spPr bwMode="auto">
          <a:xfrm>
            <a:off x="2219325" y="2311400"/>
            <a:ext cx="19859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latin typeface="Arial Narrow" pitchFamily="34" charset="0"/>
              </a:rPr>
              <a:t>Rate of interest starts from 8.5% </a:t>
            </a:r>
            <a:endParaRPr lang="en-IN" b="1">
              <a:latin typeface="Arial Narrow" pitchFamily="34" charset="0"/>
            </a:endParaRPr>
          </a:p>
        </p:txBody>
      </p:sp>
      <p:sp>
        <p:nvSpPr>
          <p:cNvPr id="76821" name="TextBox 72"/>
          <p:cNvSpPr txBox="1">
            <a:spLocks noChangeArrowheads="1"/>
          </p:cNvSpPr>
          <p:nvPr/>
        </p:nvSpPr>
        <p:spPr bwMode="auto">
          <a:xfrm>
            <a:off x="1168400" y="4978400"/>
            <a:ext cx="26543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1600" b="1">
                <a:solidFill>
                  <a:schemeClr val="bg1"/>
                </a:solidFill>
                <a:latin typeface="Arial Narrow" pitchFamily="34" charset="0"/>
              </a:rPr>
              <a:t>Post receiving In-principle approval letter, the loan is expected to be sanctioned/ disbursed in around 7-8 working days</a:t>
            </a:r>
            <a:endParaRPr lang="en-US" altLang="ko-KR" sz="1600">
              <a:solidFill>
                <a:schemeClr val="bg1"/>
              </a:solidFill>
              <a:latin typeface="Trebuchet MS" pitchFamily="34" charset="0"/>
              <a:cs typeface="HY그래픽M"/>
            </a:endParaRPr>
          </a:p>
        </p:txBody>
      </p:sp>
      <p:sp>
        <p:nvSpPr>
          <p:cNvPr id="76822" name="TextBox 75"/>
          <p:cNvSpPr txBox="1">
            <a:spLocks noChangeArrowheads="1"/>
          </p:cNvSpPr>
          <p:nvPr/>
        </p:nvSpPr>
        <p:spPr bwMode="auto">
          <a:xfrm>
            <a:off x="9015413" y="3429000"/>
            <a:ext cx="213677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b="1">
                <a:latin typeface="Arial Narrow" pitchFamily="34" charset="0"/>
              </a:rPr>
              <a:t>Business Loan In-principle approvals, with /without collateral, are currently provided for value from INR 1 Lac to INR 5 Crore</a:t>
            </a:r>
            <a:endParaRPr lang="en-US" sz="1400">
              <a:latin typeface="Trebuchet MS" pitchFamily="34" charset="0"/>
            </a:endParaRPr>
          </a:p>
        </p:txBody>
      </p:sp>
      <p:sp>
        <p:nvSpPr>
          <p:cNvPr id="76823" name="TextBox 78"/>
          <p:cNvSpPr txBox="1">
            <a:spLocks noChangeArrowheads="1"/>
          </p:cNvSpPr>
          <p:nvPr/>
        </p:nvSpPr>
        <p:spPr bwMode="auto">
          <a:xfrm>
            <a:off x="7805738" y="2114550"/>
            <a:ext cx="221615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latin typeface="Arial Narrow" pitchFamily="34" charset="0"/>
              </a:rPr>
              <a:t>Borrower gets an In-principle approval letter in less than 59 minutes</a:t>
            </a:r>
            <a:endParaRPr lang="en-IN" b="1">
              <a:latin typeface="Arial Narrow" pitchFamily="34" charset="0"/>
            </a:endParaRPr>
          </a:p>
        </p:txBody>
      </p:sp>
      <p:sp>
        <p:nvSpPr>
          <p:cNvPr id="76824" name="TextBox 81"/>
          <p:cNvSpPr txBox="1">
            <a:spLocks noChangeArrowheads="1"/>
          </p:cNvSpPr>
          <p:nvPr/>
        </p:nvSpPr>
        <p:spPr bwMode="auto">
          <a:xfrm>
            <a:off x="8228013" y="4965700"/>
            <a:ext cx="19859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solidFill>
                  <a:schemeClr val="bg1"/>
                </a:solidFill>
                <a:latin typeface="Arial Narrow" pitchFamily="34" charset="0"/>
              </a:rPr>
              <a:t>The borrower has been given the flexibility to choose lender</a:t>
            </a:r>
            <a:endParaRPr lang="en-IN" b="1">
              <a:solidFill>
                <a:schemeClr val="bg1"/>
              </a:solidFill>
              <a:latin typeface="Arial Narrow" pitchFamily="34" charset="0"/>
            </a:endParaRPr>
          </a:p>
        </p:txBody>
      </p:sp>
      <p:sp>
        <p:nvSpPr>
          <p:cNvPr id="76825" name="TextBox 84"/>
          <p:cNvSpPr txBox="1">
            <a:spLocks noChangeArrowheads="1"/>
          </p:cNvSpPr>
          <p:nvPr/>
        </p:nvSpPr>
        <p:spPr bwMode="auto">
          <a:xfrm>
            <a:off x="5011738" y="1817688"/>
            <a:ext cx="2181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b="1">
                <a:latin typeface="Arial Narrow" pitchFamily="34" charset="0"/>
              </a:rPr>
              <a:t>Platform is integrated with CGTMSE to check eligibility of borrowers)</a:t>
            </a:r>
            <a:endParaRPr lang="en-IN" b="1">
              <a:latin typeface="Arial Narrow" pitchFamily="34" charset="0"/>
            </a:endParaRPr>
          </a:p>
        </p:txBody>
      </p:sp>
      <p:grpSp>
        <p:nvGrpSpPr>
          <p:cNvPr id="76826" name="Group 87"/>
          <p:cNvGrpSpPr>
            <a:grpSpLocks/>
          </p:cNvGrpSpPr>
          <p:nvPr/>
        </p:nvGrpSpPr>
        <p:grpSpPr bwMode="auto">
          <a:xfrm>
            <a:off x="4519613" y="3773488"/>
            <a:ext cx="3117850" cy="1712912"/>
            <a:chOff x="-548507" y="477868"/>
            <a:chExt cx="11570449" cy="6357177"/>
          </a:xfrm>
        </p:grpSpPr>
        <p:sp>
          <p:nvSpPr>
            <p:cNvPr id="76830" name="Freeform: Shape 102"/>
            <p:cNvSpPr>
              <a:spLocks noChangeArrowheads="1"/>
            </p:cNvSpPr>
            <p:nvPr/>
          </p:nvSpPr>
          <p:spPr bwMode="auto">
            <a:xfrm>
              <a:off x="-482765" y="6440599"/>
              <a:ext cx="11438966" cy="394446"/>
            </a:xfrm>
            <a:custGeom>
              <a:avLst/>
              <a:gdLst>
                <a:gd name="T0" fmla="*/ 2147483647 w 1657350"/>
                <a:gd name="T1" fmla="*/ 2147483647 h 57150"/>
                <a:gd name="T2" fmla="*/ 2147483647 w 1657350"/>
                <a:gd name="T3" fmla="*/ 2147483647 h 57150"/>
                <a:gd name="T4" fmla="*/ 2147483647 w 1657350"/>
                <a:gd name="T5" fmla="*/ 2147483647 h 57150"/>
                <a:gd name="T6" fmla="*/ 2147483647 w 1657350"/>
                <a:gd name="T7" fmla="*/ 2147483647 h 57150"/>
                <a:gd name="T8" fmla="*/ 2147483647 w 1657350"/>
                <a:gd name="T9" fmla="*/ 2147483647 h 57150"/>
                <a:gd name="T10" fmla="*/ 2147483647 w 1657350"/>
                <a:gd name="T11" fmla="*/ 2147483647 h 57150"/>
                <a:gd name="T12" fmla="*/ 2147483647 w 1657350"/>
                <a:gd name="T13" fmla="*/ 2147483647 h 57150"/>
                <a:gd name="T14" fmla="*/ 2147483647 w 1657350"/>
                <a:gd name="T15" fmla="*/ 2147483647 h 57150"/>
                <a:gd name="T16" fmla="*/ 2147483647 w 1657350"/>
                <a:gd name="T17" fmla="*/ 2147483647 h 57150"/>
                <a:gd name="T18" fmla="*/ 2147483647 w 1657350"/>
                <a:gd name="T19" fmla="*/ 2147483647 h 57150"/>
                <a:gd name="T20" fmla="*/ 2147483647 w 1657350"/>
                <a:gd name="T21" fmla="*/ 2147483647 h 57150"/>
                <a:gd name="T22" fmla="*/ 2147483647 w 1657350"/>
                <a:gd name="T23" fmla="*/ 2147483647 h 571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57350"/>
                <a:gd name="T37" fmla="*/ 0 h 57150"/>
                <a:gd name="T38" fmla="*/ 1657350 w 1657350"/>
                <a:gd name="T39" fmla="*/ 57150 h 571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57350" h="57150">
                  <a:moveTo>
                    <a:pt x="1605439" y="54769"/>
                  </a:moveTo>
                  <a:cubicBezTo>
                    <a:pt x="1605439" y="54769"/>
                    <a:pt x="1638776" y="50959"/>
                    <a:pt x="1652111" y="22384"/>
                  </a:cubicBezTo>
                  <a:cubicBezTo>
                    <a:pt x="1652111" y="13811"/>
                    <a:pt x="1645444" y="7144"/>
                    <a:pt x="1636871" y="7144"/>
                  </a:cubicBezTo>
                  <a:lnTo>
                    <a:pt x="44291" y="12859"/>
                  </a:lnTo>
                  <a:lnTo>
                    <a:pt x="23336" y="12859"/>
                  </a:lnTo>
                  <a:cubicBezTo>
                    <a:pt x="14764" y="12859"/>
                    <a:pt x="7144" y="18574"/>
                    <a:pt x="7144" y="26194"/>
                  </a:cubicBez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IN"/>
            </a:p>
          </p:txBody>
        </p:sp>
        <p:sp>
          <p:nvSpPr>
            <p:cNvPr id="76831" name="Freeform: Shape 103"/>
            <p:cNvSpPr>
              <a:spLocks noChangeArrowheads="1"/>
            </p:cNvSpPr>
            <p:nvPr/>
          </p:nvSpPr>
          <p:spPr bwMode="auto">
            <a:xfrm>
              <a:off x="700575" y="477868"/>
              <a:ext cx="9072285" cy="5916709"/>
            </a:xfrm>
            <a:custGeom>
              <a:avLst/>
              <a:gdLst>
                <a:gd name="T0" fmla="*/ 2147483647 w 1314450"/>
                <a:gd name="T1" fmla="*/ 2147483647 h 857250"/>
                <a:gd name="T2" fmla="*/ 2147483647 w 1314450"/>
                <a:gd name="T3" fmla="*/ 2147483647 h 857250"/>
                <a:gd name="T4" fmla="*/ 2147483647 w 1314450"/>
                <a:gd name="T5" fmla="*/ 2147483647 h 857250"/>
                <a:gd name="T6" fmla="*/ 2147483647 w 1314450"/>
                <a:gd name="T7" fmla="*/ 2147483647 h 857250"/>
                <a:gd name="T8" fmla="*/ 2147483647 w 1314450"/>
                <a:gd name="T9" fmla="*/ 2147483647 h 857250"/>
                <a:gd name="T10" fmla="*/ 2147483647 w 1314450"/>
                <a:gd name="T11" fmla="*/ 2147483647 h 857250"/>
                <a:gd name="T12" fmla="*/ 2147483647 w 1314450"/>
                <a:gd name="T13" fmla="*/ 2147483647 h 857250"/>
                <a:gd name="T14" fmla="*/ 2147483647 w 1314450"/>
                <a:gd name="T15" fmla="*/ 2147483647 h 857250"/>
                <a:gd name="T16" fmla="*/ 2147483647 w 1314450"/>
                <a:gd name="T17" fmla="*/ 2147483647 h 8572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14450"/>
                <a:gd name="T28" fmla="*/ 0 h 857250"/>
                <a:gd name="T29" fmla="*/ 1314450 w 1314450"/>
                <a:gd name="T30" fmla="*/ 857250 h 8572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IN"/>
            </a:p>
          </p:txBody>
        </p:sp>
        <p:sp>
          <p:nvSpPr>
            <p:cNvPr id="105" name="Freeform: Shape 104">
              <a:extLst>
                <a:ext uri="{FF2B5EF4-FFF2-40B4-BE49-F238E27FC236}"/>
              </a:extLst>
            </p:cNvPr>
            <p:cNvSpPr/>
            <p:nvPr/>
          </p:nvSpPr>
          <p:spPr>
            <a:xfrm>
              <a:off x="1089265" y="837262"/>
              <a:ext cx="8283122" cy="5066890"/>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chemeClr val="accent4">
                <a:lumMod val="40000"/>
                <a:lumOff val="60000"/>
              </a:schemeClr>
            </a:solidFill>
            <a:ln w="9525" cap="flat">
              <a:noFill/>
              <a:prstDash val="solid"/>
              <a:miter/>
            </a:ln>
          </p:spPr>
          <p:txBody>
            <a:bodyPr anchor="ctr"/>
            <a:lstStyle/>
            <a:p>
              <a:pPr fontAlgn="auto">
                <a:spcBef>
                  <a:spcPts val="0"/>
                </a:spcBef>
                <a:spcAft>
                  <a:spcPts val="0"/>
                </a:spcAft>
                <a:defRPr/>
              </a:pPr>
              <a:endParaRPr lang="en-US" dirty="0">
                <a:latin typeface="+mn-lt"/>
                <a:cs typeface="+mn-cs"/>
              </a:endParaRPr>
            </a:p>
          </p:txBody>
        </p:sp>
        <p:sp>
          <p:nvSpPr>
            <p:cNvPr id="76833" name="Freeform: Shape 105"/>
            <p:cNvSpPr>
              <a:spLocks noChangeArrowheads="1"/>
            </p:cNvSpPr>
            <p:nvPr/>
          </p:nvSpPr>
          <p:spPr bwMode="auto">
            <a:xfrm>
              <a:off x="-548507" y="6164484"/>
              <a:ext cx="11570449" cy="460187"/>
            </a:xfrm>
            <a:custGeom>
              <a:avLst/>
              <a:gdLst>
                <a:gd name="T0" fmla="*/ 2147483647 w 1676400"/>
                <a:gd name="T1" fmla="*/ 2147483647 h 66675"/>
                <a:gd name="T2" fmla="*/ 2147483647 w 1676400"/>
                <a:gd name="T3" fmla="*/ 2147483647 h 66675"/>
                <a:gd name="T4" fmla="*/ 2147483647 w 1676400"/>
                <a:gd name="T5" fmla="*/ 2147483647 h 66675"/>
                <a:gd name="T6" fmla="*/ 2147483647 w 1676400"/>
                <a:gd name="T7" fmla="*/ 2147483647 h 66675"/>
                <a:gd name="T8" fmla="*/ 2147483647 w 1676400"/>
                <a:gd name="T9" fmla="*/ 2147483647 h 66675"/>
                <a:gd name="T10" fmla="*/ 2147483647 w 1676400"/>
                <a:gd name="T11" fmla="*/ 2147483647 h 66675"/>
                <a:gd name="T12" fmla="*/ 2147483647 w 1676400"/>
                <a:gd name="T13" fmla="*/ 2147483647 h 66675"/>
                <a:gd name="T14" fmla="*/ 2147483647 w 1676400"/>
                <a:gd name="T15" fmla="*/ 2147483647 h 66675"/>
                <a:gd name="T16" fmla="*/ 2147483647 w 1676400"/>
                <a:gd name="T17" fmla="*/ 2147483647 h 66675"/>
                <a:gd name="T18" fmla="*/ 2147483647 w 1676400"/>
                <a:gd name="T19" fmla="*/ 2147483647 h 66675"/>
                <a:gd name="T20" fmla="*/ 2147483647 w 1676400"/>
                <a:gd name="T21" fmla="*/ 2147483647 h 66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6400"/>
                <a:gd name="T34" fmla="*/ 0 h 66675"/>
                <a:gd name="T35" fmla="*/ 1676400 w 1676400"/>
                <a:gd name="T36" fmla="*/ 66675 h 666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IN"/>
            </a:p>
          </p:txBody>
        </p:sp>
        <p:sp>
          <p:nvSpPr>
            <p:cNvPr id="76834" name="Freeform: Shape 106"/>
            <p:cNvSpPr>
              <a:spLocks noChangeArrowheads="1"/>
            </p:cNvSpPr>
            <p:nvPr/>
          </p:nvSpPr>
          <p:spPr bwMode="auto">
            <a:xfrm>
              <a:off x="4438629" y="6215033"/>
              <a:ext cx="1618413" cy="184076"/>
            </a:xfrm>
            <a:custGeom>
              <a:avLst/>
              <a:gdLst>
                <a:gd name="T0" fmla="*/ 1478513 w 1618413"/>
                <a:gd name="T1" fmla="*/ 177499 h 184076"/>
                <a:gd name="T2" fmla="*/ 1485084 w 1618413"/>
                <a:gd name="T3" fmla="*/ 177499 h 184076"/>
                <a:gd name="T4" fmla="*/ 1502686 w 1618413"/>
                <a:gd name="T5" fmla="*/ 178122 h 184076"/>
                <a:gd name="T6" fmla="*/ 1499879 w 1618413"/>
                <a:gd name="T7" fmla="*/ 178526 h 184076"/>
                <a:gd name="T8" fmla="*/ 1478513 w 1618413"/>
                <a:gd name="T9" fmla="*/ 177499 h 184076"/>
                <a:gd name="T10" fmla="*/ 84799 w 1618413"/>
                <a:gd name="T11" fmla="*/ 170928 h 184076"/>
                <a:gd name="T12" fmla="*/ 117666 w 1618413"/>
                <a:gd name="T13" fmla="*/ 177499 h 184076"/>
                <a:gd name="T14" fmla="*/ 104518 w 1618413"/>
                <a:gd name="T15" fmla="*/ 177499 h 184076"/>
                <a:gd name="T16" fmla="*/ 84799 w 1618413"/>
                <a:gd name="T17" fmla="*/ 170928 h 184076"/>
                <a:gd name="T18" fmla="*/ 1603418 w 1618413"/>
                <a:gd name="T19" fmla="*/ 0 h 184076"/>
                <a:gd name="T20" fmla="*/ 1616567 w 1618413"/>
                <a:gd name="T21" fmla="*/ 0 h 184076"/>
                <a:gd name="T22" fmla="*/ 1511177 w 1618413"/>
                <a:gd name="T23" fmla="*/ 178423 h 184076"/>
                <a:gd name="T24" fmla="*/ 1502686 w 1618413"/>
                <a:gd name="T25" fmla="*/ 178122 h 184076"/>
                <a:gd name="T26" fmla="*/ 1521501 w 1618413"/>
                <a:gd name="T27" fmla="*/ 175419 h 184076"/>
                <a:gd name="T28" fmla="*/ 1603418 w 1618413"/>
                <a:gd name="T29" fmla="*/ 6571 h 184076"/>
                <a:gd name="T30" fmla="*/ 5911 w 1618413"/>
                <a:gd name="T31" fmla="*/ 0 h 184076"/>
                <a:gd name="T32" fmla="*/ 19060 w 1618413"/>
                <a:gd name="T33" fmla="*/ 6571 h 184076"/>
                <a:gd name="T34" fmla="*/ 91379 w 1618413"/>
                <a:gd name="T35" fmla="*/ 184076 h 184076"/>
                <a:gd name="T36" fmla="*/ 5911 w 1618413"/>
                <a:gd name="T37" fmla="*/ 0 h 1840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18413"/>
                <a:gd name="T58" fmla="*/ 0 h 184076"/>
                <a:gd name="T59" fmla="*/ 1618413 w 1618413"/>
                <a:gd name="T60" fmla="*/ 184076 h 1840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lnTo>
                    <a:pt x="1603418" y="0"/>
                  </a:ln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IN"/>
            </a:p>
          </p:txBody>
        </p:sp>
        <p:grpSp>
          <p:nvGrpSpPr>
            <p:cNvPr id="76835" name="Group 107"/>
            <p:cNvGrpSpPr>
              <a:grpSpLocks/>
            </p:cNvGrpSpPr>
            <p:nvPr/>
          </p:nvGrpSpPr>
          <p:grpSpPr bwMode="auto">
            <a:xfrm>
              <a:off x="1606" y="6382978"/>
              <a:ext cx="413937" cy="115242"/>
              <a:chOff x="5955" y="6353672"/>
              <a:chExt cx="413937" cy="115242"/>
            </a:xfrm>
          </p:grpSpPr>
          <p:sp>
            <p:nvSpPr>
              <p:cNvPr id="113" name="Rectangle: Rounded Corners 112">
                <a:extLst>
                  <a:ext uri="{FF2B5EF4-FFF2-40B4-BE49-F238E27FC236}"/>
                </a:extLst>
              </p:cNvPr>
              <p:cNvSpPr/>
              <p:nvPr/>
            </p:nvSpPr>
            <p:spPr>
              <a:xfrm>
                <a:off x="3728" y="6352076"/>
                <a:ext cx="418283" cy="117836"/>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 name="Rectangle: Rounded Corners 113">
                <a:extLst>
                  <a:ext uri="{FF2B5EF4-FFF2-40B4-BE49-F238E27FC236}"/>
                </a:extLst>
              </p:cNvPr>
              <p:cNvSpPr/>
              <p:nvPr/>
            </p:nvSpPr>
            <p:spPr>
              <a:xfrm>
                <a:off x="97989" y="6381533"/>
                <a:ext cx="229762" cy="58918"/>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6836" name="Group 108"/>
            <p:cNvGrpSpPr>
              <a:grpSpLocks/>
            </p:cNvGrpSpPr>
            <p:nvPr/>
          </p:nvGrpSpPr>
          <p:grpSpPr bwMode="auto">
            <a:xfrm>
              <a:off x="9855291" y="6381600"/>
              <a:ext cx="885989" cy="115242"/>
              <a:chOff x="5955" y="6353672"/>
              <a:chExt cx="413937" cy="115242"/>
            </a:xfrm>
          </p:grpSpPr>
          <p:sp>
            <p:nvSpPr>
              <p:cNvPr id="111" name="Rectangle: Rounded Corners 110">
                <a:extLst>
                  <a:ext uri="{FF2B5EF4-FFF2-40B4-BE49-F238E27FC236}"/>
                </a:extLst>
              </p:cNvPr>
              <p:cNvSpPr/>
              <p:nvPr/>
            </p:nvSpPr>
            <p:spPr>
              <a:xfrm>
                <a:off x="6040" y="6353457"/>
                <a:ext cx="412864" cy="117836"/>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Rectangle: Rounded Corners 111">
                <a:extLst>
                  <a:ext uri="{FF2B5EF4-FFF2-40B4-BE49-F238E27FC236}"/>
                </a:extLst>
              </p:cNvPr>
              <p:cNvSpPr/>
              <p:nvPr/>
            </p:nvSpPr>
            <p:spPr>
              <a:xfrm>
                <a:off x="85859" y="6382914"/>
                <a:ext cx="253223" cy="58918"/>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sp>
        <p:nvSpPr>
          <p:cNvPr id="76827" name="Rectangle 2"/>
          <p:cNvSpPr>
            <a:spLocks noChangeArrowheads="1"/>
          </p:cNvSpPr>
          <p:nvPr/>
        </p:nvSpPr>
        <p:spPr bwMode="auto">
          <a:xfrm>
            <a:off x="422275" y="871538"/>
            <a:ext cx="8955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gn="just">
              <a:buFont typeface="Wingdings" pitchFamily="2" charset="2"/>
              <a:buChar char="ü"/>
            </a:pPr>
            <a:r>
              <a:rPr lang="en-US" b="1">
                <a:latin typeface="Arial Narrow" pitchFamily="34" charset="0"/>
              </a:rPr>
              <a:t>An online marketplace to cater to various financial aspirations of individuals and businesses. </a:t>
            </a:r>
          </a:p>
          <a:p>
            <a:pPr marL="285750" indent="-285750" algn="just">
              <a:buFont typeface="Wingdings" pitchFamily="2" charset="2"/>
              <a:buChar char="ü"/>
            </a:pPr>
            <a:r>
              <a:rPr lang="en-US" b="1">
                <a:latin typeface="Arial Narrow" pitchFamily="34" charset="0"/>
              </a:rPr>
              <a:t>The Platform is processing loan applications for In-principle approval within 59 minutes. </a:t>
            </a:r>
          </a:p>
        </p:txBody>
      </p:sp>
      <p:pic>
        <p:nvPicPr>
          <p:cNvPr id="76828" name="Picture 2" descr="PSB Loans in 59 Minu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241300"/>
            <a:ext cx="334645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Horizontal Scroll 3"/>
          <p:cNvSpPr/>
          <p:nvPr/>
        </p:nvSpPr>
        <p:spPr>
          <a:xfrm>
            <a:off x="5191125" y="4024313"/>
            <a:ext cx="1722438" cy="898525"/>
          </a:xfrm>
          <a:prstGeom prst="horizontalScroll">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latin typeface="Arial Narrow" panose="020B0606020202030204" pitchFamily="34" charset="0"/>
              </a:rPr>
              <a:t>PSB Loans</a:t>
            </a:r>
            <a:endParaRPr lang="en-IN" b="1" dirty="0">
              <a:solidFill>
                <a:schemeClr val="tx1"/>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0"/>
          </p:nvPr>
        </p:nvSpPr>
        <p:spPr>
          <a:xfrm>
            <a:off x="323850" y="339725"/>
            <a:ext cx="11572875" cy="723900"/>
          </a:xfrm>
        </p:spPr>
        <p:txBody>
          <a:bodyPr rtlCol="0">
            <a:normAutofit fontScale="92500" lnSpcReduction="20000"/>
          </a:bodyPr>
          <a:lstStyle/>
          <a:p>
            <a:pPr eaLnBrk="1" fontAlgn="auto" hangingPunct="1">
              <a:spcAft>
                <a:spcPts val="0"/>
              </a:spcAft>
              <a:buFont typeface="Wingdings 3" charset="2"/>
              <a:buNone/>
              <a:defRPr/>
            </a:pPr>
            <a:r>
              <a:rPr lang="en-US" b="1" u="sng" dirty="0">
                <a:solidFill>
                  <a:srgbClr val="002060"/>
                </a:solidFill>
                <a:latin typeface="Gabriola" pitchFamily="82" charset="0"/>
              </a:rPr>
              <a:t>UDYAMIMITRA</a:t>
            </a:r>
            <a:endParaRPr lang="en-US" dirty="0"/>
          </a:p>
        </p:txBody>
      </p:sp>
      <p:sp>
        <p:nvSpPr>
          <p:cNvPr id="77827" name="AutoShape 8" descr="Udyami Mitra is an easy online... - Ravi Shankar Prasad | Faceboo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atin typeface="Trebuchet MS" pitchFamily="34" charset="0"/>
            </a:endParaRPr>
          </a:p>
        </p:txBody>
      </p:sp>
      <p:pic>
        <p:nvPicPr>
          <p:cNvPr id="77828"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3" y="1268413"/>
            <a:ext cx="5545137"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Rectangle 6"/>
          <p:cNvSpPr>
            <a:spLocks noChangeArrowheads="1"/>
          </p:cNvSpPr>
          <p:nvPr/>
        </p:nvSpPr>
        <p:spPr bwMode="auto">
          <a:xfrm>
            <a:off x="6311900" y="2293938"/>
            <a:ext cx="49657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3200" b="1">
                <a:latin typeface="Gabriola" pitchFamily="82" charset="0"/>
              </a:rPr>
              <a:t>A credit delivery platform enabling ease of access to MSMEs financial and non-financial service needs</a:t>
            </a:r>
            <a:endParaRPr lang="en-IN" sz="3200" b="1">
              <a:latin typeface="Gabriola" pitchFamily="82"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2"/>
          <p:cNvSpPr>
            <a:spLocks noGrp="1"/>
          </p:cNvSpPr>
          <p:nvPr>
            <p:ph type="title"/>
          </p:nvPr>
        </p:nvSpPr>
        <p:spPr>
          <a:xfrm>
            <a:off x="1847850" y="2276475"/>
            <a:ext cx="8229600" cy="1252538"/>
          </a:xfrm>
        </p:spPr>
        <p:txBody>
          <a:bodyPr/>
          <a:lstStyle/>
          <a:p>
            <a:pPr algn="ctr" eaLnBrk="1" hangingPunct="1"/>
            <a:r>
              <a:rPr lang="en-US" b="1" smtClean="0">
                <a:solidFill>
                  <a:srgbClr val="002060"/>
                </a:solidFill>
                <a:latin typeface="Gabriola" pitchFamily="82" charset="0"/>
              </a:rPr>
              <a:t>National Small Industries Corporation</a:t>
            </a:r>
            <a:endParaRPr lang="en-IN" b="1" smtClean="0">
              <a:solidFill>
                <a:srgbClr val="002060"/>
              </a:solidFill>
              <a:latin typeface="Gabriola" pitchFamily="82" charset="0"/>
            </a:endParaRPr>
          </a:p>
        </p:txBody>
      </p:sp>
    </p:spTree>
    <p:extLst>
      <p:ext uri="{BB962C8B-B14F-4D97-AF65-F5344CB8AC3E}">
        <p14:creationId xmlns:p14="http://schemas.microsoft.com/office/powerpoint/2010/main" val="11343740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0"/>
          </p:nvPr>
        </p:nvSpPr>
        <p:spPr>
          <a:xfrm>
            <a:off x="323850" y="339725"/>
            <a:ext cx="11572875" cy="723900"/>
          </a:xfrm>
        </p:spPr>
        <p:txBody>
          <a:bodyPr rtlCol="0">
            <a:normAutofit fontScale="92500" lnSpcReduction="20000"/>
          </a:bodyPr>
          <a:lstStyle/>
          <a:p>
            <a:pPr eaLnBrk="1" fontAlgn="auto" hangingPunct="1">
              <a:spcAft>
                <a:spcPts val="0"/>
              </a:spcAft>
              <a:buFont typeface="Wingdings 3" charset="2"/>
              <a:buNone/>
              <a:defRPr/>
            </a:pPr>
            <a:r>
              <a:rPr lang="en-US" b="1" dirty="0">
                <a:solidFill>
                  <a:srgbClr val="002060"/>
                </a:solidFill>
                <a:latin typeface="Gabriola" panose="04040605051002020D02" pitchFamily="82" charset="0"/>
              </a:rPr>
              <a:t>Schemes offered by NSIC</a:t>
            </a:r>
            <a:endParaRPr lang="en-IN" b="1" dirty="0">
              <a:solidFill>
                <a:srgbClr val="002060"/>
              </a:solidFill>
              <a:latin typeface="Gabriola" panose="04040605051002020D02" pitchFamily="82" charset="0"/>
            </a:endParaRPr>
          </a:p>
        </p:txBody>
      </p:sp>
      <p:sp>
        <p:nvSpPr>
          <p:cNvPr id="62" name="막힌 원호 2">
            <a:extLst>
              <a:ext uri="{FF2B5EF4-FFF2-40B4-BE49-F238E27FC236}"/>
            </a:extLst>
          </p:cNvPr>
          <p:cNvSpPr/>
          <p:nvPr/>
        </p:nvSpPr>
        <p:spPr>
          <a:xfrm>
            <a:off x="4040188" y="1889125"/>
            <a:ext cx="4119562" cy="4138613"/>
          </a:xfrm>
          <a:prstGeom prst="blockArc">
            <a:avLst>
              <a:gd name="adj1" fmla="val 6801974"/>
              <a:gd name="adj2" fmla="val 14922031"/>
              <a:gd name="adj3" fmla="val 124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a:solidFill>
                <a:schemeClr val="tx1"/>
              </a:solidFill>
            </a:endParaRPr>
          </a:p>
        </p:txBody>
      </p:sp>
      <p:sp>
        <p:nvSpPr>
          <p:cNvPr id="63" name="막힌 원호 2">
            <a:extLst>
              <a:ext uri="{FF2B5EF4-FFF2-40B4-BE49-F238E27FC236}"/>
            </a:extLst>
          </p:cNvPr>
          <p:cNvSpPr/>
          <p:nvPr/>
        </p:nvSpPr>
        <p:spPr>
          <a:xfrm flipH="1">
            <a:off x="4040188" y="1889125"/>
            <a:ext cx="4119562" cy="4138613"/>
          </a:xfrm>
          <a:prstGeom prst="blockArc">
            <a:avLst>
              <a:gd name="adj1" fmla="val 6801974"/>
              <a:gd name="adj2" fmla="val 14922031"/>
              <a:gd name="adj3" fmla="val 12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a:solidFill>
                <a:schemeClr val="tx1"/>
              </a:solidFill>
            </a:endParaRPr>
          </a:p>
        </p:txBody>
      </p:sp>
      <p:sp>
        <p:nvSpPr>
          <p:cNvPr id="79877" name="TextBox 72"/>
          <p:cNvSpPr txBox="1">
            <a:spLocks noChangeArrowheads="1"/>
          </p:cNvSpPr>
          <p:nvPr/>
        </p:nvSpPr>
        <p:spPr bwMode="auto">
          <a:xfrm>
            <a:off x="1270000" y="3322638"/>
            <a:ext cx="16541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a:solidFill>
                  <a:srgbClr val="002060"/>
                </a:solidFill>
                <a:latin typeface="Arial Narrow" pitchFamily="34" charset="0"/>
              </a:rPr>
              <a:t>Exhibition &amp; Event Management</a:t>
            </a:r>
          </a:p>
        </p:txBody>
      </p:sp>
      <p:sp>
        <p:nvSpPr>
          <p:cNvPr id="79878" name="TextBox 74"/>
          <p:cNvSpPr txBox="1">
            <a:spLocks noChangeArrowheads="1"/>
          </p:cNvSpPr>
          <p:nvPr/>
        </p:nvSpPr>
        <p:spPr bwMode="auto">
          <a:xfrm>
            <a:off x="2251075" y="1462088"/>
            <a:ext cx="1751013"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a:solidFill>
                  <a:srgbClr val="002060"/>
                </a:solidFill>
                <a:latin typeface="Arial Narrow" pitchFamily="34" charset="0"/>
              </a:rPr>
              <a:t>Procurement &amp; Marketing Support</a:t>
            </a:r>
          </a:p>
        </p:txBody>
      </p:sp>
      <p:sp>
        <p:nvSpPr>
          <p:cNvPr id="79879" name="TextBox 76"/>
          <p:cNvSpPr txBox="1">
            <a:spLocks noChangeArrowheads="1"/>
          </p:cNvSpPr>
          <p:nvPr/>
        </p:nvSpPr>
        <p:spPr bwMode="auto">
          <a:xfrm>
            <a:off x="8386763" y="1616075"/>
            <a:ext cx="158432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a:solidFill>
                  <a:srgbClr val="002060"/>
                </a:solidFill>
                <a:latin typeface="Arial Narrow" pitchFamily="34" charset="0"/>
              </a:rPr>
              <a:t>National SC/ST Hub</a:t>
            </a:r>
          </a:p>
        </p:txBody>
      </p:sp>
      <p:sp>
        <p:nvSpPr>
          <p:cNvPr id="81" name="Teardrop 1">
            <a:extLst>
              <a:ext uri="{FF2B5EF4-FFF2-40B4-BE49-F238E27FC236}"/>
            </a:extLst>
          </p:cNvPr>
          <p:cNvSpPr/>
          <p:nvPr/>
        </p:nvSpPr>
        <p:spPr>
          <a:xfrm rot="18805991">
            <a:off x="3401219" y="3609181"/>
            <a:ext cx="377825" cy="373063"/>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solidFill>
                <a:schemeClr val="tx1"/>
              </a:solidFill>
            </a:endParaRPr>
          </a:p>
        </p:txBody>
      </p:sp>
      <p:sp>
        <p:nvSpPr>
          <p:cNvPr id="83" name="Donut 39">
            <a:extLst>
              <a:ext uri="{FF2B5EF4-FFF2-40B4-BE49-F238E27FC236}"/>
            </a:extLst>
          </p:cNvPr>
          <p:cNvSpPr/>
          <p:nvPr/>
        </p:nvSpPr>
        <p:spPr>
          <a:xfrm>
            <a:off x="7775575" y="1766888"/>
            <a:ext cx="404813" cy="40481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solidFill>
                <a:schemeClr val="tx1"/>
              </a:solidFill>
            </a:endParaRPr>
          </a:p>
        </p:txBody>
      </p:sp>
      <p:sp>
        <p:nvSpPr>
          <p:cNvPr id="85" name="Rectangle 36">
            <a:extLst>
              <a:ext uri="{FF2B5EF4-FFF2-40B4-BE49-F238E27FC236}"/>
            </a:extLst>
          </p:cNvPr>
          <p:cNvSpPr/>
          <p:nvPr/>
        </p:nvSpPr>
        <p:spPr>
          <a:xfrm>
            <a:off x="4213225" y="1816100"/>
            <a:ext cx="366713" cy="306388"/>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p>
        </p:txBody>
      </p:sp>
      <p:sp>
        <p:nvSpPr>
          <p:cNvPr id="79883" name="TextBox 86"/>
          <p:cNvSpPr txBox="1">
            <a:spLocks noChangeArrowheads="1"/>
          </p:cNvSpPr>
          <p:nvPr/>
        </p:nvSpPr>
        <p:spPr bwMode="auto">
          <a:xfrm>
            <a:off x="8970963" y="5319713"/>
            <a:ext cx="1584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a:solidFill>
                  <a:srgbClr val="002060"/>
                </a:solidFill>
                <a:latin typeface="Arial Narrow" pitchFamily="34" charset="0"/>
              </a:rPr>
              <a:t>Marketing Support</a:t>
            </a:r>
          </a:p>
        </p:txBody>
      </p:sp>
      <p:sp>
        <p:nvSpPr>
          <p:cNvPr id="79884" name="TextBox 87"/>
          <p:cNvSpPr txBox="1">
            <a:spLocks noChangeArrowheads="1"/>
          </p:cNvSpPr>
          <p:nvPr/>
        </p:nvSpPr>
        <p:spPr bwMode="auto">
          <a:xfrm>
            <a:off x="1271588" y="5449888"/>
            <a:ext cx="16525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a:solidFill>
                  <a:srgbClr val="002060"/>
                </a:solidFill>
                <a:latin typeface="Arial Narrow" pitchFamily="34" charset="0"/>
              </a:rPr>
              <a:t>Infrastructure</a:t>
            </a:r>
          </a:p>
        </p:txBody>
      </p:sp>
      <p:sp>
        <p:nvSpPr>
          <p:cNvPr id="90" name="Rounded Rectangle 27">
            <a:extLst>
              <a:ext uri="{FF2B5EF4-FFF2-40B4-BE49-F238E27FC236}"/>
            </a:extLst>
          </p:cNvPr>
          <p:cNvSpPr/>
          <p:nvPr/>
        </p:nvSpPr>
        <p:spPr>
          <a:xfrm>
            <a:off x="3883025" y="5516563"/>
            <a:ext cx="346075" cy="26670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solidFill>
                <a:schemeClr val="tx1">
                  <a:lumMod val="85000"/>
                  <a:lumOff val="15000"/>
                </a:schemeClr>
              </a:solidFill>
            </a:endParaRPr>
          </a:p>
        </p:txBody>
      </p:sp>
      <p:sp>
        <p:nvSpPr>
          <p:cNvPr id="92" name="Oval 7">
            <a:extLst>
              <a:ext uri="{FF2B5EF4-FFF2-40B4-BE49-F238E27FC236}"/>
            </a:extLst>
          </p:cNvPr>
          <p:cNvSpPr/>
          <p:nvPr/>
        </p:nvSpPr>
        <p:spPr>
          <a:xfrm>
            <a:off x="8159750" y="5516563"/>
            <a:ext cx="387350" cy="387350"/>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solidFill>
                <a:schemeClr val="tx1">
                  <a:lumMod val="85000"/>
                  <a:lumOff val="15000"/>
                </a:schemeClr>
              </a:solidFill>
            </a:endParaRPr>
          </a:p>
        </p:txBody>
      </p:sp>
      <p:sp>
        <p:nvSpPr>
          <p:cNvPr id="79887" name="Rectangle 2"/>
          <p:cNvSpPr>
            <a:spLocks noChangeArrowheads="1"/>
          </p:cNvSpPr>
          <p:nvPr/>
        </p:nvSpPr>
        <p:spPr bwMode="auto">
          <a:xfrm>
            <a:off x="8899525" y="3494088"/>
            <a:ext cx="1655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solidFill>
                  <a:srgbClr val="002060"/>
                </a:solidFill>
                <a:latin typeface="Arial Narrow" pitchFamily="34" charset="0"/>
              </a:rPr>
              <a:t>Credit Support</a:t>
            </a:r>
          </a:p>
        </p:txBody>
      </p:sp>
      <p:sp>
        <p:nvSpPr>
          <p:cNvPr id="61" name="Rounded Rectangle 27">
            <a:extLst>
              <a:ext uri="{FF2B5EF4-FFF2-40B4-BE49-F238E27FC236}"/>
            </a:extLst>
          </p:cNvPr>
          <p:cNvSpPr/>
          <p:nvPr/>
        </p:nvSpPr>
        <p:spPr>
          <a:xfrm>
            <a:off x="8386763" y="3565525"/>
            <a:ext cx="346075" cy="265113"/>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solidFill>
                <a:schemeClr val="tx1">
                  <a:lumMod val="85000"/>
                  <a:lumOff val="15000"/>
                </a:schemeClr>
              </a:solidFill>
            </a:endParaRPr>
          </a:p>
        </p:txBody>
      </p:sp>
      <p:sp>
        <p:nvSpPr>
          <p:cNvPr id="70" name="Block Arc 41">
            <a:extLst>
              <a:ext uri="{FF2B5EF4-FFF2-40B4-BE49-F238E27FC236}"/>
            </a:extLst>
          </p:cNvPr>
          <p:cNvSpPr/>
          <p:nvPr/>
        </p:nvSpPr>
        <p:spPr>
          <a:xfrm>
            <a:off x="4760913" y="2565400"/>
            <a:ext cx="2559050" cy="2447925"/>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a:solidFill>
                <a:schemeClr val="tx1"/>
              </a:solidFill>
            </a:endParaRPr>
          </a:p>
        </p:txBody>
      </p:sp>
      <p:sp>
        <p:nvSpPr>
          <p:cNvPr id="72" name="Block Arc 14">
            <a:extLst>
              <a:ext uri="{FF2B5EF4-FFF2-40B4-BE49-F238E27FC236}"/>
            </a:extLst>
          </p:cNvPr>
          <p:cNvSpPr/>
          <p:nvPr/>
        </p:nvSpPr>
        <p:spPr>
          <a:xfrm rot="16200000">
            <a:off x="5757069" y="3493294"/>
            <a:ext cx="566737" cy="568325"/>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a:solidFill>
                <a:schemeClr val="tx1"/>
              </a:solidFill>
            </a:endParaRPr>
          </a:p>
        </p:txBody>
      </p:sp>
    </p:spTree>
    <p:extLst>
      <p:ext uri="{BB962C8B-B14F-4D97-AF65-F5344CB8AC3E}">
        <p14:creationId xmlns:p14="http://schemas.microsoft.com/office/powerpoint/2010/main" val="15315297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ChangeArrowheads="1"/>
          </p:cNvSpPr>
          <p:nvPr/>
        </p:nvSpPr>
        <p:spPr bwMode="auto">
          <a:xfrm>
            <a:off x="1952625" y="428625"/>
            <a:ext cx="8353425"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000" b="1" u="sng">
                <a:solidFill>
                  <a:srgbClr val="002060"/>
                </a:solidFill>
                <a:latin typeface="Gabriola" pitchFamily="82" charset="0"/>
              </a:rPr>
              <a:t>For more details visit:</a:t>
            </a:r>
          </a:p>
          <a:p>
            <a:pPr algn="ctr"/>
            <a:r>
              <a:rPr lang="en-IN" sz="4000" b="1">
                <a:solidFill>
                  <a:srgbClr val="002060"/>
                </a:solidFill>
                <a:latin typeface="Gabriola" pitchFamily="82" charset="0"/>
              </a:rPr>
              <a:t/>
            </a:r>
            <a:br>
              <a:rPr lang="en-IN" sz="4000" b="1">
                <a:solidFill>
                  <a:srgbClr val="002060"/>
                </a:solidFill>
                <a:latin typeface="Gabriola" pitchFamily="82" charset="0"/>
              </a:rPr>
            </a:br>
            <a:r>
              <a:rPr lang="en-IN" sz="4000" b="1">
                <a:solidFill>
                  <a:srgbClr val="002060"/>
                </a:solidFill>
                <a:latin typeface="Gabriola" pitchFamily="82" charset="0"/>
              </a:rPr>
              <a:t>Manager</a:t>
            </a:r>
          </a:p>
          <a:p>
            <a:pPr algn="ctr"/>
            <a:r>
              <a:rPr lang="en-IN" sz="4000" b="1">
                <a:solidFill>
                  <a:srgbClr val="002060"/>
                </a:solidFill>
                <a:latin typeface="Gabriola" pitchFamily="82" charset="0"/>
              </a:rPr>
              <a:t>NSIC LTD, S-67,GCDA COMMERCIAL COMPLEX, MARINE DRIVE,SHANMUGHAM ROAD, KOCHI-682031</a:t>
            </a:r>
            <a:br>
              <a:rPr lang="en-IN" sz="4000" b="1">
                <a:solidFill>
                  <a:srgbClr val="002060"/>
                </a:solidFill>
                <a:latin typeface="Gabriola" pitchFamily="82" charset="0"/>
              </a:rPr>
            </a:br>
            <a:r>
              <a:rPr lang="en-IN" sz="4000" b="1">
                <a:solidFill>
                  <a:srgbClr val="002060"/>
                </a:solidFill>
                <a:latin typeface="Gabriola" pitchFamily="82" charset="0"/>
              </a:rPr>
              <a:t>Zip Code -682031</a:t>
            </a:r>
          </a:p>
          <a:p>
            <a:pPr algn="ctr"/>
            <a:r>
              <a:rPr lang="en-US" sz="4000" b="1">
                <a:solidFill>
                  <a:srgbClr val="002060"/>
                </a:solidFill>
                <a:latin typeface="Gabriola" pitchFamily="82" charset="0"/>
              </a:rPr>
              <a:t>Ph- 0484-2381850/2368149 </a:t>
            </a:r>
            <a:br>
              <a:rPr lang="en-US" sz="4000" b="1">
                <a:solidFill>
                  <a:srgbClr val="002060"/>
                </a:solidFill>
                <a:latin typeface="Gabriola" pitchFamily="82" charset="0"/>
              </a:rPr>
            </a:br>
            <a:r>
              <a:rPr lang="en-US" sz="4000" b="1">
                <a:solidFill>
                  <a:srgbClr val="002060"/>
                </a:solidFill>
                <a:latin typeface="Gabriola" pitchFamily="82" charset="0"/>
              </a:rPr>
              <a:t>Fax- 0484-2380155</a:t>
            </a:r>
            <a:br>
              <a:rPr lang="en-US" sz="4000" b="1">
                <a:solidFill>
                  <a:srgbClr val="002060"/>
                </a:solidFill>
                <a:latin typeface="Gabriola" pitchFamily="82" charset="0"/>
              </a:rPr>
            </a:br>
            <a:r>
              <a:rPr lang="en-US" sz="4000" b="1">
                <a:solidFill>
                  <a:srgbClr val="002060"/>
                </a:solidFill>
                <a:latin typeface="Gabriola" pitchFamily="82" charset="0"/>
              </a:rPr>
              <a:t>Email: bococh@nsic.co.in</a:t>
            </a:r>
          </a:p>
          <a:p>
            <a:pPr algn="ctr">
              <a:buFont typeface="Arial" pitchFamily="34" charset="0"/>
              <a:buChar char="•"/>
            </a:pPr>
            <a:endParaRPr lang="en-US" sz="3200" b="1">
              <a:solidFill>
                <a:srgbClr val="002060"/>
              </a:solidFill>
              <a:latin typeface="Trebuchet MS" pitchFamily="34" charset="0"/>
            </a:endParaRPr>
          </a:p>
        </p:txBody>
      </p:sp>
    </p:spTree>
    <p:extLst>
      <p:ext uri="{BB962C8B-B14F-4D97-AF65-F5344CB8AC3E}">
        <p14:creationId xmlns:p14="http://schemas.microsoft.com/office/powerpoint/2010/main" val="19453633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2"/>
          <p:cNvSpPr>
            <a:spLocks noGrp="1"/>
          </p:cNvSpPr>
          <p:nvPr>
            <p:ph type="title"/>
          </p:nvPr>
        </p:nvSpPr>
        <p:spPr>
          <a:xfrm>
            <a:off x="1797050" y="609600"/>
            <a:ext cx="8597900" cy="1320800"/>
          </a:xfrm>
        </p:spPr>
        <p:txBody>
          <a:bodyPr/>
          <a:lstStyle/>
          <a:p>
            <a:pPr algn="ctr" eaLnBrk="1" hangingPunct="1"/>
            <a:r>
              <a:rPr lang="en-IN" sz="4400" b="1" u="sng" smtClean="0">
                <a:solidFill>
                  <a:srgbClr val="002060"/>
                </a:solidFill>
                <a:latin typeface="Gabriola" pitchFamily="82" charset="0"/>
              </a:rPr>
              <a:t>SIDBI ( Small Industries   Development Bank )</a:t>
            </a:r>
            <a:endParaRPr lang="en-US" sz="4400" b="1" u="sng" smtClean="0">
              <a:solidFill>
                <a:srgbClr val="002060"/>
              </a:solidFill>
              <a:latin typeface="Gabriola" pitchFamily="82" charset="0"/>
            </a:endParaRPr>
          </a:p>
        </p:txBody>
      </p:sp>
      <p:sp>
        <p:nvSpPr>
          <p:cNvPr id="81923" name="Content Placeholder 1"/>
          <p:cNvSpPr>
            <a:spLocks noGrp="1"/>
          </p:cNvSpPr>
          <p:nvPr>
            <p:ph idx="1"/>
          </p:nvPr>
        </p:nvSpPr>
        <p:spPr>
          <a:xfrm>
            <a:off x="1881188" y="1500188"/>
            <a:ext cx="8596312" cy="3881437"/>
          </a:xfrm>
        </p:spPr>
        <p:txBody>
          <a:bodyPr/>
          <a:lstStyle/>
          <a:p>
            <a:pPr algn="ctr" eaLnBrk="1" hangingPunct="1">
              <a:buFont typeface="Wingdings 3" pitchFamily="18" charset="2"/>
              <a:buNone/>
            </a:pPr>
            <a:r>
              <a:rPr lang="en-US" sz="4800" b="1" i="1" smtClean="0">
                <a:solidFill>
                  <a:srgbClr val="002060"/>
                </a:solidFill>
                <a:latin typeface="Gabriola" pitchFamily="82" charset="0"/>
              </a:rPr>
              <a:t>T BALAJI  </a:t>
            </a:r>
          </a:p>
          <a:p>
            <a:pPr algn="ctr" eaLnBrk="1" hangingPunct="1">
              <a:buFont typeface="Wingdings 3" pitchFamily="18" charset="2"/>
              <a:buNone/>
            </a:pPr>
            <a:r>
              <a:rPr lang="en-US" sz="4800" b="1" i="1" smtClean="0">
                <a:solidFill>
                  <a:srgbClr val="002060"/>
                </a:solidFill>
                <a:latin typeface="Gabriola" pitchFamily="82" charset="0"/>
              </a:rPr>
              <a:t>AGM</a:t>
            </a:r>
          </a:p>
          <a:p>
            <a:pPr algn="ctr" eaLnBrk="1" hangingPunct="1">
              <a:buFont typeface="Wingdings 3" pitchFamily="18" charset="2"/>
              <a:buNone/>
            </a:pPr>
            <a:r>
              <a:rPr lang="en-US" sz="4800" b="1" i="1" smtClean="0">
                <a:solidFill>
                  <a:srgbClr val="002060"/>
                </a:solidFill>
                <a:latin typeface="Gabriola" pitchFamily="82" charset="0"/>
              </a:rPr>
              <a:t>9786630641</a:t>
            </a:r>
          </a:p>
          <a:p>
            <a:pPr algn="ctr" eaLnBrk="1" hangingPunct="1">
              <a:buFont typeface="Wingdings 3" pitchFamily="18" charset="2"/>
              <a:buNone/>
            </a:pPr>
            <a:r>
              <a:rPr lang="en-US" sz="4800" b="1" i="1" smtClean="0">
                <a:solidFill>
                  <a:srgbClr val="002060"/>
                </a:solidFill>
                <a:latin typeface="Gabriola" pitchFamily="82" charset="0"/>
              </a:rPr>
              <a:t>tbalaji@sidbi.in</a:t>
            </a:r>
          </a:p>
          <a:p>
            <a:pPr algn="ctr" eaLnBrk="1" hangingPunct="1">
              <a:buFont typeface="Wingdings 3" pitchFamily="18" charset="2"/>
              <a:buNone/>
            </a:pPr>
            <a:r>
              <a:rPr lang="en-IN" sz="2400" smtClean="0">
                <a:latin typeface="Calibri" pitchFamily="34" charset="0"/>
                <a:cs typeface="Calibri" pitchFamily="34" charset="0"/>
              </a:rPr>
              <a:t>Kochi BO - M T Plaza, Ground floor, 64/2842, Kaloor-Kadavanthara Road, Kochi - 682017 Kerala, INDIA Tel No : 0484-4025313, 4030313, 4028313</a:t>
            </a:r>
            <a:endParaRPr lang="en-US" sz="2400" b="1" i="1" smtClean="0">
              <a:solidFill>
                <a:srgbClr val="002060"/>
              </a:solidFill>
              <a:latin typeface="Calibri" pitchFamily="34" charset="0"/>
              <a:cs typeface="Calibri" pitchFamily="34" charset="0"/>
            </a:endParaRPr>
          </a:p>
        </p:txBody>
      </p:sp>
    </p:spTree>
    <p:extLst>
      <p:ext uri="{BB962C8B-B14F-4D97-AF65-F5344CB8AC3E}">
        <p14:creationId xmlns:p14="http://schemas.microsoft.com/office/powerpoint/2010/main" val="3719933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2"/>
          <p:cNvSpPr>
            <a:spLocks noGrp="1"/>
          </p:cNvSpPr>
          <p:nvPr>
            <p:ph type="title"/>
          </p:nvPr>
        </p:nvSpPr>
        <p:spPr>
          <a:xfrm>
            <a:off x="1992313" y="2420938"/>
            <a:ext cx="8229600" cy="1252537"/>
          </a:xfrm>
        </p:spPr>
        <p:txBody>
          <a:bodyPr/>
          <a:lstStyle/>
          <a:p>
            <a:pPr algn="ctr" eaLnBrk="1" hangingPunct="1"/>
            <a:r>
              <a:rPr lang="en-US" sz="5400" b="1" smtClean="0">
                <a:solidFill>
                  <a:srgbClr val="002060"/>
                </a:solidFill>
                <a:latin typeface="Gabriola" pitchFamily="82" charset="0"/>
              </a:rPr>
              <a:t>General Services/ Grievances</a:t>
            </a:r>
            <a:endParaRPr lang="en-IN" sz="5400" b="1" smtClean="0">
              <a:solidFill>
                <a:srgbClr val="002060"/>
              </a:solidFill>
              <a:latin typeface="Gabriola" pitchFamily="82"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2809875" y="428625"/>
            <a:ext cx="6988175" cy="552450"/>
          </a:xfrm>
        </p:spPr>
        <p:txBody>
          <a:bodyPr/>
          <a:lstStyle/>
          <a:p>
            <a:pPr algn="ctr" eaLnBrk="1" hangingPunct="1"/>
            <a:r>
              <a:rPr lang="en-US" sz="4000" b="1" u="sng" smtClean="0">
                <a:solidFill>
                  <a:srgbClr val="002060"/>
                </a:solidFill>
                <a:latin typeface="Gabriola" pitchFamily="82" charset="0"/>
              </a:rPr>
              <a:t>Redressal</a:t>
            </a:r>
            <a:r>
              <a:rPr lang="en-US" sz="4000" u="sng" smtClean="0">
                <a:solidFill>
                  <a:srgbClr val="002060"/>
                </a:solidFill>
                <a:latin typeface="Gabriola" pitchFamily="82" charset="0"/>
              </a:rPr>
              <a:t> </a:t>
            </a:r>
            <a:r>
              <a:rPr lang="en-US" sz="4000" b="1" u="sng" smtClean="0">
                <a:solidFill>
                  <a:srgbClr val="002060"/>
                </a:solidFill>
                <a:latin typeface="Gabriola" pitchFamily="82" charset="0"/>
              </a:rPr>
              <a:t>Portal</a:t>
            </a:r>
            <a:endParaRPr lang="en-IN" sz="4000" b="1" u="sng" smtClean="0">
              <a:solidFill>
                <a:srgbClr val="002060"/>
              </a:solidFill>
              <a:latin typeface="Gabriola" pitchFamily="82" charset="0"/>
            </a:endParaRPr>
          </a:p>
        </p:txBody>
      </p:sp>
      <p:pic>
        <p:nvPicPr>
          <p:cNvPr id="839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8563" y="1357313"/>
            <a:ext cx="5322887" cy="4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229100" y="5986463"/>
            <a:ext cx="4632325" cy="595312"/>
          </a:xfrm>
          <a:prstGeom prst="rect">
            <a:avLst/>
          </a:prstGeom>
          <a:noFill/>
        </p:spPr>
        <p:txBody>
          <a:bodyPr>
            <a:spAutoFit/>
          </a:bodyPr>
          <a:lstStyle/>
          <a:p>
            <a:pPr algn="ctr" fontAlgn="auto">
              <a:spcBef>
                <a:spcPts val="0"/>
              </a:spcBef>
              <a:spcAft>
                <a:spcPts val="0"/>
              </a:spcAft>
              <a:defRPr/>
            </a:pPr>
            <a:endParaRPr lang="en-US" sz="1633" b="1" dirty="0">
              <a:solidFill>
                <a:schemeClr val="accent1"/>
              </a:solidFill>
              <a:latin typeface="Nirmala UI" panose="020B0502040204020203" pitchFamily="34" charset="0"/>
              <a:cs typeface="Nirmala UI" panose="020B0502040204020203" pitchFamily="34" charset="0"/>
            </a:endParaRPr>
          </a:p>
          <a:p>
            <a:pPr algn="ctr" fontAlgn="auto">
              <a:spcBef>
                <a:spcPts val="0"/>
              </a:spcBef>
              <a:spcAft>
                <a:spcPts val="0"/>
              </a:spcAft>
              <a:defRPr/>
            </a:pPr>
            <a:r>
              <a:rPr lang="en-US" sz="1633" b="1" dirty="0">
                <a:solidFill>
                  <a:srgbClr val="002060"/>
                </a:solidFill>
                <a:latin typeface="Nirmala UI" panose="020B0502040204020203" pitchFamily="34" charset="0"/>
                <a:cs typeface="Nirmala UI" panose="020B0502040204020203" pitchFamily="34" charset="0"/>
              </a:rPr>
              <a:t>State Control Room- 0487-2953300</a:t>
            </a:r>
            <a:endParaRPr lang="en-IN" sz="1633" b="1" dirty="0">
              <a:solidFill>
                <a:srgbClr val="002060"/>
              </a:solidFill>
              <a:latin typeface="Nirmala UI" panose="020B0502040204020203" pitchFamily="34" charset="0"/>
              <a:cs typeface="Nirmala UI" panose="020B0502040204020203"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62175" y="-214313"/>
            <a:ext cx="7867650" cy="5786438"/>
          </a:xfrm>
        </p:spPr>
        <p:txBody>
          <a:bodyPr rtlCol="0">
            <a:normAutofit fontScale="90000"/>
          </a:bodyPr>
          <a:lstStyle/>
          <a:p>
            <a:pPr algn="ctr" eaLnBrk="1" fontAlgn="auto" hangingPunct="1">
              <a:spcAft>
                <a:spcPts val="0"/>
              </a:spcAft>
              <a:defRPr/>
            </a:pPr>
            <a:r>
              <a:rPr lang="en-US" sz="2721" b="1" dirty="0">
                <a:latin typeface="Nirmala UI" panose="020B0502040204020203" pitchFamily="34" charset="0"/>
                <a:cs typeface="Nirmala UI" panose="020B0502040204020203" pitchFamily="34" charset="0"/>
              </a:rPr>
              <a:t/>
            </a:r>
            <a:br>
              <a:rPr lang="en-US" sz="2721" b="1" dirty="0">
                <a:latin typeface="Nirmala UI" panose="020B0502040204020203" pitchFamily="34" charset="0"/>
                <a:cs typeface="Nirmala UI" panose="020B0502040204020203" pitchFamily="34" charset="0"/>
              </a:rPr>
            </a:br>
            <a:r>
              <a:rPr lang="en-US" sz="2721" b="1" dirty="0">
                <a:solidFill>
                  <a:srgbClr val="002060"/>
                </a:solidFill>
                <a:latin typeface="Nirmala UI" panose="020B0502040204020203" pitchFamily="34" charset="0"/>
                <a:cs typeface="Nirmala UI" panose="020B0502040204020203" pitchFamily="34" charset="0"/>
              </a:rPr>
              <a:t/>
            </a:r>
            <a:br>
              <a:rPr lang="en-US" sz="2721" b="1" dirty="0">
                <a:solidFill>
                  <a:srgbClr val="002060"/>
                </a:solidFill>
                <a:latin typeface="Nirmala UI" panose="020B0502040204020203" pitchFamily="34" charset="0"/>
                <a:cs typeface="Nirmala UI" panose="020B0502040204020203" pitchFamily="34" charset="0"/>
              </a:rPr>
            </a:br>
            <a:r>
              <a:rPr lang="en-US" sz="2721" b="1" dirty="0">
                <a:solidFill>
                  <a:srgbClr val="002060"/>
                </a:solidFill>
                <a:latin typeface="Nirmala UI" panose="020B0502040204020203" pitchFamily="34" charset="0"/>
                <a:cs typeface="Nirmala UI" panose="020B0502040204020203" pitchFamily="34" charset="0"/>
              </a:rPr>
              <a:t/>
            </a:r>
            <a:br>
              <a:rPr lang="en-US" sz="2721" b="1" dirty="0">
                <a:solidFill>
                  <a:srgbClr val="002060"/>
                </a:solidFill>
                <a:latin typeface="Nirmala UI" panose="020B0502040204020203" pitchFamily="34" charset="0"/>
                <a:cs typeface="Nirmala UI" panose="020B0502040204020203" pitchFamily="34" charset="0"/>
              </a:rPr>
            </a:br>
            <a:r>
              <a:rPr lang="en-US" sz="4400" b="1" dirty="0">
                <a:solidFill>
                  <a:srgbClr val="002060"/>
                </a:solidFill>
                <a:latin typeface="Gabriola" pitchFamily="82" charset="0"/>
                <a:cs typeface="Nirmala UI" panose="020B0502040204020203" pitchFamily="34" charset="0"/>
              </a:rPr>
              <a:t>MSME-Development Institute , Thrissur </a:t>
            </a:r>
            <a:br>
              <a:rPr lang="en-US" sz="4400" b="1" dirty="0">
                <a:solidFill>
                  <a:srgbClr val="002060"/>
                </a:solidFill>
                <a:latin typeface="Gabriola" pitchFamily="82" charset="0"/>
                <a:cs typeface="Nirmala UI" panose="020B0502040204020203" pitchFamily="34" charset="0"/>
              </a:rPr>
            </a:br>
            <a:r>
              <a:rPr lang="en-US" sz="4400" b="1" dirty="0" err="1">
                <a:solidFill>
                  <a:srgbClr val="002060"/>
                </a:solidFill>
                <a:latin typeface="Gabriola" pitchFamily="82" charset="0"/>
                <a:cs typeface="Nirmala UI" panose="020B0502040204020203" pitchFamily="34" charset="0"/>
              </a:rPr>
              <a:t>Kanjani</a:t>
            </a:r>
            <a:r>
              <a:rPr lang="en-US" sz="4400" b="1" dirty="0">
                <a:solidFill>
                  <a:srgbClr val="002060"/>
                </a:solidFill>
                <a:latin typeface="Gabriola" pitchFamily="82" charset="0"/>
                <a:cs typeface="Nirmala UI" panose="020B0502040204020203" pitchFamily="34" charset="0"/>
              </a:rPr>
              <a:t> Road, </a:t>
            </a:r>
            <a:r>
              <a:rPr lang="en-US" sz="4400" b="1" dirty="0" err="1">
                <a:solidFill>
                  <a:srgbClr val="002060"/>
                </a:solidFill>
                <a:latin typeface="Gabriola" pitchFamily="82" charset="0"/>
                <a:cs typeface="Nirmala UI" panose="020B0502040204020203" pitchFamily="34" charset="0"/>
              </a:rPr>
              <a:t>Ayyanthole</a:t>
            </a:r>
            <a:r>
              <a:rPr lang="en-US" sz="4400" b="1" dirty="0">
                <a:solidFill>
                  <a:srgbClr val="002060"/>
                </a:solidFill>
                <a:latin typeface="Gabriola" pitchFamily="82" charset="0"/>
                <a:cs typeface="Nirmala UI" panose="020B0502040204020203" pitchFamily="34" charset="0"/>
              </a:rPr>
              <a:t> P:O</a:t>
            </a:r>
            <a:br>
              <a:rPr lang="en-US" sz="4400" b="1" dirty="0">
                <a:solidFill>
                  <a:srgbClr val="002060"/>
                </a:solidFill>
                <a:latin typeface="Gabriola" pitchFamily="82" charset="0"/>
                <a:cs typeface="Nirmala UI" panose="020B0502040204020203" pitchFamily="34" charset="0"/>
              </a:rPr>
            </a:br>
            <a:r>
              <a:rPr lang="en-US" sz="4400" b="1" dirty="0">
                <a:solidFill>
                  <a:srgbClr val="002060"/>
                </a:solidFill>
                <a:latin typeface="Gabriola" pitchFamily="82" charset="0"/>
                <a:cs typeface="Nirmala UI" panose="020B0502040204020203" pitchFamily="34" charset="0"/>
              </a:rPr>
              <a:t>Thrissur-680003</a:t>
            </a:r>
            <a:br>
              <a:rPr lang="en-US" sz="4400" b="1" dirty="0">
                <a:solidFill>
                  <a:srgbClr val="002060"/>
                </a:solidFill>
                <a:latin typeface="Gabriola" pitchFamily="82" charset="0"/>
                <a:cs typeface="Nirmala UI" panose="020B0502040204020203" pitchFamily="34" charset="0"/>
              </a:rPr>
            </a:br>
            <a:r>
              <a:rPr lang="en-US" sz="4400" b="1" dirty="0">
                <a:solidFill>
                  <a:srgbClr val="002060"/>
                </a:solidFill>
                <a:latin typeface="Gabriola" pitchFamily="82" charset="0"/>
                <a:cs typeface="Nirmala UI" panose="020B0502040204020203" pitchFamily="34" charset="0"/>
              </a:rPr>
              <a:t> Tel: 0487-2360536, 0487-2360216</a:t>
            </a:r>
            <a:br>
              <a:rPr lang="en-US" sz="4400" b="1" dirty="0">
                <a:solidFill>
                  <a:srgbClr val="002060"/>
                </a:solidFill>
                <a:latin typeface="Gabriola" pitchFamily="82" charset="0"/>
                <a:cs typeface="Nirmala UI" panose="020B0502040204020203" pitchFamily="34" charset="0"/>
              </a:rPr>
            </a:br>
            <a:r>
              <a:rPr lang="en-US" sz="4400" b="1" dirty="0">
                <a:solidFill>
                  <a:srgbClr val="002060"/>
                </a:solidFill>
                <a:latin typeface="Gabriola" pitchFamily="82" charset="0"/>
                <a:cs typeface="Nirmala UI" panose="020B0502040204020203" pitchFamily="34" charset="0"/>
              </a:rPr>
              <a:t>Email: </a:t>
            </a:r>
            <a:r>
              <a:rPr lang="en-US" sz="4400" b="1" dirty="0">
                <a:solidFill>
                  <a:srgbClr val="002060"/>
                </a:solidFill>
                <a:latin typeface="Gabriola" pitchFamily="82" charset="0"/>
                <a:cs typeface="Nirmala UI" panose="020B0502040204020203" pitchFamily="34" charset="0"/>
                <a:hlinkClick r:id="rId2"/>
              </a:rPr>
              <a:t>dcdi-thrissur@dcmsme.gov.in </a:t>
            </a:r>
            <a:r>
              <a:rPr lang="en-US" sz="4400" b="1" dirty="0">
                <a:solidFill>
                  <a:srgbClr val="002060"/>
                </a:solidFill>
                <a:latin typeface="Gabriola" pitchFamily="82" charset="0"/>
                <a:cs typeface="Nirmala UI" panose="020B0502040204020203" pitchFamily="34" charset="0"/>
              </a:rPr>
              <a:t/>
            </a:r>
            <a:br>
              <a:rPr lang="en-US" sz="4400" b="1" dirty="0">
                <a:solidFill>
                  <a:srgbClr val="002060"/>
                </a:solidFill>
                <a:latin typeface="Gabriola" pitchFamily="82" charset="0"/>
                <a:cs typeface="Nirmala UI" panose="020B0502040204020203" pitchFamily="34" charset="0"/>
              </a:rPr>
            </a:br>
            <a:r>
              <a:rPr lang="en-US" sz="4400" b="1" dirty="0">
                <a:solidFill>
                  <a:srgbClr val="002060"/>
                </a:solidFill>
                <a:latin typeface="Gabriola" pitchFamily="82" charset="0"/>
                <a:cs typeface="Nirmala UI" panose="020B0502040204020203" pitchFamily="34" charset="0"/>
                <a:hlinkClick r:id="rId3"/>
              </a:rPr>
              <a:t>www.msmedithrissur.gov.in</a:t>
            </a:r>
            <a:r>
              <a:rPr lang="en-US" sz="4400" b="1" dirty="0">
                <a:solidFill>
                  <a:srgbClr val="002060"/>
                </a:solidFill>
                <a:latin typeface="Gabriola" pitchFamily="82" charset="0"/>
                <a:cs typeface="Nirmala UI" panose="020B0502040204020203" pitchFamily="34" charset="0"/>
              </a:rPr>
              <a:t> </a:t>
            </a:r>
            <a:br>
              <a:rPr lang="en-US" sz="4400" b="1" dirty="0">
                <a:solidFill>
                  <a:srgbClr val="002060"/>
                </a:solidFill>
                <a:latin typeface="Gabriola" pitchFamily="82" charset="0"/>
                <a:cs typeface="Nirmala UI" panose="020B0502040204020203" pitchFamily="34" charset="0"/>
              </a:rPr>
            </a:br>
            <a:r>
              <a:rPr lang="en-US" sz="4400" b="1" dirty="0">
                <a:solidFill>
                  <a:srgbClr val="002060"/>
                </a:solidFill>
                <a:latin typeface="Gabriola" pitchFamily="82" charset="0"/>
                <a:cs typeface="Nirmala UI" panose="020B0502040204020203" pitchFamily="34" charset="0"/>
              </a:rPr>
              <a:t> State Champions Control Room- 0487-2953300</a:t>
            </a:r>
            <a:br>
              <a:rPr lang="en-US" sz="4400" b="1" dirty="0">
                <a:solidFill>
                  <a:srgbClr val="002060"/>
                </a:solidFill>
                <a:latin typeface="Gabriola" pitchFamily="82" charset="0"/>
                <a:cs typeface="Nirmala UI" panose="020B0502040204020203" pitchFamily="34" charset="0"/>
              </a:rPr>
            </a:br>
            <a:r>
              <a:rPr lang="en-US" sz="4400" b="1" dirty="0">
                <a:solidFill>
                  <a:srgbClr val="002060"/>
                </a:solidFill>
                <a:latin typeface="Gabriola" pitchFamily="82" charset="0"/>
                <a:cs typeface="Nirmala UI" panose="020B0502040204020203" pitchFamily="34" charset="0"/>
              </a:rPr>
              <a:t>www.champions.gov.in</a:t>
            </a:r>
            <a:r>
              <a:rPr lang="en-US" sz="4400" b="1" dirty="0">
                <a:latin typeface="Gabriola" pitchFamily="82" charset="0"/>
                <a:cs typeface="Nirmala UI" panose="020B0502040204020203" pitchFamily="34" charset="0"/>
              </a:rPr>
              <a:t/>
            </a:r>
            <a:br>
              <a:rPr lang="en-US" sz="4400" b="1" dirty="0">
                <a:latin typeface="Gabriola" pitchFamily="82" charset="0"/>
                <a:cs typeface="Nirmala UI" panose="020B0502040204020203" pitchFamily="34" charset="0"/>
              </a:rPr>
            </a:br>
            <a:r>
              <a:rPr lang="en-IN" sz="4400" b="1" dirty="0">
                <a:latin typeface="Gabriola" pitchFamily="82" charset="0"/>
                <a:cs typeface="Nirmala UI" panose="020B0502040204020203" pitchFamily="34" charset="0"/>
              </a:rPr>
              <a:t/>
            </a:r>
            <a:br>
              <a:rPr lang="en-IN" sz="4400" b="1" dirty="0">
                <a:latin typeface="Gabriola" pitchFamily="82" charset="0"/>
                <a:cs typeface="Nirmala UI" panose="020B0502040204020203" pitchFamily="34" charset="0"/>
              </a:rPr>
            </a:br>
            <a:r>
              <a:rPr lang="en-US" dirty="0"/>
              <a:t/>
            </a:r>
            <a:br>
              <a:rPr lang="en-US" dirty="0"/>
            </a:br>
            <a:endParaRPr lang="en-IN"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Placeholder 1"/>
          <p:cNvSpPr txBox="1">
            <a:spLocks/>
          </p:cNvSpPr>
          <p:nvPr/>
        </p:nvSpPr>
        <p:spPr bwMode="auto">
          <a:xfrm>
            <a:off x="3048000" y="3402013"/>
            <a:ext cx="60960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spcBef>
                <a:spcPts val="1000"/>
              </a:spcBef>
              <a:buFont typeface="Arial" pitchFamily="34" charset="0"/>
              <a:buNone/>
            </a:pPr>
            <a:r>
              <a:rPr lang="en-US" sz="5400">
                <a:solidFill>
                  <a:schemeClr val="accent1"/>
                </a:solidFill>
                <a:latin typeface="Trebuchet MS" pitchFamily="34" charset="0"/>
              </a:rPr>
              <a:t>Thank you</a:t>
            </a:r>
          </a:p>
        </p:txBody>
      </p:sp>
      <p:sp>
        <p:nvSpPr>
          <p:cNvPr id="86019" name="Text Placeholder 2"/>
          <p:cNvSpPr txBox="1">
            <a:spLocks/>
          </p:cNvSpPr>
          <p:nvPr/>
        </p:nvSpPr>
        <p:spPr bwMode="auto">
          <a:xfrm>
            <a:off x="3105150" y="3535363"/>
            <a:ext cx="60960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spcBef>
                <a:spcPts val="1000"/>
              </a:spcBef>
              <a:buFont typeface="Arial" pitchFamily="34" charset="0"/>
              <a:buNone/>
            </a:pPr>
            <a:r>
              <a:rPr lang="en-US" altLang="ko-KR" sz="7200">
                <a:solidFill>
                  <a:schemeClr val="bg1"/>
                </a:solidFill>
                <a:latin typeface="Trebuchet MS" pitchFamily="34" charset="0"/>
                <a:cs typeface="HY그래픽M"/>
              </a:rPr>
              <a:t>THANK YOU</a:t>
            </a:r>
          </a:p>
        </p:txBody>
      </p:sp>
      <p:sp>
        <p:nvSpPr>
          <p:cNvPr id="39" name="Freeform: Shape 38">
            <a:extLst>
              <a:ext uri="{FF2B5EF4-FFF2-40B4-BE49-F238E27FC236}"/>
            </a:extLst>
          </p:cNvPr>
          <p:cNvSpPr/>
          <p:nvPr/>
        </p:nvSpPr>
        <p:spPr>
          <a:xfrm>
            <a:off x="4667250" y="4491038"/>
            <a:ext cx="2790825" cy="277812"/>
          </a:xfrm>
          <a:custGeom>
            <a:avLst/>
            <a:gdLst>
              <a:gd name="connsiteX0" fmla="*/ 0 w 4466492"/>
              <a:gd name="connsiteY0" fmla="*/ 211016 h 211016"/>
              <a:gd name="connsiteX1" fmla="*/ 2321169 w 4466492"/>
              <a:gd name="connsiteY1" fmla="*/ 0 h 211016"/>
              <a:gd name="connsiteX2" fmla="*/ 4466492 w 4466492"/>
              <a:gd name="connsiteY2" fmla="*/ 0 h 211016"/>
              <a:gd name="connsiteX3" fmla="*/ 2057400 w 4466492"/>
              <a:gd name="connsiteY3" fmla="*/ 123093 h 211016"/>
              <a:gd name="connsiteX4" fmla="*/ 0 w 4466492"/>
              <a:gd name="connsiteY4" fmla="*/ 211016 h 211016"/>
              <a:gd name="connsiteX0" fmla="*/ 0 w 4466492"/>
              <a:gd name="connsiteY0" fmla="*/ 361271 h 361271"/>
              <a:gd name="connsiteX1" fmla="*/ 2321169 w 4466492"/>
              <a:gd name="connsiteY1" fmla="*/ 150255 h 361271"/>
              <a:gd name="connsiteX2" fmla="*/ 4466492 w 4466492"/>
              <a:gd name="connsiteY2" fmla="*/ 150255 h 361271"/>
              <a:gd name="connsiteX3" fmla="*/ 2057400 w 4466492"/>
              <a:gd name="connsiteY3" fmla="*/ 273348 h 361271"/>
              <a:gd name="connsiteX4" fmla="*/ 0 w 4466492"/>
              <a:gd name="connsiteY4" fmla="*/ 361271 h 361271"/>
              <a:gd name="connsiteX0" fmla="*/ 0 w 4466492"/>
              <a:gd name="connsiteY0" fmla="*/ 361271 h 439870"/>
              <a:gd name="connsiteX1" fmla="*/ 2321169 w 4466492"/>
              <a:gd name="connsiteY1" fmla="*/ 150255 h 439870"/>
              <a:gd name="connsiteX2" fmla="*/ 4466492 w 4466492"/>
              <a:gd name="connsiteY2" fmla="*/ 150255 h 439870"/>
              <a:gd name="connsiteX3" fmla="*/ 2057400 w 4466492"/>
              <a:gd name="connsiteY3" fmla="*/ 273348 h 439870"/>
              <a:gd name="connsiteX4" fmla="*/ 0 w 4466492"/>
              <a:gd name="connsiteY4" fmla="*/ 361271 h 439870"/>
              <a:gd name="connsiteX0" fmla="*/ 0 w 4466492"/>
              <a:gd name="connsiteY0" fmla="*/ 211016 h 289615"/>
              <a:gd name="connsiteX1" fmla="*/ 4466492 w 4466492"/>
              <a:gd name="connsiteY1" fmla="*/ 0 h 289615"/>
              <a:gd name="connsiteX2" fmla="*/ 2057400 w 4466492"/>
              <a:gd name="connsiteY2" fmla="*/ 123093 h 289615"/>
              <a:gd name="connsiteX3" fmla="*/ 0 w 4466492"/>
              <a:gd name="connsiteY3" fmla="*/ 211016 h 289615"/>
              <a:gd name="connsiteX0" fmla="*/ 0 w 4466492"/>
              <a:gd name="connsiteY0" fmla="*/ 384499 h 463098"/>
              <a:gd name="connsiteX1" fmla="*/ 4466492 w 4466492"/>
              <a:gd name="connsiteY1" fmla="*/ 173483 h 463098"/>
              <a:gd name="connsiteX2" fmla="*/ 2057400 w 4466492"/>
              <a:gd name="connsiteY2" fmla="*/ 296576 h 463098"/>
              <a:gd name="connsiteX3" fmla="*/ 0 w 4466492"/>
              <a:gd name="connsiteY3" fmla="*/ 384499 h 463098"/>
              <a:gd name="connsiteX0" fmla="*/ 0 w 4466492"/>
              <a:gd name="connsiteY0" fmla="*/ 432630 h 511229"/>
              <a:gd name="connsiteX1" fmla="*/ 4466492 w 4466492"/>
              <a:gd name="connsiteY1" fmla="*/ 221614 h 511229"/>
              <a:gd name="connsiteX2" fmla="*/ 2057400 w 4466492"/>
              <a:gd name="connsiteY2" fmla="*/ 344707 h 511229"/>
              <a:gd name="connsiteX3" fmla="*/ 0 w 4466492"/>
              <a:gd name="connsiteY3" fmla="*/ 432630 h 511229"/>
              <a:gd name="connsiteX0" fmla="*/ 0 w 4466492"/>
              <a:gd name="connsiteY0" fmla="*/ 342947 h 421546"/>
              <a:gd name="connsiteX1" fmla="*/ 4466492 w 4466492"/>
              <a:gd name="connsiteY1" fmla="*/ 131931 h 421546"/>
              <a:gd name="connsiteX2" fmla="*/ 2057400 w 4466492"/>
              <a:gd name="connsiteY2" fmla="*/ 255024 h 421546"/>
              <a:gd name="connsiteX3" fmla="*/ 0 w 4466492"/>
              <a:gd name="connsiteY3" fmla="*/ 342947 h 421546"/>
              <a:gd name="connsiteX0" fmla="*/ 0 w 4466492"/>
              <a:gd name="connsiteY0" fmla="*/ 313032 h 391631"/>
              <a:gd name="connsiteX1" fmla="*/ 4466492 w 4466492"/>
              <a:gd name="connsiteY1" fmla="*/ 102016 h 391631"/>
              <a:gd name="connsiteX2" fmla="*/ 2057400 w 4466492"/>
              <a:gd name="connsiteY2" fmla="*/ 225109 h 391631"/>
              <a:gd name="connsiteX3" fmla="*/ 0 w 4466492"/>
              <a:gd name="connsiteY3" fmla="*/ 313032 h 391631"/>
              <a:gd name="connsiteX0" fmla="*/ 0 w 4466492"/>
              <a:gd name="connsiteY0" fmla="*/ 327389 h 405988"/>
              <a:gd name="connsiteX1" fmla="*/ 4466492 w 4466492"/>
              <a:gd name="connsiteY1" fmla="*/ 116373 h 405988"/>
              <a:gd name="connsiteX2" fmla="*/ 2057400 w 4466492"/>
              <a:gd name="connsiteY2" fmla="*/ 239466 h 405988"/>
              <a:gd name="connsiteX3" fmla="*/ 0 w 4466492"/>
              <a:gd name="connsiteY3" fmla="*/ 327389 h 405988"/>
              <a:gd name="connsiteX0" fmla="*/ 0 w 4466492"/>
              <a:gd name="connsiteY0" fmla="*/ 371163 h 449762"/>
              <a:gd name="connsiteX1" fmla="*/ 4466492 w 4466492"/>
              <a:gd name="connsiteY1" fmla="*/ 160147 h 449762"/>
              <a:gd name="connsiteX2" fmla="*/ 2057400 w 4466492"/>
              <a:gd name="connsiteY2" fmla="*/ 283240 h 449762"/>
              <a:gd name="connsiteX3" fmla="*/ 0 w 4466492"/>
              <a:gd name="connsiteY3" fmla="*/ 371163 h 449762"/>
              <a:gd name="connsiteX0" fmla="*/ 0 w 4466492"/>
              <a:gd name="connsiteY0" fmla="*/ 359671 h 438270"/>
              <a:gd name="connsiteX1" fmla="*/ 4466492 w 4466492"/>
              <a:gd name="connsiteY1" fmla="*/ 148655 h 438270"/>
              <a:gd name="connsiteX2" fmla="*/ 2057400 w 4466492"/>
              <a:gd name="connsiteY2" fmla="*/ 271748 h 438270"/>
              <a:gd name="connsiteX3" fmla="*/ 0 w 4466492"/>
              <a:gd name="connsiteY3" fmla="*/ 359671 h 438270"/>
              <a:gd name="connsiteX0" fmla="*/ 0 w 4466492"/>
              <a:gd name="connsiteY0" fmla="*/ 364024 h 442623"/>
              <a:gd name="connsiteX1" fmla="*/ 4466492 w 4466492"/>
              <a:gd name="connsiteY1" fmla="*/ 153008 h 442623"/>
              <a:gd name="connsiteX2" fmla="*/ 2057400 w 4466492"/>
              <a:gd name="connsiteY2" fmla="*/ 276101 h 442623"/>
              <a:gd name="connsiteX3" fmla="*/ 0 w 4466492"/>
              <a:gd name="connsiteY3" fmla="*/ 364024 h 442623"/>
              <a:gd name="connsiteX0" fmla="*/ 0 w 4466492"/>
              <a:gd name="connsiteY0" fmla="*/ 372025 h 450624"/>
              <a:gd name="connsiteX1" fmla="*/ 4466492 w 4466492"/>
              <a:gd name="connsiteY1" fmla="*/ 161009 h 450624"/>
              <a:gd name="connsiteX2" fmla="*/ 2057400 w 4466492"/>
              <a:gd name="connsiteY2" fmla="*/ 284102 h 450624"/>
              <a:gd name="connsiteX3" fmla="*/ 0 w 4466492"/>
              <a:gd name="connsiteY3" fmla="*/ 372025 h 450624"/>
              <a:gd name="connsiteX0" fmla="*/ 0 w 4466492"/>
              <a:gd name="connsiteY0" fmla="*/ 378529 h 457128"/>
              <a:gd name="connsiteX1" fmla="*/ 4466492 w 4466492"/>
              <a:gd name="connsiteY1" fmla="*/ 167513 h 457128"/>
              <a:gd name="connsiteX2" fmla="*/ 2057400 w 4466492"/>
              <a:gd name="connsiteY2" fmla="*/ 290606 h 457128"/>
              <a:gd name="connsiteX3" fmla="*/ 0 w 4466492"/>
              <a:gd name="connsiteY3" fmla="*/ 378529 h 457128"/>
              <a:gd name="connsiteX0" fmla="*/ 0 w 4466492"/>
              <a:gd name="connsiteY0" fmla="*/ 378529 h 458597"/>
              <a:gd name="connsiteX1" fmla="*/ 4466492 w 4466492"/>
              <a:gd name="connsiteY1" fmla="*/ 167513 h 458597"/>
              <a:gd name="connsiteX2" fmla="*/ 2057400 w 4466492"/>
              <a:gd name="connsiteY2" fmla="*/ 290606 h 458597"/>
              <a:gd name="connsiteX3" fmla="*/ 0 w 4466492"/>
              <a:gd name="connsiteY3" fmla="*/ 378529 h 458597"/>
              <a:gd name="connsiteX0" fmla="*/ 0 w 4466492"/>
              <a:gd name="connsiteY0" fmla="*/ 378529 h 378529"/>
              <a:gd name="connsiteX1" fmla="*/ 4466492 w 4466492"/>
              <a:gd name="connsiteY1" fmla="*/ 167513 h 378529"/>
              <a:gd name="connsiteX2" fmla="*/ 0 w 4466492"/>
              <a:gd name="connsiteY2" fmla="*/ 378529 h 378529"/>
              <a:gd name="connsiteX0" fmla="*/ 0 w 4466492"/>
              <a:gd name="connsiteY0" fmla="*/ 378529 h 497014"/>
              <a:gd name="connsiteX1" fmla="*/ 4466492 w 4466492"/>
              <a:gd name="connsiteY1" fmla="*/ 167513 h 497014"/>
              <a:gd name="connsiteX2" fmla="*/ 0 w 4466492"/>
              <a:gd name="connsiteY2" fmla="*/ 378529 h 497014"/>
              <a:gd name="connsiteX0" fmla="*/ 0 w 4466492"/>
              <a:gd name="connsiteY0" fmla="*/ 378529 h 392160"/>
              <a:gd name="connsiteX1" fmla="*/ 4466492 w 4466492"/>
              <a:gd name="connsiteY1" fmla="*/ 167513 h 392160"/>
              <a:gd name="connsiteX2" fmla="*/ 0 w 4466492"/>
              <a:gd name="connsiteY2" fmla="*/ 378529 h 392160"/>
              <a:gd name="connsiteX0" fmla="*/ 0 w 4466492"/>
              <a:gd name="connsiteY0" fmla="*/ 378529 h 378529"/>
              <a:gd name="connsiteX1" fmla="*/ 4466492 w 4466492"/>
              <a:gd name="connsiteY1" fmla="*/ 167513 h 378529"/>
              <a:gd name="connsiteX2" fmla="*/ 0 w 4466492"/>
              <a:gd name="connsiteY2" fmla="*/ 378529 h 378529"/>
              <a:gd name="connsiteX0" fmla="*/ 0 w 4466492"/>
              <a:gd name="connsiteY0" fmla="*/ 378529 h 446473"/>
              <a:gd name="connsiteX1" fmla="*/ 4466492 w 4466492"/>
              <a:gd name="connsiteY1" fmla="*/ 167513 h 446473"/>
              <a:gd name="connsiteX2" fmla="*/ 0 w 4466492"/>
              <a:gd name="connsiteY2" fmla="*/ 378529 h 446473"/>
              <a:gd name="connsiteX0" fmla="*/ 0 w 4466492"/>
              <a:gd name="connsiteY0" fmla="*/ 378529 h 449292"/>
              <a:gd name="connsiteX1" fmla="*/ 4466492 w 4466492"/>
              <a:gd name="connsiteY1" fmla="*/ 167513 h 449292"/>
              <a:gd name="connsiteX2" fmla="*/ 0 w 4466492"/>
              <a:gd name="connsiteY2" fmla="*/ 378529 h 449292"/>
              <a:gd name="connsiteX0" fmla="*/ 0 w 4466492"/>
              <a:gd name="connsiteY0" fmla="*/ 378529 h 448819"/>
              <a:gd name="connsiteX1" fmla="*/ 4466492 w 4466492"/>
              <a:gd name="connsiteY1" fmla="*/ 167513 h 448819"/>
              <a:gd name="connsiteX2" fmla="*/ 0 w 4466492"/>
              <a:gd name="connsiteY2" fmla="*/ 378529 h 448819"/>
              <a:gd name="connsiteX0" fmla="*/ 0 w 4466492"/>
              <a:gd name="connsiteY0" fmla="*/ 378529 h 448819"/>
              <a:gd name="connsiteX1" fmla="*/ 4466492 w 4466492"/>
              <a:gd name="connsiteY1" fmla="*/ 167513 h 448819"/>
              <a:gd name="connsiteX2" fmla="*/ 0 w 4466492"/>
              <a:gd name="connsiteY2" fmla="*/ 378529 h 448819"/>
              <a:gd name="connsiteX0" fmla="*/ 0 w 4466492"/>
              <a:gd name="connsiteY0" fmla="*/ 378529 h 448819"/>
              <a:gd name="connsiteX1" fmla="*/ 4466492 w 4466492"/>
              <a:gd name="connsiteY1" fmla="*/ 167513 h 448819"/>
              <a:gd name="connsiteX2" fmla="*/ 0 w 4466492"/>
              <a:gd name="connsiteY2" fmla="*/ 378529 h 448819"/>
              <a:gd name="connsiteX0" fmla="*/ 0 w 4466492"/>
              <a:gd name="connsiteY0" fmla="*/ 378529 h 452165"/>
              <a:gd name="connsiteX1" fmla="*/ 4466492 w 4466492"/>
              <a:gd name="connsiteY1" fmla="*/ 167513 h 452165"/>
              <a:gd name="connsiteX2" fmla="*/ 0 w 4466492"/>
              <a:gd name="connsiteY2" fmla="*/ 378529 h 452165"/>
              <a:gd name="connsiteX0" fmla="*/ 0 w 4466492"/>
              <a:gd name="connsiteY0" fmla="*/ 378529 h 450722"/>
              <a:gd name="connsiteX1" fmla="*/ 4466492 w 4466492"/>
              <a:gd name="connsiteY1" fmla="*/ 167513 h 450722"/>
              <a:gd name="connsiteX2" fmla="*/ 0 w 4466492"/>
              <a:gd name="connsiteY2" fmla="*/ 378529 h 450722"/>
              <a:gd name="connsiteX0" fmla="*/ 0 w 4466492"/>
              <a:gd name="connsiteY0" fmla="*/ 372609 h 444802"/>
              <a:gd name="connsiteX1" fmla="*/ 4466492 w 4466492"/>
              <a:gd name="connsiteY1" fmla="*/ 161593 h 444802"/>
              <a:gd name="connsiteX2" fmla="*/ 0 w 4466492"/>
              <a:gd name="connsiteY2" fmla="*/ 372609 h 444802"/>
              <a:gd name="connsiteX0" fmla="*/ 0 w 4466492"/>
              <a:gd name="connsiteY0" fmla="*/ 372609 h 444802"/>
              <a:gd name="connsiteX1" fmla="*/ 4466492 w 4466492"/>
              <a:gd name="connsiteY1" fmla="*/ 161593 h 444802"/>
              <a:gd name="connsiteX2" fmla="*/ 0 w 4466492"/>
              <a:gd name="connsiteY2" fmla="*/ 372609 h 444802"/>
              <a:gd name="connsiteX0" fmla="*/ 0 w 4466492"/>
              <a:gd name="connsiteY0" fmla="*/ 372609 h 445281"/>
              <a:gd name="connsiteX1" fmla="*/ 4466492 w 4466492"/>
              <a:gd name="connsiteY1" fmla="*/ 161593 h 445281"/>
              <a:gd name="connsiteX2" fmla="*/ 0 w 4466492"/>
              <a:gd name="connsiteY2" fmla="*/ 372609 h 445281"/>
              <a:gd name="connsiteX0" fmla="*/ 0 w 4466492"/>
              <a:gd name="connsiteY0" fmla="*/ 372609 h 442453"/>
              <a:gd name="connsiteX1" fmla="*/ 4466492 w 4466492"/>
              <a:gd name="connsiteY1" fmla="*/ 161593 h 442453"/>
              <a:gd name="connsiteX2" fmla="*/ 0 w 4466492"/>
              <a:gd name="connsiteY2" fmla="*/ 372609 h 442453"/>
            </a:gdLst>
            <a:ahLst/>
            <a:cxnLst>
              <a:cxn ang="0">
                <a:pos x="connsiteX0" y="connsiteY0"/>
              </a:cxn>
              <a:cxn ang="0">
                <a:pos x="connsiteX1" y="connsiteY1"/>
              </a:cxn>
              <a:cxn ang="0">
                <a:pos x="connsiteX2" y="connsiteY2"/>
              </a:cxn>
            </a:cxnLst>
            <a:rect l="l" t="t" r="r" b="b"/>
            <a:pathLst>
              <a:path w="4466492" h="442453">
                <a:moveTo>
                  <a:pt x="0" y="372609"/>
                </a:moveTo>
                <a:cubicBezTo>
                  <a:pt x="2062834" y="-612130"/>
                  <a:pt x="1959808" y="732516"/>
                  <a:pt x="4466492" y="161593"/>
                </a:cubicBezTo>
                <a:cubicBezTo>
                  <a:pt x="2190074" y="992819"/>
                  <a:pt x="2273080" y="-358501"/>
                  <a:pt x="0" y="372609"/>
                </a:cubicBezTo>
                <a:close/>
              </a:path>
            </a:pathLst>
          </a:cu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0"/>
          </p:nvPr>
        </p:nvSpPr>
        <p:spPr>
          <a:xfrm>
            <a:off x="323850" y="339725"/>
            <a:ext cx="11572875" cy="723900"/>
          </a:xfrm>
        </p:spPr>
        <p:txBody>
          <a:bodyPr rtlCol="0">
            <a:normAutofit fontScale="85000" lnSpcReduction="10000"/>
          </a:bodyPr>
          <a:lstStyle/>
          <a:p>
            <a:pPr algn="l" defTabSz="914400">
              <a:spcBef>
                <a:spcPct val="0"/>
              </a:spcBef>
              <a:buClrTx/>
              <a:buSzTx/>
              <a:buFont typeface="Wingdings 3" charset="2"/>
              <a:buNone/>
              <a:defRPr/>
            </a:pPr>
            <a:r>
              <a:rPr lang="en-US" b="1" u="sng" dirty="0">
                <a:solidFill>
                  <a:srgbClr val="002060"/>
                </a:solidFill>
                <a:latin typeface="Gabriola" pitchFamily="82" charset="0"/>
                <a:ea typeface="Times New Roman" pitchFamily="18" charset="0"/>
                <a:cs typeface="Times New Roman" pitchFamily="18" charset="0"/>
              </a:rPr>
              <a:t>UP COMING </a:t>
            </a:r>
            <a:r>
              <a:rPr lang="en-US" u="sng" dirty="0">
                <a:solidFill>
                  <a:srgbClr val="002060"/>
                </a:solidFill>
                <a:latin typeface="Times New Roman" pitchFamily="18" charset="0"/>
                <a:ea typeface="Times New Roman" pitchFamily="18" charset="0"/>
                <a:cs typeface="Times New Roman" pitchFamily="18" charset="0"/>
              </a:rPr>
              <a:t>15</a:t>
            </a:r>
            <a:r>
              <a:rPr lang="en-US" b="1" u="sng" dirty="0">
                <a:solidFill>
                  <a:srgbClr val="002060"/>
                </a:solidFill>
                <a:latin typeface="Gabriola" pitchFamily="82" charset="0"/>
                <a:ea typeface="Times New Roman" pitchFamily="18" charset="0"/>
                <a:cs typeface="Times New Roman" pitchFamily="18" charset="0"/>
              </a:rPr>
              <a:t> NEW TECHNOLOGY CENTREs UNDER TCSP</a:t>
            </a:r>
            <a:endParaRPr lang="en-US" u="sng" dirty="0">
              <a:solidFill>
                <a:srgbClr val="002060"/>
              </a:solidFill>
              <a:latin typeface="Gabriola" pitchFamily="82" charset="0"/>
            </a:endParaRPr>
          </a:p>
        </p:txBody>
      </p:sp>
      <p:sp>
        <p:nvSpPr>
          <p:cNvPr id="3" name="Arrow: U-Turn 2">
            <a:extLst>
              <a:ext uri="{FF2B5EF4-FFF2-40B4-BE49-F238E27FC236}"/>
            </a:extLst>
          </p:cNvPr>
          <p:cNvSpPr/>
          <p:nvPr/>
        </p:nvSpPr>
        <p:spPr>
          <a:xfrm rot="5400000">
            <a:off x="4208463" y="-1539875"/>
            <a:ext cx="3082925" cy="11115675"/>
          </a:xfrm>
          <a:prstGeom prst="uturnArrow">
            <a:avLst>
              <a:gd name="adj1" fmla="val 18820"/>
              <a:gd name="adj2" fmla="val 9410"/>
              <a:gd name="adj3" fmla="val 0"/>
              <a:gd name="adj4" fmla="val 50000"/>
              <a:gd name="adj5" fmla="val 99915"/>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nvGrpSpPr>
          <p:cNvPr id="21508" name="Group 14"/>
          <p:cNvGrpSpPr>
            <a:grpSpLocks/>
          </p:cNvGrpSpPr>
          <p:nvPr/>
        </p:nvGrpSpPr>
        <p:grpSpPr bwMode="auto">
          <a:xfrm>
            <a:off x="192088" y="2698750"/>
            <a:ext cx="9521825" cy="115888"/>
            <a:chOff x="1262743" y="2403566"/>
            <a:chExt cx="8451668" cy="78377"/>
          </a:xfrm>
        </p:grpSpPr>
        <p:sp>
          <p:nvSpPr>
            <p:cNvPr id="4" name="Rectangle 3">
              <a:extLst>
                <a:ext uri="{FF2B5EF4-FFF2-40B4-BE49-F238E27FC236}"/>
              </a:extLst>
            </p:cNvPr>
            <p:cNvSpPr/>
            <p:nvPr/>
          </p:nvSpPr>
          <p:spPr>
            <a:xfrm>
              <a:off x="1262743" y="2403566"/>
              <a:ext cx="495997" cy="78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a:extLst>
                <a:ext uri="{FF2B5EF4-FFF2-40B4-BE49-F238E27FC236}"/>
              </a:extLst>
            </p:cNvPr>
            <p:cNvSpPr/>
            <p:nvPr/>
          </p:nvSpPr>
          <p:spPr>
            <a:xfrm>
              <a:off x="2146236" y="2403566"/>
              <a:ext cx="497406" cy="78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a:extLst>
                <a:ext uri="{FF2B5EF4-FFF2-40B4-BE49-F238E27FC236}"/>
              </a:extLst>
            </p:cNvPr>
            <p:cNvSpPr/>
            <p:nvPr/>
          </p:nvSpPr>
          <p:spPr>
            <a:xfrm>
              <a:off x="3031139" y="2403566"/>
              <a:ext cx="495997" cy="78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a:extLst>
                <a:ext uri="{FF2B5EF4-FFF2-40B4-BE49-F238E27FC236}"/>
              </a:extLst>
            </p:cNvPr>
            <p:cNvSpPr/>
            <p:nvPr/>
          </p:nvSpPr>
          <p:spPr>
            <a:xfrm>
              <a:off x="3914633" y="2403566"/>
              <a:ext cx="495997" cy="78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a:extLst>
                <a:ext uri="{FF2B5EF4-FFF2-40B4-BE49-F238E27FC236}"/>
              </a:extLst>
            </p:cNvPr>
            <p:cNvSpPr/>
            <p:nvPr/>
          </p:nvSpPr>
          <p:spPr>
            <a:xfrm>
              <a:off x="4798127" y="2403566"/>
              <a:ext cx="495997" cy="78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a:extLst>
                <a:ext uri="{FF2B5EF4-FFF2-40B4-BE49-F238E27FC236}"/>
              </a:extLst>
            </p:cNvPr>
            <p:cNvSpPr/>
            <p:nvPr/>
          </p:nvSpPr>
          <p:spPr>
            <a:xfrm>
              <a:off x="5683030" y="2403566"/>
              <a:ext cx="495997" cy="78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a:extLst>
                <a:ext uri="{FF2B5EF4-FFF2-40B4-BE49-F238E27FC236}"/>
              </a:extLst>
            </p:cNvPr>
            <p:cNvSpPr/>
            <p:nvPr/>
          </p:nvSpPr>
          <p:spPr>
            <a:xfrm>
              <a:off x="6566524" y="2403566"/>
              <a:ext cx="495997" cy="78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a:extLst>
                <a:ext uri="{FF2B5EF4-FFF2-40B4-BE49-F238E27FC236}"/>
              </a:extLst>
            </p:cNvPr>
            <p:cNvSpPr/>
            <p:nvPr/>
          </p:nvSpPr>
          <p:spPr>
            <a:xfrm>
              <a:off x="7450017" y="2403566"/>
              <a:ext cx="495997" cy="78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a:extLst>
                <a:ext uri="{FF2B5EF4-FFF2-40B4-BE49-F238E27FC236}"/>
              </a:extLst>
            </p:cNvPr>
            <p:cNvSpPr/>
            <p:nvPr/>
          </p:nvSpPr>
          <p:spPr>
            <a:xfrm>
              <a:off x="8333512" y="2403566"/>
              <a:ext cx="497405" cy="78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a:extLst>
                <a:ext uri="{FF2B5EF4-FFF2-40B4-BE49-F238E27FC236}"/>
              </a:extLst>
            </p:cNvPr>
            <p:cNvSpPr/>
            <p:nvPr/>
          </p:nvSpPr>
          <p:spPr>
            <a:xfrm>
              <a:off x="9218414" y="2403566"/>
              <a:ext cx="495997" cy="78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1509" name="Group 26"/>
          <p:cNvGrpSpPr>
            <a:grpSpLocks/>
          </p:cNvGrpSpPr>
          <p:nvPr/>
        </p:nvGrpSpPr>
        <p:grpSpPr bwMode="auto">
          <a:xfrm>
            <a:off x="234950" y="5299075"/>
            <a:ext cx="9478963" cy="107950"/>
            <a:chOff x="918755" y="4933406"/>
            <a:chExt cx="8451668" cy="78377"/>
          </a:xfrm>
        </p:grpSpPr>
        <p:sp>
          <p:nvSpPr>
            <p:cNvPr id="17" name="Rectangle 16">
              <a:extLst>
                <a:ext uri="{FF2B5EF4-FFF2-40B4-BE49-F238E27FC236}"/>
              </a:extLst>
            </p:cNvPr>
            <p:cNvSpPr/>
            <p:nvPr/>
          </p:nvSpPr>
          <p:spPr>
            <a:xfrm>
              <a:off x="918755" y="4933406"/>
              <a:ext cx="496824" cy="78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a:extLst>
                <a:ext uri="{FF2B5EF4-FFF2-40B4-BE49-F238E27FC236}"/>
              </a:extLst>
            </p:cNvPr>
            <p:cNvSpPr/>
            <p:nvPr/>
          </p:nvSpPr>
          <p:spPr>
            <a:xfrm>
              <a:off x="1801997" y="4933406"/>
              <a:ext cx="496824" cy="78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a:extLst>
                <a:ext uri="{FF2B5EF4-FFF2-40B4-BE49-F238E27FC236}"/>
              </a:extLst>
            </p:cNvPr>
            <p:cNvSpPr/>
            <p:nvPr/>
          </p:nvSpPr>
          <p:spPr>
            <a:xfrm>
              <a:off x="2686656" y="4933406"/>
              <a:ext cx="496823" cy="78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a:extLst>
                <a:ext uri="{FF2B5EF4-FFF2-40B4-BE49-F238E27FC236}"/>
              </a:extLst>
            </p:cNvPr>
            <p:cNvSpPr/>
            <p:nvPr/>
          </p:nvSpPr>
          <p:spPr>
            <a:xfrm>
              <a:off x="3569898" y="4933406"/>
              <a:ext cx="496823" cy="78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ectangle 20">
              <a:extLst>
                <a:ext uri="{FF2B5EF4-FFF2-40B4-BE49-F238E27FC236}"/>
              </a:extLst>
            </p:cNvPr>
            <p:cNvSpPr/>
            <p:nvPr/>
          </p:nvSpPr>
          <p:spPr>
            <a:xfrm>
              <a:off x="4454556" y="4933406"/>
              <a:ext cx="496824" cy="78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Rectangle 21">
              <a:extLst>
                <a:ext uri="{FF2B5EF4-FFF2-40B4-BE49-F238E27FC236}"/>
              </a:extLst>
            </p:cNvPr>
            <p:cNvSpPr/>
            <p:nvPr/>
          </p:nvSpPr>
          <p:spPr>
            <a:xfrm>
              <a:off x="5337798" y="4933406"/>
              <a:ext cx="496824" cy="78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22">
              <a:extLst>
                <a:ext uri="{FF2B5EF4-FFF2-40B4-BE49-F238E27FC236}"/>
              </a:extLst>
            </p:cNvPr>
            <p:cNvSpPr/>
            <p:nvPr/>
          </p:nvSpPr>
          <p:spPr>
            <a:xfrm>
              <a:off x="6222456" y="4933406"/>
              <a:ext cx="496823" cy="78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Rectangle 23">
              <a:extLst>
                <a:ext uri="{FF2B5EF4-FFF2-40B4-BE49-F238E27FC236}"/>
              </a:extLst>
            </p:cNvPr>
            <p:cNvSpPr/>
            <p:nvPr/>
          </p:nvSpPr>
          <p:spPr>
            <a:xfrm>
              <a:off x="7105699" y="4933406"/>
              <a:ext cx="496823" cy="78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a:extLst>
                <a:ext uri="{FF2B5EF4-FFF2-40B4-BE49-F238E27FC236}"/>
              </a:extLst>
            </p:cNvPr>
            <p:cNvSpPr/>
            <p:nvPr/>
          </p:nvSpPr>
          <p:spPr>
            <a:xfrm>
              <a:off x="7990356" y="4933406"/>
              <a:ext cx="496824" cy="78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a:extLst>
                <a:ext uri="{FF2B5EF4-FFF2-40B4-BE49-F238E27FC236}"/>
              </a:extLst>
            </p:cNvPr>
            <p:cNvSpPr/>
            <p:nvPr/>
          </p:nvSpPr>
          <p:spPr>
            <a:xfrm>
              <a:off x="8873599" y="4933406"/>
              <a:ext cx="496824" cy="78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1510" name="Group 58"/>
          <p:cNvGrpSpPr>
            <a:grpSpLocks/>
          </p:cNvGrpSpPr>
          <p:nvPr/>
        </p:nvGrpSpPr>
        <p:grpSpPr bwMode="auto">
          <a:xfrm>
            <a:off x="10144125" y="2909888"/>
            <a:ext cx="1009650" cy="2465387"/>
            <a:chOff x="10143776" y="2543834"/>
            <a:chExt cx="1009959" cy="2465394"/>
          </a:xfrm>
        </p:grpSpPr>
        <p:sp>
          <p:nvSpPr>
            <p:cNvPr id="51" name="Freeform: Shape 50">
              <a:extLst>
                <a:ext uri="{FF2B5EF4-FFF2-40B4-BE49-F238E27FC236}"/>
              </a:extLst>
            </p:cNvPr>
            <p:cNvSpPr/>
            <p:nvPr/>
          </p:nvSpPr>
          <p:spPr>
            <a:xfrm rot="1431968">
              <a:off x="10143776" y="2543834"/>
              <a:ext cx="492276" cy="125412"/>
            </a:xfrm>
            <a:custGeom>
              <a:avLst/>
              <a:gdLst>
                <a:gd name="connsiteX0" fmla="*/ 0 w 493047"/>
                <a:gd name="connsiteY0" fmla="*/ 10919 h 125284"/>
                <a:gd name="connsiteX1" fmla="*/ 126512 w 493047"/>
                <a:gd name="connsiteY1" fmla="*/ 227 h 125284"/>
                <a:gd name="connsiteX2" fmla="*/ 463904 w 493047"/>
                <a:gd name="connsiteY2" fmla="*/ 38166 h 125284"/>
                <a:gd name="connsiteX3" fmla="*/ 493047 w 493047"/>
                <a:gd name="connsiteY3" fmla="*/ 47445 h 125284"/>
                <a:gd name="connsiteX4" fmla="*/ 472627 w 493047"/>
                <a:gd name="connsiteY4" fmla="*/ 125284 h 125284"/>
                <a:gd name="connsiteX5" fmla="*/ 444547 w 493047"/>
                <a:gd name="connsiteY5" fmla="*/ 116343 h 125284"/>
                <a:gd name="connsiteX6" fmla="*/ 128025 w 493047"/>
                <a:gd name="connsiteY6" fmla="*/ 80750 h 125284"/>
                <a:gd name="connsiteX7" fmla="*/ 0 w 493047"/>
                <a:gd name="connsiteY7" fmla="*/ 91570 h 125284"/>
                <a:gd name="connsiteX8" fmla="*/ 0 w 493047"/>
                <a:gd name="connsiteY8" fmla="*/ 10919 h 12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3047" h="125284">
                  <a:moveTo>
                    <a:pt x="0" y="10919"/>
                  </a:moveTo>
                  <a:lnTo>
                    <a:pt x="126512" y="227"/>
                  </a:lnTo>
                  <a:cubicBezTo>
                    <a:pt x="240133" y="-1893"/>
                    <a:pt x="353592" y="10865"/>
                    <a:pt x="463904" y="38166"/>
                  </a:cubicBezTo>
                  <a:lnTo>
                    <a:pt x="493047" y="47445"/>
                  </a:lnTo>
                  <a:lnTo>
                    <a:pt x="472627" y="125284"/>
                  </a:lnTo>
                  <a:lnTo>
                    <a:pt x="444547" y="116343"/>
                  </a:lnTo>
                  <a:cubicBezTo>
                    <a:pt x="341059" y="90730"/>
                    <a:pt x="234618" y="78761"/>
                    <a:pt x="128025" y="80750"/>
                  </a:cubicBezTo>
                  <a:lnTo>
                    <a:pt x="0" y="91570"/>
                  </a:lnTo>
                  <a:lnTo>
                    <a:pt x="0" y="1091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Freeform: Shape 48">
              <a:extLst>
                <a:ext uri="{FF2B5EF4-FFF2-40B4-BE49-F238E27FC236}"/>
              </a:extLst>
            </p:cNvPr>
            <p:cNvSpPr/>
            <p:nvPr/>
          </p:nvSpPr>
          <p:spPr>
            <a:xfrm rot="1431968">
              <a:off x="10775794" y="3043897"/>
              <a:ext cx="377941" cy="388939"/>
            </a:xfrm>
            <a:custGeom>
              <a:avLst/>
              <a:gdLst>
                <a:gd name="connsiteX0" fmla="*/ 21460 w 378050"/>
                <a:gd name="connsiteY0" fmla="*/ 0 h 389047"/>
                <a:gd name="connsiteX1" fmla="*/ 90623 w 378050"/>
                <a:gd name="connsiteY1" fmla="*/ 44680 h 389047"/>
                <a:gd name="connsiteX2" fmla="*/ 338087 w 378050"/>
                <a:gd name="connsiteY2" fmla="*/ 286397 h 389047"/>
                <a:gd name="connsiteX3" fmla="*/ 378050 w 378050"/>
                <a:gd name="connsiteY3" fmla="*/ 345053 h 389047"/>
                <a:gd name="connsiteX4" fmla="*/ 310780 w 378050"/>
                <a:gd name="connsiteY4" fmla="*/ 389047 h 389047"/>
                <a:gd name="connsiteX5" fmla="*/ 274651 w 378050"/>
                <a:gd name="connsiteY5" fmla="*/ 336018 h 389047"/>
                <a:gd name="connsiteX6" fmla="*/ 42496 w 378050"/>
                <a:gd name="connsiteY6" fmla="*/ 109254 h 389047"/>
                <a:gd name="connsiteX7" fmla="*/ 0 w 378050"/>
                <a:gd name="connsiteY7" fmla="*/ 81802 h 389047"/>
                <a:gd name="connsiteX8" fmla="*/ 21460 w 378050"/>
                <a:gd name="connsiteY8" fmla="*/ 0 h 389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050" h="389047">
                  <a:moveTo>
                    <a:pt x="21460" y="0"/>
                  </a:moveTo>
                  <a:lnTo>
                    <a:pt x="90623" y="44680"/>
                  </a:lnTo>
                  <a:cubicBezTo>
                    <a:pt x="184778" y="114855"/>
                    <a:pt x="267657" y="196349"/>
                    <a:pt x="338087" y="286397"/>
                  </a:cubicBezTo>
                  <a:lnTo>
                    <a:pt x="378050" y="345053"/>
                  </a:lnTo>
                  <a:lnTo>
                    <a:pt x="310780" y="389047"/>
                  </a:lnTo>
                  <a:lnTo>
                    <a:pt x="274651" y="336018"/>
                  </a:lnTo>
                  <a:cubicBezTo>
                    <a:pt x="208578" y="251541"/>
                    <a:pt x="130826" y="175088"/>
                    <a:pt x="42496" y="109254"/>
                  </a:cubicBezTo>
                  <a:lnTo>
                    <a:pt x="0" y="81802"/>
                  </a:lnTo>
                  <a:lnTo>
                    <a:pt x="2146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Freeform: Shape 45">
              <a:extLst>
                <a:ext uri="{FF2B5EF4-FFF2-40B4-BE49-F238E27FC236}"/>
              </a:extLst>
            </p:cNvPr>
            <p:cNvSpPr/>
            <p:nvPr/>
          </p:nvSpPr>
          <p:spPr>
            <a:xfrm rot="1431968">
              <a:off x="10917126" y="3828125"/>
              <a:ext cx="128626" cy="527051"/>
            </a:xfrm>
            <a:custGeom>
              <a:avLst/>
              <a:gdLst>
                <a:gd name="connsiteX0" fmla="*/ 69288 w 129407"/>
                <a:gd name="connsiteY0" fmla="*/ 0 h 527867"/>
                <a:gd name="connsiteX1" fmla="*/ 81908 w 129407"/>
                <a:gd name="connsiteY1" fmla="*/ 36079 h 527867"/>
                <a:gd name="connsiteX2" fmla="*/ 129407 w 129407"/>
                <a:gd name="connsiteY2" fmla="*/ 374999 h 527867"/>
                <a:gd name="connsiteX3" fmla="*/ 120254 w 129407"/>
                <a:gd name="connsiteY3" fmla="*/ 527867 h 527867"/>
                <a:gd name="connsiteX4" fmla="*/ 40550 w 129407"/>
                <a:gd name="connsiteY4" fmla="*/ 514545 h 527867"/>
                <a:gd name="connsiteX5" fmla="*/ 48871 w 129407"/>
                <a:gd name="connsiteY5" fmla="*/ 375593 h 527867"/>
                <a:gd name="connsiteX6" fmla="*/ 4311 w 129407"/>
                <a:gd name="connsiteY6" fmla="*/ 57638 h 527867"/>
                <a:gd name="connsiteX7" fmla="*/ 0 w 129407"/>
                <a:gd name="connsiteY7" fmla="*/ 45314 h 527867"/>
                <a:gd name="connsiteX8" fmla="*/ 69288 w 129407"/>
                <a:gd name="connsiteY8" fmla="*/ 0 h 52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407" h="527867">
                  <a:moveTo>
                    <a:pt x="69288" y="0"/>
                  </a:moveTo>
                  <a:lnTo>
                    <a:pt x="81908" y="36079"/>
                  </a:lnTo>
                  <a:cubicBezTo>
                    <a:pt x="112345" y="145567"/>
                    <a:pt x="128570" y="259462"/>
                    <a:pt x="129407" y="374999"/>
                  </a:cubicBezTo>
                  <a:lnTo>
                    <a:pt x="120254" y="527867"/>
                  </a:lnTo>
                  <a:lnTo>
                    <a:pt x="40550" y="514545"/>
                  </a:lnTo>
                  <a:lnTo>
                    <a:pt x="48871" y="375593"/>
                  </a:lnTo>
                  <a:cubicBezTo>
                    <a:pt x="48085" y="267203"/>
                    <a:pt x="32864" y="160354"/>
                    <a:pt x="4311" y="57638"/>
                  </a:cubicBezTo>
                  <a:lnTo>
                    <a:pt x="0" y="45314"/>
                  </a:lnTo>
                  <a:lnTo>
                    <a:pt x="6928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Freeform: Shape 41">
              <a:extLst>
                <a:ext uri="{FF2B5EF4-FFF2-40B4-BE49-F238E27FC236}"/>
              </a:extLst>
            </p:cNvPr>
            <p:cNvSpPr/>
            <p:nvPr/>
          </p:nvSpPr>
          <p:spPr>
            <a:xfrm rot="1431968">
              <a:off x="10232703" y="4558377"/>
              <a:ext cx="371589" cy="450851"/>
            </a:xfrm>
            <a:custGeom>
              <a:avLst/>
              <a:gdLst>
                <a:gd name="connsiteX0" fmla="*/ 289243 w 372047"/>
                <a:gd name="connsiteY0" fmla="*/ 0 h 451613"/>
                <a:gd name="connsiteX1" fmla="*/ 372047 w 372047"/>
                <a:gd name="connsiteY1" fmla="*/ 13840 h 451613"/>
                <a:gd name="connsiteX2" fmla="*/ 310847 w 372047"/>
                <a:gd name="connsiteY2" fmla="*/ 137685 h 451613"/>
                <a:gd name="connsiteX3" fmla="*/ 103957 w 372047"/>
                <a:gd name="connsiteY3" fmla="*/ 406887 h 451613"/>
                <a:gd name="connsiteX4" fmla="*/ 52885 w 372047"/>
                <a:gd name="connsiteY4" fmla="*/ 451613 h 451613"/>
                <a:gd name="connsiteX5" fmla="*/ 0 w 372047"/>
                <a:gd name="connsiteY5" fmla="*/ 391097 h 451613"/>
                <a:gd name="connsiteX6" fmla="*/ 47043 w 372047"/>
                <a:gd name="connsiteY6" fmla="*/ 349900 h 451613"/>
                <a:gd name="connsiteX7" fmla="*/ 241135 w 372047"/>
                <a:gd name="connsiteY7" fmla="*/ 97351 h 451613"/>
                <a:gd name="connsiteX8" fmla="*/ 289243 w 372047"/>
                <a:gd name="connsiteY8" fmla="*/ 0 h 45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047" h="451613">
                  <a:moveTo>
                    <a:pt x="289243" y="0"/>
                  </a:moveTo>
                  <a:lnTo>
                    <a:pt x="372047" y="13840"/>
                  </a:lnTo>
                  <a:lnTo>
                    <a:pt x="310847" y="137685"/>
                  </a:lnTo>
                  <a:cubicBezTo>
                    <a:pt x="253926" y="236042"/>
                    <a:pt x="184352" y="326571"/>
                    <a:pt x="103957" y="406887"/>
                  </a:cubicBezTo>
                  <a:lnTo>
                    <a:pt x="52885" y="451613"/>
                  </a:lnTo>
                  <a:lnTo>
                    <a:pt x="0" y="391097"/>
                  </a:lnTo>
                  <a:lnTo>
                    <a:pt x="47043" y="349900"/>
                  </a:lnTo>
                  <a:cubicBezTo>
                    <a:pt x="122465" y="274552"/>
                    <a:pt x="187736" y="189624"/>
                    <a:pt x="241135" y="97351"/>
                  </a:cubicBezTo>
                  <a:lnTo>
                    <a:pt x="28924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1511" name="Group 121"/>
          <p:cNvGrpSpPr>
            <a:grpSpLocks/>
          </p:cNvGrpSpPr>
          <p:nvPr/>
        </p:nvGrpSpPr>
        <p:grpSpPr bwMode="auto">
          <a:xfrm>
            <a:off x="304800" y="3216275"/>
            <a:ext cx="1763713" cy="517525"/>
            <a:chOff x="661588" y="5061430"/>
            <a:chExt cx="1764089" cy="517065"/>
          </a:xfrm>
        </p:grpSpPr>
        <p:sp>
          <p:nvSpPr>
            <p:cNvPr id="123" name="Chevron 50">
              <a:extLst>
                <a:ext uri="{FF2B5EF4-FFF2-40B4-BE49-F238E27FC236}"/>
              </a:extLst>
            </p:cNvPr>
            <p:cNvSpPr/>
            <p:nvPr/>
          </p:nvSpPr>
          <p:spPr>
            <a:xfrm>
              <a:off x="661588" y="5074119"/>
              <a:ext cx="252467" cy="25218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1200">
                <a:solidFill>
                  <a:schemeClr val="tx1">
                    <a:lumMod val="75000"/>
                    <a:lumOff val="25000"/>
                  </a:schemeClr>
                </a:solidFill>
              </a:endParaRPr>
            </a:p>
          </p:txBody>
        </p:sp>
        <p:sp>
          <p:nvSpPr>
            <p:cNvPr id="21569" name="TextBox 123"/>
            <p:cNvSpPr txBox="1">
              <a:spLocks noChangeArrowheads="1"/>
            </p:cNvSpPr>
            <p:nvPr/>
          </p:nvSpPr>
          <p:spPr bwMode="auto">
            <a:xfrm>
              <a:off x="913589" y="5061430"/>
              <a:ext cx="1512088"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lnSpc>
                  <a:spcPct val="115000"/>
                </a:lnSpc>
              </a:pPr>
              <a:r>
                <a:rPr lang="en-IN" sz="1200" b="1">
                  <a:latin typeface="Nirmala UI" pitchFamily="34" charset="0"/>
                </a:rPr>
                <a:t> Auto </a:t>
              </a:r>
            </a:p>
            <a:p>
              <a:pPr algn="just" eaLnBrk="1" hangingPunct="1">
                <a:lnSpc>
                  <a:spcPct val="115000"/>
                </a:lnSpc>
              </a:pPr>
              <a:r>
                <a:rPr lang="en-IN" sz="1200" b="1">
                  <a:latin typeface="Nirmala UI" pitchFamily="34" charset="0"/>
                </a:rPr>
                <a:t>Components</a:t>
              </a:r>
              <a:endParaRPr lang="en-US" sz="1200" b="1">
                <a:latin typeface="Nirmala UI" pitchFamily="34" charset="0"/>
              </a:endParaRPr>
            </a:p>
          </p:txBody>
        </p:sp>
      </p:grpSp>
      <p:grpSp>
        <p:nvGrpSpPr>
          <p:cNvPr id="21512" name="Group 126"/>
          <p:cNvGrpSpPr>
            <a:grpSpLocks/>
          </p:cNvGrpSpPr>
          <p:nvPr/>
        </p:nvGrpSpPr>
        <p:grpSpPr bwMode="auto">
          <a:xfrm>
            <a:off x="1658938" y="3257550"/>
            <a:ext cx="1982787" cy="646113"/>
            <a:chOff x="661588" y="5061430"/>
            <a:chExt cx="1764089" cy="646331"/>
          </a:xfrm>
        </p:grpSpPr>
        <p:sp>
          <p:nvSpPr>
            <p:cNvPr id="128" name="Chevron 50">
              <a:extLst>
                <a:ext uri="{FF2B5EF4-FFF2-40B4-BE49-F238E27FC236}"/>
              </a:extLst>
            </p:cNvPr>
            <p:cNvSpPr/>
            <p:nvPr/>
          </p:nvSpPr>
          <p:spPr>
            <a:xfrm>
              <a:off x="661588" y="5074134"/>
              <a:ext cx="251407" cy="25249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1200">
                <a:solidFill>
                  <a:schemeClr val="tx1">
                    <a:lumMod val="75000"/>
                    <a:lumOff val="25000"/>
                  </a:schemeClr>
                </a:solidFill>
              </a:endParaRPr>
            </a:p>
          </p:txBody>
        </p:sp>
        <p:sp>
          <p:nvSpPr>
            <p:cNvPr id="129" name="TextBox 128">
              <a:extLst>
                <a:ext uri="{FF2B5EF4-FFF2-40B4-BE49-F238E27FC236}"/>
              </a:extLst>
            </p:cNvPr>
            <p:cNvSpPr txBox="1"/>
            <p:nvPr/>
          </p:nvSpPr>
          <p:spPr>
            <a:xfrm>
              <a:off x="912995" y="5061430"/>
              <a:ext cx="1512682" cy="646331"/>
            </a:xfrm>
            <a:prstGeom prst="rect">
              <a:avLst/>
            </a:prstGeom>
            <a:noFill/>
          </p:spPr>
          <p:txBody>
            <a:bodyPr>
              <a:spAutoFit/>
            </a:bodyPr>
            <a:lstStyle/>
            <a:p>
              <a:pPr fontAlgn="auto">
                <a:spcBef>
                  <a:spcPts val="0"/>
                </a:spcBef>
                <a:spcAft>
                  <a:spcPts val="0"/>
                </a:spcAft>
                <a:defRPr/>
              </a:pPr>
              <a:r>
                <a:rPr lang="en-IN" sz="1200" b="1" dirty="0">
                  <a:latin typeface="Nirmala UI" pitchFamily="34" charset="0"/>
                  <a:ea typeface="Nirmala UI" pitchFamily="34" charset="0"/>
                  <a:cs typeface="Nirmala UI" pitchFamily="34" charset="0"/>
                </a:rPr>
                <a:t>General </a:t>
              </a:r>
            </a:p>
            <a:p>
              <a:pPr fontAlgn="auto">
                <a:spcBef>
                  <a:spcPts val="0"/>
                </a:spcBef>
                <a:spcAft>
                  <a:spcPts val="0"/>
                </a:spcAft>
                <a:defRPr/>
              </a:pPr>
              <a:r>
                <a:rPr lang="en-IN" sz="1200" b="1" dirty="0">
                  <a:latin typeface="Nirmala UI" pitchFamily="34" charset="0"/>
                  <a:ea typeface="Nirmala UI" pitchFamily="34" charset="0"/>
                  <a:cs typeface="Nirmala UI" pitchFamily="34" charset="0"/>
                </a:rPr>
                <a:t>Engineering</a:t>
              </a:r>
              <a:endParaRPr lang="en-US" sz="1200" b="1" dirty="0">
                <a:latin typeface="Nirmala UI" pitchFamily="34" charset="0"/>
                <a:ea typeface="Nirmala UI" pitchFamily="34" charset="0"/>
                <a:cs typeface="Nirmala UI" pitchFamily="34" charset="0"/>
              </a:endParaRPr>
            </a:p>
            <a:p>
              <a:pPr fontAlgn="auto">
                <a:spcBef>
                  <a:spcPts val="0"/>
                </a:spcBef>
                <a:spcAft>
                  <a:spcPts val="0"/>
                </a:spcAft>
                <a:defRPr/>
              </a:pPr>
              <a:endParaRPr lang="ko-KR" altLang="en-US" sz="1200" dirty="0">
                <a:solidFill>
                  <a:schemeClr val="tx1">
                    <a:lumMod val="75000"/>
                    <a:lumOff val="25000"/>
                  </a:schemeClr>
                </a:solidFill>
                <a:latin typeface="+mn-lt"/>
              </a:endParaRPr>
            </a:p>
          </p:txBody>
        </p:sp>
      </p:grpSp>
      <p:sp>
        <p:nvSpPr>
          <p:cNvPr id="169" name="직사각형 113">
            <a:extLst>
              <a:ext uri="{FF2B5EF4-FFF2-40B4-BE49-F238E27FC236}"/>
            </a:extLst>
          </p:cNvPr>
          <p:cNvSpPr>
            <a:spLocks noChangeArrowheads="1"/>
          </p:cNvSpPr>
          <p:nvPr/>
        </p:nvSpPr>
        <p:spPr bwMode="auto">
          <a:xfrm>
            <a:off x="1800225" y="2103438"/>
            <a:ext cx="923925" cy="368300"/>
          </a:xfrm>
          <a:prstGeom prst="rect">
            <a:avLst/>
          </a:prstGeom>
          <a:noFill/>
          <a:ln w="9525">
            <a:noFill/>
            <a:miter lim="800000"/>
            <a:headEnd/>
            <a:tailEnd/>
          </a:ln>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fontAlgn="auto">
              <a:spcBef>
                <a:spcPts val="0"/>
              </a:spcBef>
              <a:spcAft>
                <a:spcPts val="0"/>
              </a:spcAft>
              <a:defRPr/>
            </a:pPr>
            <a:r>
              <a:rPr lang="en-US" altLang="ko-KR" b="1" dirty="0" smtClean="0">
                <a:solidFill>
                  <a:schemeClr val="tx1">
                    <a:lumMod val="85000"/>
                    <a:lumOff val="15000"/>
                  </a:schemeClr>
                </a:solidFill>
                <a:cs typeface="Arial" charset="0"/>
              </a:rPr>
              <a:t>DURG</a:t>
            </a:r>
            <a:endParaRPr lang="ko-KR" altLang="en-US" dirty="0">
              <a:solidFill>
                <a:schemeClr val="tx1">
                  <a:lumMod val="85000"/>
                  <a:lumOff val="15000"/>
                </a:schemeClr>
              </a:solidFill>
            </a:endParaRPr>
          </a:p>
        </p:txBody>
      </p:sp>
      <p:sp>
        <p:nvSpPr>
          <p:cNvPr id="171" name="직사각형 113">
            <a:extLst>
              <a:ext uri="{FF2B5EF4-FFF2-40B4-BE49-F238E27FC236}"/>
            </a:extLst>
          </p:cNvPr>
          <p:cNvSpPr>
            <a:spLocks noChangeArrowheads="1"/>
          </p:cNvSpPr>
          <p:nvPr/>
        </p:nvSpPr>
        <p:spPr bwMode="auto">
          <a:xfrm>
            <a:off x="3044825" y="2073275"/>
            <a:ext cx="1039813" cy="369888"/>
          </a:xfrm>
          <a:prstGeom prst="rect">
            <a:avLst/>
          </a:prstGeom>
          <a:noFill/>
          <a:ln w="9525">
            <a:noFill/>
            <a:miter lim="800000"/>
            <a:headEnd/>
            <a:tailEnd/>
          </a:ln>
        </p:spPr>
        <p:txBody>
          <a:bodyP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fontAlgn="auto">
              <a:spcBef>
                <a:spcPts val="0"/>
              </a:spcBef>
              <a:spcAft>
                <a:spcPts val="0"/>
              </a:spcAft>
              <a:defRPr/>
            </a:pPr>
            <a:r>
              <a:rPr lang="en-US" altLang="ko-KR" b="1" dirty="0" smtClean="0">
                <a:solidFill>
                  <a:schemeClr val="tx1">
                    <a:lumMod val="85000"/>
                    <a:lumOff val="15000"/>
                  </a:schemeClr>
                </a:solidFill>
                <a:cs typeface="Arial" charset="0"/>
              </a:rPr>
              <a:t>BADDI</a:t>
            </a:r>
            <a:endParaRPr lang="ko-KR" altLang="en-US" dirty="0">
              <a:solidFill>
                <a:schemeClr val="tx1">
                  <a:lumMod val="85000"/>
                  <a:lumOff val="15000"/>
                </a:schemeClr>
              </a:solidFill>
            </a:endParaRPr>
          </a:p>
        </p:txBody>
      </p:sp>
      <p:sp>
        <p:nvSpPr>
          <p:cNvPr id="173" name="직사각형 113">
            <a:extLst>
              <a:ext uri="{FF2B5EF4-FFF2-40B4-BE49-F238E27FC236}"/>
            </a:extLst>
          </p:cNvPr>
          <p:cNvSpPr>
            <a:spLocks noChangeArrowheads="1"/>
          </p:cNvSpPr>
          <p:nvPr/>
        </p:nvSpPr>
        <p:spPr bwMode="auto">
          <a:xfrm>
            <a:off x="4152900" y="2106613"/>
            <a:ext cx="922338" cy="369887"/>
          </a:xfrm>
          <a:prstGeom prst="rect">
            <a:avLst/>
          </a:prstGeom>
          <a:noFill/>
          <a:ln w="9525">
            <a:noFill/>
            <a:miter lim="800000"/>
            <a:headEnd/>
            <a:tailEnd/>
          </a:ln>
        </p:spPr>
        <p:txBody>
          <a:bodyP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fontAlgn="auto">
              <a:spcBef>
                <a:spcPts val="0"/>
              </a:spcBef>
              <a:spcAft>
                <a:spcPts val="0"/>
              </a:spcAft>
              <a:defRPr/>
            </a:pPr>
            <a:r>
              <a:rPr lang="en-US" altLang="ko-KR" b="1" dirty="0" smtClean="0">
                <a:solidFill>
                  <a:schemeClr val="tx1">
                    <a:lumMod val="85000"/>
                    <a:lumOff val="15000"/>
                  </a:schemeClr>
                </a:solidFill>
                <a:cs typeface="Arial" charset="0"/>
              </a:rPr>
              <a:t>VIZAG</a:t>
            </a:r>
            <a:endParaRPr lang="ko-KR" altLang="en-US" dirty="0">
              <a:solidFill>
                <a:schemeClr val="tx1">
                  <a:lumMod val="85000"/>
                  <a:lumOff val="15000"/>
                </a:schemeClr>
              </a:solidFill>
            </a:endParaRPr>
          </a:p>
        </p:txBody>
      </p:sp>
      <p:sp>
        <p:nvSpPr>
          <p:cNvPr id="177" name="직사각형 113">
            <a:extLst>
              <a:ext uri="{FF2B5EF4-FFF2-40B4-BE49-F238E27FC236}"/>
            </a:extLst>
          </p:cNvPr>
          <p:cNvSpPr>
            <a:spLocks noChangeArrowheads="1"/>
          </p:cNvSpPr>
          <p:nvPr/>
        </p:nvSpPr>
        <p:spPr bwMode="auto">
          <a:xfrm>
            <a:off x="285750" y="2111375"/>
            <a:ext cx="1146175" cy="369888"/>
          </a:xfrm>
          <a:prstGeom prst="rect">
            <a:avLst/>
          </a:prstGeom>
          <a:noFill/>
          <a:ln w="9525">
            <a:noFill/>
            <a:miter lim="800000"/>
            <a:headEnd/>
            <a:tailEnd/>
          </a:ln>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fontAlgn="auto">
              <a:spcBef>
                <a:spcPts val="0"/>
              </a:spcBef>
              <a:spcAft>
                <a:spcPts val="0"/>
              </a:spcAft>
              <a:defRPr/>
            </a:pPr>
            <a:r>
              <a:rPr lang="en-US" altLang="ko-KR" b="1" dirty="0" smtClean="0">
                <a:solidFill>
                  <a:schemeClr val="tx1">
                    <a:lumMod val="85000"/>
                    <a:lumOff val="15000"/>
                  </a:schemeClr>
                </a:solidFill>
                <a:cs typeface="Arial" charset="0"/>
              </a:rPr>
              <a:t>BHIWADI</a:t>
            </a:r>
            <a:endParaRPr lang="ko-KR" altLang="en-US" dirty="0">
              <a:solidFill>
                <a:schemeClr val="tx1">
                  <a:lumMod val="85000"/>
                  <a:lumOff val="15000"/>
                </a:schemeClr>
              </a:solidFill>
            </a:endParaRPr>
          </a:p>
        </p:txBody>
      </p:sp>
      <p:sp>
        <p:nvSpPr>
          <p:cNvPr id="103" name="TextBox 102">
            <a:extLst>
              <a:ext uri="{FF2B5EF4-FFF2-40B4-BE49-F238E27FC236}"/>
            </a:extLst>
          </p:cNvPr>
          <p:cNvSpPr txBox="1"/>
          <p:nvPr/>
        </p:nvSpPr>
        <p:spPr>
          <a:xfrm>
            <a:off x="2989263" y="3198813"/>
            <a:ext cx="1700212" cy="646112"/>
          </a:xfrm>
          <a:prstGeom prst="rect">
            <a:avLst/>
          </a:prstGeom>
          <a:noFill/>
        </p:spPr>
        <p:txBody>
          <a:bodyPr>
            <a:spAutoFit/>
          </a:bodyPr>
          <a:lstStyle/>
          <a:p>
            <a:pPr fontAlgn="auto">
              <a:spcBef>
                <a:spcPts val="0"/>
              </a:spcBef>
              <a:spcAft>
                <a:spcPts val="0"/>
              </a:spcAft>
              <a:defRPr/>
            </a:pPr>
            <a:r>
              <a:rPr lang="en-IN" sz="1200" b="1" dirty="0">
                <a:latin typeface="Nirmala UI" pitchFamily="34" charset="0"/>
                <a:ea typeface="Nirmala UI" pitchFamily="34" charset="0"/>
                <a:cs typeface="Nirmala UI" pitchFamily="34" charset="0"/>
              </a:rPr>
              <a:t>General </a:t>
            </a:r>
          </a:p>
          <a:p>
            <a:pPr fontAlgn="auto">
              <a:spcBef>
                <a:spcPts val="0"/>
              </a:spcBef>
              <a:spcAft>
                <a:spcPts val="0"/>
              </a:spcAft>
              <a:defRPr/>
            </a:pPr>
            <a:r>
              <a:rPr lang="en-IN" sz="1200" b="1" dirty="0">
                <a:latin typeface="Nirmala UI" pitchFamily="34" charset="0"/>
                <a:ea typeface="Nirmala UI" pitchFamily="34" charset="0"/>
                <a:cs typeface="Nirmala UI" pitchFamily="34" charset="0"/>
              </a:rPr>
              <a:t>Engineering</a:t>
            </a:r>
            <a:endParaRPr lang="en-US" sz="1200" b="1" dirty="0">
              <a:latin typeface="Nirmala UI" pitchFamily="34" charset="0"/>
              <a:ea typeface="Nirmala UI" pitchFamily="34" charset="0"/>
              <a:cs typeface="Nirmala UI" pitchFamily="34" charset="0"/>
            </a:endParaRPr>
          </a:p>
          <a:p>
            <a:pPr fontAlgn="auto">
              <a:spcBef>
                <a:spcPts val="0"/>
              </a:spcBef>
              <a:spcAft>
                <a:spcPts val="0"/>
              </a:spcAft>
              <a:defRPr/>
            </a:pPr>
            <a:endParaRPr lang="ko-KR" altLang="en-US" sz="1200" dirty="0">
              <a:solidFill>
                <a:schemeClr val="tx1">
                  <a:lumMod val="75000"/>
                  <a:lumOff val="25000"/>
                </a:schemeClr>
              </a:solidFill>
              <a:latin typeface="+mn-lt"/>
            </a:endParaRPr>
          </a:p>
        </p:txBody>
      </p:sp>
      <p:sp>
        <p:nvSpPr>
          <p:cNvPr id="104" name="Chevron 50">
            <a:extLst>
              <a:ext uri="{FF2B5EF4-FFF2-40B4-BE49-F238E27FC236}"/>
            </a:extLst>
          </p:cNvPr>
          <p:cNvSpPr/>
          <p:nvPr/>
        </p:nvSpPr>
        <p:spPr>
          <a:xfrm>
            <a:off x="2808288" y="3257550"/>
            <a:ext cx="284162" cy="25241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1200">
              <a:solidFill>
                <a:schemeClr val="tx1">
                  <a:lumMod val="75000"/>
                  <a:lumOff val="25000"/>
                </a:schemeClr>
              </a:solidFill>
            </a:endParaRPr>
          </a:p>
        </p:txBody>
      </p:sp>
      <p:sp>
        <p:nvSpPr>
          <p:cNvPr id="105" name="직사각형 113">
            <a:extLst>
              <a:ext uri="{FF2B5EF4-FFF2-40B4-BE49-F238E27FC236}"/>
            </a:extLst>
          </p:cNvPr>
          <p:cNvSpPr>
            <a:spLocks noChangeArrowheads="1"/>
          </p:cNvSpPr>
          <p:nvPr/>
        </p:nvSpPr>
        <p:spPr bwMode="auto">
          <a:xfrm>
            <a:off x="5214938" y="2073275"/>
            <a:ext cx="1131887" cy="369888"/>
          </a:xfrm>
          <a:prstGeom prst="rect">
            <a:avLst/>
          </a:prstGeom>
          <a:noFill/>
          <a:ln w="9525">
            <a:noFill/>
            <a:miter lim="800000"/>
            <a:headEnd/>
            <a:tailEnd/>
          </a:ln>
        </p:spPr>
        <p:txBody>
          <a:bodyP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fontAlgn="auto">
              <a:spcBef>
                <a:spcPts val="0"/>
              </a:spcBef>
              <a:spcAft>
                <a:spcPts val="0"/>
              </a:spcAft>
              <a:defRPr/>
            </a:pPr>
            <a:r>
              <a:rPr lang="en-US" altLang="ko-KR" b="1" dirty="0" smtClean="0">
                <a:solidFill>
                  <a:schemeClr val="tx1">
                    <a:lumMod val="85000"/>
                    <a:lumOff val="15000"/>
                  </a:schemeClr>
                </a:solidFill>
                <a:cs typeface="Arial" charset="0"/>
              </a:rPr>
              <a:t>ROHTAK</a:t>
            </a:r>
            <a:endParaRPr lang="ko-KR" altLang="en-US" dirty="0">
              <a:solidFill>
                <a:schemeClr val="tx1">
                  <a:lumMod val="85000"/>
                  <a:lumOff val="15000"/>
                </a:schemeClr>
              </a:solidFill>
            </a:endParaRPr>
          </a:p>
        </p:txBody>
      </p:sp>
      <p:grpSp>
        <p:nvGrpSpPr>
          <p:cNvPr id="21520" name="Group 107"/>
          <p:cNvGrpSpPr>
            <a:grpSpLocks/>
          </p:cNvGrpSpPr>
          <p:nvPr/>
        </p:nvGrpSpPr>
        <p:grpSpPr bwMode="auto">
          <a:xfrm>
            <a:off x="3948113" y="3222625"/>
            <a:ext cx="1982787" cy="646113"/>
            <a:chOff x="661588" y="5061430"/>
            <a:chExt cx="1764089" cy="646331"/>
          </a:xfrm>
        </p:grpSpPr>
        <p:sp>
          <p:nvSpPr>
            <p:cNvPr id="109" name="Chevron 50">
              <a:extLst>
                <a:ext uri="{FF2B5EF4-FFF2-40B4-BE49-F238E27FC236}"/>
              </a:extLst>
            </p:cNvPr>
            <p:cNvSpPr/>
            <p:nvPr/>
          </p:nvSpPr>
          <p:spPr>
            <a:xfrm>
              <a:off x="661588" y="5074134"/>
              <a:ext cx="251407" cy="25249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1200">
                <a:solidFill>
                  <a:schemeClr val="tx1">
                    <a:lumMod val="75000"/>
                    <a:lumOff val="25000"/>
                  </a:schemeClr>
                </a:solidFill>
              </a:endParaRPr>
            </a:p>
          </p:txBody>
        </p:sp>
        <p:sp>
          <p:nvSpPr>
            <p:cNvPr id="110" name="TextBox 109">
              <a:extLst>
                <a:ext uri="{FF2B5EF4-FFF2-40B4-BE49-F238E27FC236}"/>
              </a:extLst>
            </p:cNvPr>
            <p:cNvSpPr txBox="1"/>
            <p:nvPr/>
          </p:nvSpPr>
          <p:spPr>
            <a:xfrm>
              <a:off x="912995" y="5061430"/>
              <a:ext cx="1512682" cy="646331"/>
            </a:xfrm>
            <a:prstGeom prst="rect">
              <a:avLst/>
            </a:prstGeom>
            <a:noFill/>
          </p:spPr>
          <p:txBody>
            <a:bodyPr>
              <a:spAutoFit/>
            </a:bodyPr>
            <a:lstStyle/>
            <a:p>
              <a:pPr fontAlgn="auto">
                <a:spcBef>
                  <a:spcPts val="0"/>
                </a:spcBef>
                <a:spcAft>
                  <a:spcPts val="0"/>
                </a:spcAft>
                <a:defRPr/>
              </a:pPr>
              <a:r>
                <a:rPr lang="en-IN" sz="1200" b="1" dirty="0">
                  <a:latin typeface="Nirmala UI" pitchFamily="34" charset="0"/>
                  <a:ea typeface="Nirmala UI" pitchFamily="34" charset="0"/>
                  <a:cs typeface="Nirmala UI" pitchFamily="34" charset="0"/>
                </a:rPr>
                <a:t>General </a:t>
              </a:r>
            </a:p>
            <a:p>
              <a:pPr fontAlgn="auto">
                <a:spcBef>
                  <a:spcPts val="0"/>
                </a:spcBef>
                <a:spcAft>
                  <a:spcPts val="0"/>
                </a:spcAft>
                <a:defRPr/>
              </a:pPr>
              <a:r>
                <a:rPr lang="en-IN" sz="1200" b="1" dirty="0">
                  <a:latin typeface="Nirmala UI" pitchFamily="34" charset="0"/>
                  <a:ea typeface="Nirmala UI" pitchFamily="34" charset="0"/>
                  <a:cs typeface="Nirmala UI" pitchFamily="34" charset="0"/>
                </a:rPr>
                <a:t>Engineering</a:t>
              </a:r>
              <a:endParaRPr lang="en-US" sz="1200" b="1" dirty="0">
                <a:latin typeface="Nirmala UI" pitchFamily="34" charset="0"/>
                <a:ea typeface="Nirmala UI" pitchFamily="34" charset="0"/>
                <a:cs typeface="Nirmala UI" pitchFamily="34" charset="0"/>
              </a:endParaRPr>
            </a:p>
            <a:p>
              <a:pPr fontAlgn="auto">
                <a:spcBef>
                  <a:spcPts val="0"/>
                </a:spcBef>
                <a:spcAft>
                  <a:spcPts val="0"/>
                </a:spcAft>
                <a:defRPr/>
              </a:pPr>
              <a:endParaRPr lang="ko-KR" altLang="en-US" sz="1200" dirty="0">
                <a:solidFill>
                  <a:schemeClr val="tx1">
                    <a:lumMod val="75000"/>
                    <a:lumOff val="25000"/>
                  </a:schemeClr>
                </a:solidFill>
                <a:latin typeface="+mn-lt"/>
              </a:endParaRPr>
            </a:p>
          </p:txBody>
        </p:sp>
      </p:grpSp>
      <p:grpSp>
        <p:nvGrpSpPr>
          <p:cNvPr id="21521" name="Group 110"/>
          <p:cNvGrpSpPr>
            <a:grpSpLocks/>
          </p:cNvGrpSpPr>
          <p:nvPr/>
        </p:nvGrpSpPr>
        <p:grpSpPr bwMode="auto">
          <a:xfrm>
            <a:off x="5140325" y="3230563"/>
            <a:ext cx="1981200" cy="646112"/>
            <a:chOff x="661588" y="5061430"/>
            <a:chExt cx="1764089" cy="646331"/>
          </a:xfrm>
        </p:grpSpPr>
        <p:sp>
          <p:nvSpPr>
            <p:cNvPr id="112" name="Chevron 50">
              <a:extLst>
                <a:ext uri="{FF2B5EF4-FFF2-40B4-BE49-F238E27FC236}"/>
              </a:extLst>
            </p:cNvPr>
            <p:cNvSpPr/>
            <p:nvPr/>
          </p:nvSpPr>
          <p:spPr>
            <a:xfrm>
              <a:off x="661588" y="5074134"/>
              <a:ext cx="251609" cy="25249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1200">
                <a:solidFill>
                  <a:schemeClr val="tx1">
                    <a:lumMod val="75000"/>
                    <a:lumOff val="25000"/>
                  </a:schemeClr>
                </a:solidFill>
              </a:endParaRPr>
            </a:p>
          </p:txBody>
        </p:sp>
        <p:sp>
          <p:nvSpPr>
            <p:cNvPr id="162" name="TextBox 161">
              <a:extLst>
                <a:ext uri="{FF2B5EF4-FFF2-40B4-BE49-F238E27FC236}"/>
              </a:extLst>
            </p:cNvPr>
            <p:cNvSpPr txBox="1"/>
            <p:nvPr/>
          </p:nvSpPr>
          <p:spPr>
            <a:xfrm>
              <a:off x="913197" y="5061430"/>
              <a:ext cx="1512480" cy="646331"/>
            </a:xfrm>
            <a:prstGeom prst="rect">
              <a:avLst/>
            </a:prstGeom>
            <a:noFill/>
          </p:spPr>
          <p:txBody>
            <a:bodyPr>
              <a:spAutoFit/>
            </a:bodyPr>
            <a:lstStyle/>
            <a:p>
              <a:pPr fontAlgn="auto">
                <a:spcBef>
                  <a:spcPts val="0"/>
                </a:spcBef>
                <a:spcAft>
                  <a:spcPts val="0"/>
                </a:spcAft>
                <a:defRPr/>
              </a:pPr>
              <a:r>
                <a:rPr lang="en-IN" sz="1200" b="1" dirty="0">
                  <a:latin typeface="Nirmala UI" pitchFamily="34" charset="0"/>
                  <a:ea typeface="Nirmala UI" pitchFamily="34" charset="0"/>
                  <a:cs typeface="Nirmala UI" pitchFamily="34" charset="0"/>
                </a:rPr>
                <a:t>General </a:t>
              </a:r>
            </a:p>
            <a:p>
              <a:pPr fontAlgn="auto">
                <a:spcBef>
                  <a:spcPts val="0"/>
                </a:spcBef>
                <a:spcAft>
                  <a:spcPts val="0"/>
                </a:spcAft>
                <a:defRPr/>
              </a:pPr>
              <a:r>
                <a:rPr lang="en-IN" sz="1200" b="1" dirty="0">
                  <a:latin typeface="Nirmala UI" pitchFamily="34" charset="0"/>
                  <a:ea typeface="Nirmala UI" pitchFamily="34" charset="0"/>
                  <a:cs typeface="Nirmala UI" pitchFamily="34" charset="0"/>
                </a:rPr>
                <a:t>Engineering</a:t>
              </a:r>
              <a:endParaRPr lang="en-US" sz="1200" b="1" dirty="0">
                <a:latin typeface="Nirmala UI" pitchFamily="34" charset="0"/>
                <a:ea typeface="Nirmala UI" pitchFamily="34" charset="0"/>
                <a:cs typeface="Nirmala UI" pitchFamily="34" charset="0"/>
              </a:endParaRPr>
            </a:p>
            <a:p>
              <a:pPr fontAlgn="auto">
                <a:spcBef>
                  <a:spcPts val="0"/>
                </a:spcBef>
                <a:spcAft>
                  <a:spcPts val="0"/>
                </a:spcAft>
                <a:defRPr/>
              </a:pPr>
              <a:endParaRPr lang="ko-KR" altLang="en-US" sz="1200" dirty="0">
                <a:solidFill>
                  <a:schemeClr val="tx1">
                    <a:lumMod val="75000"/>
                    <a:lumOff val="25000"/>
                  </a:schemeClr>
                </a:solidFill>
                <a:latin typeface="+mn-lt"/>
              </a:endParaRPr>
            </a:p>
          </p:txBody>
        </p:sp>
      </p:grpSp>
      <p:grpSp>
        <p:nvGrpSpPr>
          <p:cNvPr id="21522" name="Group 163"/>
          <p:cNvGrpSpPr>
            <a:grpSpLocks/>
          </p:cNvGrpSpPr>
          <p:nvPr/>
        </p:nvGrpSpPr>
        <p:grpSpPr bwMode="auto">
          <a:xfrm>
            <a:off x="6300788" y="3222625"/>
            <a:ext cx="1982787" cy="646113"/>
            <a:chOff x="661588" y="5061430"/>
            <a:chExt cx="1764089" cy="646331"/>
          </a:xfrm>
        </p:grpSpPr>
        <p:sp>
          <p:nvSpPr>
            <p:cNvPr id="166" name="Chevron 50">
              <a:extLst>
                <a:ext uri="{FF2B5EF4-FFF2-40B4-BE49-F238E27FC236}"/>
              </a:extLst>
            </p:cNvPr>
            <p:cNvSpPr/>
            <p:nvPr/>
          </p:nvSpPr>
          <p:spPr>
            <a:xfrm>
              <a:off x="661588" y="5074134"/>
              <a:ext cx="251407" cy="25249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1200">
                <a:solidFill>
                  <a:schemeClr val="tx1">
                    <a:lumMod val="75000"/>
                    <a:lumOff val="25000"/>
                  </a:schemeClr>
                </a:solidFill>
              </a:endParaRPr>
            </a:p>
          </p:txBody>
        </p:sp>
        <p:sp>
          <p:nvSpPr>
            <p:cNvPr id="168" name="TextBox 167">
              <a:extLst>
                <a:ext uri="{FF2B5EF4-FFF2-40B4-BE49-F238E27FC236}"/>
              </a:extLst>
            </p:cNvPr>
            <p:cNvSpPr txBox="1"/>
            <p:nvPr/>
          </p:nvSpPr>
          <p:spPr>
            <a:xfrm>
              <a:off x="912995" y="5061430"/>
              <a:ext cx="1512682" cy="646331"/>
            </a:xfrm>
            <a:prstGeom prst="rect">
              <a:avLst/>
            </a:prstGeom>
            <a:noFill/>
          </p:spPr>
          <p:txBody>
            <a:bodyPr>
              <a:spAutoFit/>
            </a:bodyPr>
            <a:lstStyle/>
            <a:p>
              <a:pPr fontAlgn="auto">
                <a:spcBef>
                  <a:spcPts val="0"/>
                </a:spcBef>
                <a:spcAft>
                  <a:spcPts val="0"/>
                </a:spcAft>
                <a:defRPr/>
              </a:pPr>
              <a:r>
                <a:rPr lang="en-IN" sz="1200" b="1" dirty="0">
                  <a:latin typeface="Nirmala UI" pitchFamily="34" charset="0"/>
                  <a:ea typeface="Nirmala UI" pitchFamily="34" charset="0"/>
                  <a:cs typeface="Nirmala UI" pitchFamily="34" charset="0"/>
                </a:rPr>
                <a:t>General </a:t>
              </a:r>
            </a:p>
            <a:p>
              <a:pPr fontAlgn="auto">
                <a:spcBef>
                  <a:spcPts val="0"/>
                </a:spcBef>
                <a:spcAft>
                  <a:spcPts val="0"/>
                </a:spcAft>
                <a:defRPr/>
              </a:pPr>
              <a:r>
                <a:rPr lang="en-IN" sz="1200" b="1" dirty="0">
                  <a:latin typeface="Nirmala UI" pitchFamily="34" charset="0"/>
                  <a:ea typeface="Nirmala UI" pitchFamily="34" charset="0"/>
                  <a:cs typeface="Nirmala UI" pitchFamily="34" charset="0"/>
                </a:rPr>
                <a:t>Engineering</a:t>
              </a:r>
              <a:endParaRPr lang="en-US" sz="1200" b="1" dirty="0">
                <a:latin typeface="Nirmala UI" pitchFamily="34" charset="0"/>
                <a:ea typeface="Nirmala UI" pitchFamily="34" charset="0"/>
                <a:cs typeface="Nirmala UI" pitchFamily="34" charset="0"/>
              </a:endParaRPr>
            </a:p>
            <a:p>
              <a:pPr fontAlgn="auto">
                <a:spcBef>
                  <a:spcPts val="0"/>
                </a:spcBef>
                <a:spcAft>
                  <a:spcPts val="0"/>
                </a:spcAft>
                <a:defRPr/>
              </a:pPr>
              <a:endParaRPr lang="ko-KR" altLang="en-US" sz="1200" dirty="0">
                <a:solidFill>
                  <a:schemeClr val="tx1">
                    <a:lumMod val="75000"/>
                    <a:lumOff val="25000"/>
                  </a:schemeClr>
                </a:solidFill>
                <a:latin typeface="+mn-lt"/>
              </a:endParaRPr>
            </a:p>
          </p:txBody>
        </p:sp>
      </p:grpSp>
      <p:grpSp>
        <p:nvGrpSpPr>
          <p:cNvPr id="21523" name="Group 169"/>
          <p:cNvGrpSpPr>
            <a:grpSpLocks/>
          </p:cNvGrpSpPr>
          <p:nvPr/>
        </p:nvGrpSpPr>
        <p:grpSpPr bwMode="auto">
          <a:xfrm>
            <a:off x="7493000" y="3222625"/>
            <a:ext cx="1982788" cy="646113"/>
            <a:chOff x="661588" y="5061430"/>
            <a:chExt cx="1764089" cy="646331"/>
          </a:xfrm>
        </p:grpSpPr>
        <p:sp>
          <p:nvSpPr>
            <p:cNvPr id="172" name="Chevron 50">
              <a:extLst>
                <a:ext uri="{FF2B5EF4-FFF2-40B4-BE49-F238E27FC236}"/>
              </a:extLst>
            </p:cNvPr>
            <p:cNvSpPr/>
            <p:nvPr/>
          </p:nvSpPr>
          <p:spPr>
            <a:xfrm>
              <a:off x="661588" y="5074134"/>
              <a:ext cx="251407" cy="25249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1200">
                <a:solidFill>
                  <a:schemeClr val="tx1">
                    <a:lumMod val="75000"/>
                    <a:lumOff val="25000"/>
                  </a:schemeClr>
                </a:solidFill>
              </a:endParaRPr>
            </a:p>
          </p:txBody>
        </p:sp>
        <p:sp>
          <p:nvSpPr>
            <p:cNvPr id="174" name="TextBox 173">
              <a:extLst>
                <a:ext uri="{FF2B5EF4-FFF2-40B4-BE49-F238E27FC236}"/>
              </a:extLst>
            </p:cNvPr>
            <p:cNvSpPr txBox="1"/>
            <p:nvPr/>
          </p:nvSpPr>
          <p:spPr>
            <a:xfrm>
              <a:off x="912995" y="5061430"/>
              <a:ext cx="1512682" cy="646331"/>
            </a:xfrm>
            <a:prstGeom prst="rect">
              <a:avLst/>
            </a:prstGeom>
            <a:noFill/>
          </p:spPr>
          <p:txBody>
            <a:bodyPr>
              <a:spAutoFit/>
            </a:bodyPr>
            <a:lstStyle/>
            <a:p>
              <a:pPr fontAlgn="auto">
                <a:spcBef>
                  <a:spcPts val="0"/>
                </a:spcBef>
                <a:spcAft>
                  <a:spcPts val="0"/>
                </a:spcAft>
                <a:defRPr/>
              </a:pPr>
              <a:r>
                <a:rPr lang="en-IN" sz="1200" b="1" dirty="0">
                  <a:latin typeface="Nirmala UI" pitchFamily="34" charset="0"/>
                  <a:ea typeface="Nirmala UI" pitchFamily="34" charset="0"/>
                  <a:cs typeface="Nirmala UI" pitchFamily="34" charset="0"/>
                </a:rPr>
                <a:t>General </a:t>
              </a:r>
            </a:p>
            <a:p>
              <a:pPr fontAlgn="auto">
                <a:spcBef>
                  <a:spcPts val="0"/>
                </a:spcBef>
                <a:spcAft>
                  <a:spcPts val="0"/>
                </a:spcAft>
                <a:defRPr/>
              </a:pPr>
              <a:r>
                <a:rPr lang="en-IN" sz="1200" b="1" dirty="0">
                  <a:latin typeface="Nirmala UI" pitchFamily="34" charset="0"/>
                  <a:ea typeface="Nirmala UI" pitchFamily="34" charset="0"/>
                  <a:cs typeface="Nirmala UI" pitchFamily="34" charset="0"/>
                </a:rPr>
                <a:t>Engineering</a:t>
              </a:r>
              <a:endParaRPr lang="en-US" sz="1200" b="1" dirty="0">
                <a:latin typeface="Nirmala UI" pitchFamily="34" charset="0"/>
                <a:ea typeface="Nirmala UI" pitchFamily="34" charset="0"/>
                <a:cs typeface="Nirmala UI" pitchFamily="34" charset="0"/>
              </a:endParaRPr>
            </a:p>
            <a:p>
              <a:pPr fontAlgn="auto">
                <a:spcBef>
                  <a:spcPts val="0"/>
                </a:spcBef>
                <a:spcAft>
                  <a:spcPts val="0"/>
                </a:spcAft>
                <a:defRPr/>
              </a:pPr>
              <a:endParaRPr lang="ko-KR" altLang="en-US" sz="1200" dirty="0">
                <a:solidFill>
                  <a:schemeClr val="tx1">
                    <a:lumMod val="75000"/>
                    <a:lumOff val="25000"/>
                  </a:schemeClr>
                </a:solidFill>
                <a:latin typeface="+mn-lt"/>
              </a:endParaRPr>
            </a:p>
          </p:txBody>
        </p:sp>
      </p:grpSp>
      <p:grpSp>
        <p:nvGrpSpPr>
          <p:cNvPr id="21524" name="Group 175"/>
          <p:cNvGrpSpPr>
            <a:grpSpLocks/>
          </p:cNvGrpSpPr>
          <p:nvPr/>
        </p:nvGrpSpPr>
        <p:grpSpPr bwMode="auto">
          <a:xfrm>
            <a:off x="8685213" y="3211513"/>
            <a:ext cx="1982787" cy="646112"/>
            <a:chOff x="661588" y="5061430"/>
            <a:chExt cx="1764089" cy="646331"/>
          </a:xfrm>
        </p:grpSpPr>
        <p:sp>
          <p:nvSpPr>
            <p:cNvPr id="190" name="Chevron 50">
              <a:extLst>
                <a:ext uri="{FF2B5EF4-FFF2-40B4-BE49-F238E27FC236}"/>
              </a:extLst>
            </p:cNvPr>
            <p:cNvSpPr/>
            <p:nvPr/>
          </p:nvSpPr>
          <p:spPr>
            <a:xfrm>
              <a:off x="661588" y="5074134"/>
              <a:ext cx="251407" cy="25249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1200">
                <a:solidFill>
                  <a:schemeClr val="tx1">
                    <a:lumMod val="75000"/>
                    <a:lumOff val="25000"/>
                  </a:schemeClr>
                </a:solidFill>
              </a:endParaRPr>
            </a:p>
          </p:txBody>
        </p:sp>
        <p:sp>
          <p:nvSpPr>
            <p:cNvPr id="191" name="TextBox 190">
              <a:extLst>
                <a:ext uri="{FF2B5EF4-FFF2-40B4-BE49-F238E27FC236}"/>
              </a:extLst>
            </p:cNvPr>
            <p:cNvSpPr txBox="1"/>
            <p:nvPr/>
          </p:nvSpPr>
          <p:spPr>
            <a:xfrm>
              <a:off x="912995" y="5061430"/>
              <a:ext cx="1512682" cy="646331"/>
            </a:xfrm>
            <a:prstGeom prst="rect">
              <a:avLst/>
            </a:prstGeom>
            <a:noFill/>
          </p:spPr>
          <p:txBody>
            <a:bodyPr>
              <a:spAutoFit/>
            </a:bodyPr>
            <a:lstStyle/>
            <a:p>
              <a:pPr fontAlgn="auto">
                <a:spcBef>
                  <a:spcPts val="0"/>
                </a:spcBef>
                <a:spcAft>
                  <a:spcPts val="0"/>
                </a:spcAft>
                <a:defRPr/>
              </a:pPr>
              <a:r>
                <a:rPr lang="en-IN" sz="1200" b="1" dirty="0">
                  <a:latin typeface="Nirmala UI" pitchFamily="34" charset="0"/>
                  <a:ea typeface="Nirmala UI" pitchFamily="34" charset="0"/>
                  <a:cs typeface="Nirmala UI" pitchFamily="34" charset="0"/>
                </a:rPr>
                <a:t>General </a:t>
              </a:r>
            </a:p>
            <a:p>
              <a:pPr fontAlgn="auto">
                <a:spcBef>
                  <a:spcPts val="0"/>
                </a:spcBef>
                <a:spcAft>
                  <a:spcPts val="0"/>
                </a:spcAft>
                <a:defRPr/>
              </a:pPr>
              <a:r>
                <a:rPr lang="en-IN" sz="1200" b="1" dirty="0">
                  <a:latin typeface="Nirmala UI" pitchFamily="34" charset="0"/>
                  <a:ea typeface="Nirmala UI" pitchFamily="34" charset="0"/>
                  <a:cs typeface="Nirmala UI" pitchFamily="34" charset="0"/>
                </a:rPr>
                <a:t>Engineering</a:t>
              </a:r>
              <a:endParaRPr lang="en-US" sz="1200" b="1" dirty="0">
                <a:latin typeface="Nirmala UI" pitchFamily="34" charset="0"/>
                <a:ea typeface="Nirmala UI" pitchFamily="34" charset="0"/>
                <a:cs typeface="Nirmala UI" pitchFamily="34" charset="0"/>
              </a:endParaRPr>
            </a:p>
            <a:p>
              <a:pPr fontAlgn="auto">
                <a:spcBef>
                  <a:spcPts val="0"/>
                </a:spcBef>
                <a:spcAft>
                  <a:spcPts val="0"/>
                </a:spcAft>
                <a:defRPr/>
              </a:pPr>
              <a:endParaRPr lang="ko-KR" altLang="en-US" sz="1200" dirty="0">
                <a:solidFill>
                  <a:schemeClr val="tx1">
                    <a:lumMod val="75000"/>
                    <a:lumOff val="25000"/>
                  </a:schemeClr>
                </a:solidFill>
                <a:latin typeface="+mn-lt"/>
              </a:endParaRPr>
            </a:p>
          </p:txBody>
        </p:sp>
      </p:grpSp>
      <p:sp>
        <p:nvSpPr>
          <p:cNvPr id="192" name="직사각형 113">
            <a:extLst>
              <a:ext uri="{FF2B5EF4-FFF2-40B4-BE49-F238E27FC236}"/>
            </a:extLst>
          </p:cNvPr>
          <p:cNvSpPr>
            <a:spLocks noChangeArrowheads="1"/>
          </p:cNvSpPr>
          <p:nvPr/>
        </p:nvSpPr>
        <p:spPr bwMode="auto">
          <a:xfrm>
            <a:off x="6497638" y="2098675"/>
            <a:ext cx="1130300" cy="368300"/>
          </a:xfrm>
          <a:prstGeom prst="rect">
            <a:avLst/>
          </a:prstGeom>
          <a:noFill/>
          <a:ln w="9525">
            <a:noFill/>
            <a:miter lim="800000"/>
            <a:headEnd/>
            <a:tailEnd/>
          </a:ln>
        </p:spPr>
        <p:txBody>
          <a:bodyP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fontAlgn="auto">
              <a:spcBef>
                <a:spcPts val="0"/>
              </a:spcBef>
              <a:spcAft>
                <a:spcPts val="0"/>
              </a:spcAft>
              <a:defRPr/>
            </a:pPr>
            <a:r>
              <a:rPr lang="en-US" altLang="ko-KR" b="1" dirty="0" smtClean="0">
                <a:solidFill>
                  <a:schemeClr val="tx1">
                    <a:lumMod val="85000"/>
                    <a:lumOff val="15000"/>
                  </a:schemeClr>
                </a:solidFill>
                <a:cs typeface="Arial" charset="0"/>
              </a:rPr>
              <a:t>BHOPAL</a:t>
            </a:r>
            <a:endParaRPr lang="ko-KR" altLang="en-US" dirty="0">
              <a:solidFill>
                <a:schemeClr val="tx1">
                  <a:lumMod val="85000"/>
                  <a:lumOff val="15000"/>
                </a:schemeClr>
              </a:solidFill>
            </a:endParaRPr>
          </a:p>
        </p:txBody>
      </p:sp>
      <p:sp>
        <p:nvSpPr>
          <p:cNvPr id="193" name="직사각형 113">
            <a:extLst>
              <a:ext uri="{FF2B5EF4-FFF2-40B4-BE49-F238E27FC236}"/>
            </a:extLst>
          </p:cNvPr>
          <p:cNvSpPr>
            <a:spLocks noChangeArrowheads="1"/>
          </p:cNvSpPr>
          <p:nvPr/>
        </p:nvSpPr>
        <p:spPr bwMode="auto">
          <a:xfrm>
            <a:off x="7716838" y="2111375"/>
            <a:ext cx="1131887" cy="369888"/>
          </a:xfrm>
          <a:prstGeom prst="rect">
            <a:avLst/>
          </a:prstGeom>
          <a:noFill/>
          <a:ln w="9525">
            <a:noFill/>
            <a:miter lim="800000"/>
            <a:headEnd/>
            <a:tailEnd/>
          </a:ln>
        </p:spPr>
        <p:txBody>
          <a:bodyP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fontAlgn="auto">
              <a:spcBef>
                <a:spcPts val="0"/>
              </a:spcBef>
              <a:spcAft>
                <a:spcPts val="0"/>
              </a:spcAft>
              <a:defRPr/>
            </a:pPr>
            <a:r>
              <a:rPr lang="en-US" altLang="ko-KR" b="1" dirty="0" smtClean="0">
                <a:solidFill>
                  <a:schemeClr val="tx1">
                    <a:lumMod val="85000"/>
                    <a:lumOff val="15000"/>
                  </a:schemeClr>
                </a:solidFill>
                <a:cs typeface="Arial" charset="0"/>
              </a:rPr>
              <a:t>KANPUR</a:t>
            </a:r>
            <a:endParaRPr lang="ko-KR" altLang="en-US" dirty="0">
              <a:solidFill>
                <a:schemeClr val="tx1">
                  <a:lumMod val="85000"/>
                  <a:lumOff val="15000"/>
                </a:schemeClr>
              </a:solidFill>
            </a:endParaRPr>
          </a:p>
        </p:txBody>
      </p:sp>
      <p:sp>
        <p:nvSpPr>
          <p:cNvPr id="194" name="직사각형 113">
            <a:extLst>
              <a:ext uri="{FF2B5EF4-FFF2-40B4-BE49-F238E27FC236}"/>
            </a:extLst>
          </p:cNvPr>
          <p:cNvSpPr>
            <a:spLocks noChangeArrowheads="1"/>
          </p:cNvSpPr>
          <p:nvPr/>
        </p:nvSpPr>
        <p:spPr bwMode="auto">
          <a:xfrm>
            <a:off x="8969375" y="2074863"/>
            <a:ext cx="1589088" cy="369887"/>
          </a:xfrm>
          <a:prstGeom prst="rect">
            <a:avLst/>
          </a:prstGeom>
          <a:noFill/>
          <a:ln w="9525">
            <a:noFill/>
            <a:miter lim="800000"/>
            <a:headEnd/>
            <a:tailEnd/>
          </a:ln>
        </p:spPr>
        <p:txBody>
          <a:bodyP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fontAlgn="auto">
              <a:spcBef>
                <a:spcPts val="0"/>
              </a:spcBef>
              <a:spcAft>
                <a:spcPts val="0"/>
              </a:spcAft>
              <a:defRPr/>
            </a:pPr>
            <a:r>
              <a:rPr lang="en-US" altLang="ko-KR" b="1" dirty="0" smtClean="0">
                <a:solidFill>
                  <a:schemeClr val="tx1">
                    <a:lumMod val="85000"/>
                    <a:lumOff val="15000"/>
                  </a:schemeClr>
                </a:solidFill>
                <a:cs typeface="Arial" charset="0"/>
              </a:rPr>
              <a:t>ERNAKULAM</a:t>
            </a:r>
            <a:endParaRPr lang="ko-KR" altLang="en-US" dirty="0">
              <a:solidFill>
                <a:schemeClr val="tx1">
                  <a:lumMod val="85000"/>
                  <a:lumOff val="15000"/>
                </a:schemeClr>
              </a:solidFill>
            </a:endParaRPr>
          </a:p>
        </p:txBody>
      </p:sp>
      <p:grpSp>
        <p:nvGrpSpPr>
          <p:cNvPr id="21528" name="Group 194"/>
          <p:cNvGrpSpPr>
            <a:grpSpLocks/>
          </p:cNvGrpSpPr>
          <p:nvPr/>
        </p:nvGrpSpPr>
        <p:grpSpPr bwMode="auto">
          <a:xfrm>
            <a:off x="8858250" y="3810000"/>
            <a:ext cx="1700213" cy="647700"/>
            <a:chOff x="913589" y="5061430"/>
            <a:chExt cx="1512088" cy="646331"/>
          </a:xfrm>
        </p:grpSpPr>
        <p:sp>
          <p:nvSpPr>
            <p:cNvPr id="196" name="Chevron 50">
              <a:extLst>
                <a:ext uri="{FF2B5EF4-FFF2-40B4-BE49-F238E27FC236}"/>
              </a:extLst>
            </p:cNvPr>
            <p:cNvSpPr/>
            <p:nvPr/>
          </p:nvSpPr>
          <p:spPr>
            <a:xfrm>
              <a:off x="1489622" y="5108954"/>
              <a:ext cx="251309" cy="251879"/>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1200">
                <a:solidFill>
                  <a:schemeClr val="tx1">
                    <a:lumMod val="75000"/>
                    <a:lumOff val="25000"/>
                  </a:schemeClr>
                </a:solidFill>
              </a:endParaRPr>
            </a:p>
          </p:txBody>
        </p:sp>
        <p:sp>
          <p:nvSpPr>
            <p:cNvPr id="197" name="TextBox 196">
              <a:extLst>
                <a:ext uri="{FF2B5EF4-FFF2-40B4-BE49-F238E27FC236}"/>
              </a:extLst>
            </p:cNvPr>
            <p:cNvSpPr txBox="1"/>
            <p:nvPr/>
          </p:nvSpPr>
          <p:spPr>
            <a:xfrm>
              <a:off x="913589" y="5061430"/>
              <a:ext cx="1512088" cy="646331"/>
            </a:xfrm>
            <a:prstGeom prst="rect">
              <a:avLst/>
            </a:prstGeom>
            <a:noFill/>
          </p:spPr>
          <p:txBody>
            <a:bodyPr>
              <a:spAutoFit/>
            </a:bodyPr>
            <a:lstStyle/>
            <a:p>
              <a:pPr algn="r" fontAlgn="auto">
                <a:spcBef>
                  <a:spcPts val="0"/>
                </a:spcBef>
                <a:spcAft>
                  <a:spcPts val="0"/>
                </a:spcAft>
                <a:defRPr/>
              </a:pPr>
              <a:r>
                <a:rPr lang="en-IN" sz="1200" b="1" dirty="0">
                  <a:latin typeface="Nirmala UI" pitchFamily="34" charset="0"/>
                  <a:ea typeface="Nirmala UI" pitchFamily="34" charset="0"/>
                  <a:cs typeface="Nirmala UI" pitchFamily="34" charset="0"/>
                </a:rPr>
                <a:t>General </a:t>
              </a:r>
            </a:p>
            <a:p>
              <a:pPr algn="r" fontAlgn="auto">
                <a:spcBef>
                  <a:spcPts val="0"/>
                </a:spcBef>
                <a:spcAft>
                  <a:spcPts val="0"/>
                </a:spcAft>
                <a:defRPr/>
              </a:pPr>
              <a:r>
                <a:rPr lang="en-IN" sz="1200" b="1" dirty="0">
                  <a:latin typeface="Nirmala UI" pitchFamily="34" charset="0"/>
                  <a:ea typeface="Nirmala UI" pitchFamily="34" charset="0"/>
                  <a:cs typeface="Nirmala UI" pitchFamily="34" charset="0"/>
                </a:rPr>
                <a:t>Engineering</a:t>
              </a:r>
              <a:endParaRPr lang="en-US" sz="1200" b="1" dirty="0">
                <a:latin typeface="Nirmala UI" pitchFamily="34" charset="0"/>
                <a:ea typeface="Nirmala UI" pitchFamily="34" charset="0"/>
                <a:cs typeface="Nirmala UI" pitchFamily="34" charset="0"/>
              </a:endParaRPr>
            </a:p>
            <a:p>
              <a:pPr algn="r" fontAlgn="auto">
                <a:spcBef>
                  <a:spcPts val="0"/>
                </a:spcBef>
                <a:spcAft>
                  <a:spcPts val="0"/>
                </a:spcAft>
                <a:defRPr/>
              </a:pPr>
              <a:endParaRPr lang="ko-KR" altLang="en-US" sz="1200" dirty="0">
                <a:solidFill>
                  <a:schemeClr val="tx1">
                    <a:lumMod val="75000"/>
                    <a:lumOff val="25000"/>
                  </a:schemeClr>
                </a:solidFill>
                <a:latin typeface="+mn-lt"/>
              </a:endParaRPr>
            </a:p>
          </p:txBody>
        </p:sp>
      </p:grpSp>
      <p:sp>
        <p:nvSpPr>
          <p:cNvPr id="21529" name="직사각형 113"/>
          <p:cNvSpPr>
            <a:spLocks noChangeArrowheads="1"/>
          </p:cNvSpPr>
          <p:nvPr/>
        </p:nvSpPr>
        <p:spPr bwMode="auto">
          <a:xfrm>
            <a:off x="11215688" y="3673475"/>
            <a:ext cx="9763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latinLnBrk="1"/>
            <a:r>
              <a:rPr lang="en-US" altLang="ko-KR" b="1">
                <a:solidFill>
                  <a:schemeClr val="bg1"/>
                </a:solidFill>
                <a:latin typeface="Trebuchet MS" pitchFamily="34" charset="0"/>
                <a:cs typeface="HY그래픽M"/>
              </a:rPr>
              <a:t>PATNA</a:t>
            </a:r>
            <a:endParaRPr lang="ko-KR" altLang="en-US">
              <a:solidFill>
                <a:schemeClr val="bg1"/>
              </a:solidFill>
              <a:latin typeface="Trebuchet MS" pitchFamily="34" charset="0"/>
              <a:cs typeface="HY그래픽M"/>
            </a:endParaRPr>
          </a:p>
        </p:txBody>
      </p:sp>
      <p:sp>
        <p:nvSpPr>
          <p:cNvPr id="199" name="직사각형 113">
            <a:extLst>
              <a:ext uri="{FF2B5EF4-FFF2-40B4-BE49-F238E27FC236}"/>
            </a:extLst>
          </p:cNvPr>
          <p:cNvSpPr>
            <a:spLocks noChangeArrowheads="1"/>
          </p:cNvSpPr>
          <p:nvPr/>
        </p:nvSpPr>
        <p:spPr bwMode="auto">
          <a:xfrm>
            <a:off x="285750" y="4457700"/>
            <a:ext cx="1373188" cy="368300"/>
          </a:xfrm>
          <a:prstGeom prst="rect">
            <a:avLst/>
          </a:prstGeom>
          <a:noFill/>
          <a:ln w="9525">
            <a:noFill/>
            <a:miter lim="800000"/>
            <a:headEnd/>
            <a:tailEnd/>
          </a:ln>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fontAlgn="auto">
              <a:spcBef>
                <a:spcPts val="0"/>
              </a:spcBef>
              <a:spcAft>
                <a:spcPts val="0"/>
              </a:spcAft>
              <a:defRPr/>
            </a:pPr>
            <a:r>
              <a:rPr lang="en-US" altLang="ko-KR" b="1" dirty="0" smtClean="0">
                <a:solidFill>
                  <a:schemeClr val="tx1">
                    <a:lumMod val="85000"/>
                    <a:lumOff val="15000"/>
                  </a:schemeClr>
                </a:solidFill>
                <a:cs typeface="Arial" charset="0"/>
              </a:rPr>
              <a:t>SITARGANJ</a:t>
            </a:r>
            <a:endParaRPr lang="ko-KR" altLang="en-US" dirty="0">
              <a:solidFill>
                <a:schemeClr val="tx1">
                  <a:lumMod val="85000"/>
                  <a:lumOff val="15000"/>
                </a:schemeClr>
              </a:solidFill>
            </a:endParaRPr>
          </a:p>
        </p:txBody>
      </p:sp>
      <p:sp>
        <p:nvSpPr>
          <p:cNvPr id="200" name="직사각형 113">
            <a:extLst>
              <a:ext uri="{FF2B5EF4-FFF2-40B4-BE49-F238E27FC236}"/>
            </a:extLst>
          </p:cNvPr>
          <p:cNvSpPr>
            <a:spLocks noChangeArrowheads="1"/>
          </p:cNvSpPr>
          <p:nvPr/>
        </p:nvSpPr>
        <p:spPr bwMode="auto">
          <a:xfrm>
            <a:off x="1800225" y="4497388"/>
            <a:ext cx="1477963" cy="369887"/>
          </a:xfrm>
          <a:prstGeom prst="rect">
            <a:avLst/>
          </a:prstGeom>
          <a:noFill/>
          <a:ln w="9525">
            <a:noFill/>
            <a:miter lim="800000"/>
            <a:headEnd/>
            <a:tailEnd/>
          </a:ln>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fontAlgn="auto">
              <a:spcBef>
                <a:spcPts val="0"/>
              </a:spcBef>
              <a:spcAft>
                <a:spcPts val="0"/>
              </a:spcAft>
              <a:defRPr/>
            </a:pPr>
            <a:r>
              <a:rPr lang="en-US" altLang="ko-KR" b="1" dirty="0" smtClean="0">
                <a:solidFill>
                  <a:schemeClr val="tx1">
                    <a:lumMod val="85000"/>
                    <a:lumOff val="15000"/>
                  </a:schemeClr>
                </a:solidFill>
                <a:cs typeface="Arial" charset="0"/>
              </a:rPr>
              <a:t>BANGALORE</a:t>
            </a:r>
            <a:endParaRPr lang="ko-KR" altLang="en-US" dirty="0">
              <a:solidFill>
                <a:schemeClr val="tx1">
                  <a:lumMod val="85000"/>
                  <a:lumOff val="15000"/>
                </a:schemeClr>
              </a:solidFill>
            </a:endParaRPr>
          </a:p>
        </p:txBody>
      </p:sp>
      <p:sp>
        <p:nvSpPr>
          <p:cNvPr id="201" name="직사각형 113">
            <a:extLst>
              <a:ext uri="{FF2B5EF4-FFF2-40B4-BE49-F238E27FC236}"/>
            </a:extLst>
          </p:cNvPr>
          <p:cNvSpPr>
            <a:spLocks noChangeArrowheads="1"/>
          </p:cNvSpPr>
          <p:nvPr/>
        </p:nvSpPr>
        <p:spPr bwMode="auto">
          <a:xfrm>
            <a:off x="3546475" y="4497388"/>
            <a:ext cx="1668463" cy="369887"/>
          </a:xfrm>
          <a:prstGeom prst="rect">
            <a:avLst/>
          </a:prstGeom>
          <a:noFill/>
          <a:ln w="9525">
            <a:noFill/>
            <a:miter lim="800000"/>
            <a:headEnd/>
            <a:tailEnd/>
          </a:ln>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fontAlgn="auto">
              <a:spcBef>
                <a:spcPts val="0"/>
              </a:spcBef>
              <a:spcAft>
                <a:spcPts val="0"/>
              </a:spcAft>
              <a:defRPr/>
            </a:pPr>
            <a:r>
              <a:rPr lang="en-US" altLang="ko-KR" b="1" dirty="0" smtClean="0">
                <a:solidFill>
                  <a:schemeClr val="tx1">
                    <a:lumMod val="85000"/>
                    <a:lumOff val="15000"/>
                  </a:schemeClr>
                </a:solidFill>
                <a:cs typeface="Arial" charset="0"/>
              </a:rPr>
              <a:t>PUDUCHERRY</a:t>
            </a:r>
            <a:endParaRPr lang="ko-KR" altLang="en-US" dirty="0">
              <a:solidFill>
                <a:schemeClr val="tx1">
                  <a:lumMod val="85000"/>
                  <a:lumOff val="15000"/>
                </a:schemeClr>
              </a:solidFill>
            </a:endParaRPr>
          </a:p>
        </p:txBody>
      </p:sp>
      <p:sp>
        <p:nvSpPr>
          <p:cNvPr id="202" name="직사각형 113">
            <a:extLst>
              <a:ext uri="{FF2B5EF4-FFF2-40B4-BE49-F238E27FC236}"/>
            </a:extLst>
          </p:cNvPr>
          <p:cNvSpPr>
            <a:spLocks noChangeArrowheads="1"/>
          </p:cNvSpPr>
          <p:nvPr/>
        </p:nvSpPr>
        <p:spPr bwMode="auto">
          <a:xfrm>
            <a:off x="5227638" y="4359275"/>
            <a:ext cx="1835150" cy="368300"/>
          </a:xfrm>
          <a:prstGeom prst="rect">
            <a:avLst/>
          </a:prstGeom>
          <a:noFill/>
          <a:ln w="9525">
            <a:noFill/>
            <a:miter lim="800000"/>
            <a:headEnd/>
            <a:tailEnd/>
          </a:ln>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fontAlgn="auto">
              <a:spcBef>
                <a:spcPts val="0"/>
              </a:spcBef>
              <a:spcAft>
                <a:spcPts val="0"/>
              </a:spcAft>
              <a:defRPr/>
            </a:pPr>
            <a:r>
              <a:rPr lang="en-US" altLang="ko-KR" b="1" dirty="0" smtClean="0">
                <a:solidFill>
                  <a:schemeClr val="tx1">
                    <a:lumMod val="85000"/>
                    <a:lumOff val="15000"/>
                  </a:schemeClr>
                </a:solidFill>
                <a:cs typeface="Arial" charset="0"/>
              </a:rPr>
              <a:t>GREATER NOIDA</a:t>
            </a:r>
            <a:endParaRPr lang="ko-KR" altLang="en-US" dirty="0">
              <a:solidFill>
                <a:schemeClr val="tx1">
                  <a:lumMod val="85000"/>
                  <a:lumOff val="15000"/>
                </a:schemeClr>
              </a:solidFill>
            </a:endParaRPr>
          </a:p>
        </p:txBody>
      </p:sp>
      <p:sp>
        <p:nvSpPr>
          <p:cNvPr id="203" name="직사각형 113">
            <a:extLst>
              <a:ext uri="{FF2B5EF4-FFF2-40B4-BE49-F238E27FC236}"/>
            </a:extLst>
          </p:cNvPr>
          <p:cNvSpPr>
            <a:spLocks noChangeArrowheads="1"/>
          </p:cNvSpPr>
          <p:nvPr/>
        </p:nvSpPr>
        <p:spPr bwMode="auto">
          <a:xfrm>
            <a:off x="6672263" y="4457700"/>
            <a:ext cx="2012950" cy="368300"/>
          </a:xfrm>
          <a:prstGeom prst="rect">
            <a:avLst/>
          </a:prstGeom>
          <a:noFill/>
          <a:ln w="9525">
            <a:noFill/>
            <a:miter lim="800000"/>
            <a:headEnd/>
            <a:tailEnd/>
          </a:ln>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fontAlgn="auto">
              <a:spcBef>
                <a:spcPts val="0"/>
              </a:spcBef>
              <a:spcAft>
                <a:spcPts val="0"/>
              </a:spcAft>
              <a:defRPr/>
            </a:pPr>
            <a:r>
              <a:rPr lang="en-US" altLang="ko-KR" b="1" dirty="0" smtClean="0">
                <a:solidFill>
                  <a:schemeClr val="tx1">
                    <a:lumMod val="85000"/>
                    <a:lumOff val="15000"/>
                  </a:schemeClr>
                </a:solidFill>
                <a:cs typeface="Arial" charset="0"/>
              </a:rPr>
              <a:t>SRIPERUMBADUR</a:t>
            </a:r>
            <a:endParaRPr lang="ko-KR" altLang="en-US" dirty="0">
              <a:solidFill>
                <a:schemeClr val="tx1">
                  <a:lumMod val="85000"/>
                  <a:lumOff val="15000"/>
                </a:schemeClr>
              </a:solidFill>
            </a:endParaRPr>
          </a:p>
        </p:txBody>
      </p:sp>
      <p:sp>
        <p:nvSpPr>
          <p:cNvPr id="204" name="직사각형 113">
            <a:extLst>
              <a:ext uri="{FF2B5EF4-FFF2-40B4-BE49-F238E27FC236}"/>
            </a:extLst>
          </p:cNvPr>
          <p:cNvSpPr>
            <a:spLocks noChangeArrowheads="1"/>
          </p:cNvSpPr>
          <p:nvPr/>
        </p:nvSpPr>
        <p:spPr bwMode="auto">
          <a:xfrm>
            <a:off x="8724900" y="4497388"/>
            <a:ext cx="1187450" cy="369887"/>
          </a:xfrm>
          <a:prstGeom prst="rect">
            <a:avLst/>
          </a:prstGeom>
          <a:noFill/>
          <a:ln w="9525">
            <a:noFill/>
            <a:miter lim="800000"/>
            <a:headEnd/>
            <a:tailEnd/>
          </a:ln>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fontAlgn="auto">
              <a:spcBef>
                <a:spcPts val="0"/>
              </a:spcBef>
              <a:spcAft>
                <a:spcPts val="0"/>
              </a:spcAft>
              <a:defRPr/>
            </a:pPr>
            <a:r>
              <a:rPr lang="en-US" altLang="ko-KR" b="1" dirty="0" smtClean="0">
                <a:solidFill>
                  <a:schemeClr val="tx1">
                    <a:lumMod val="85000"/>
                    <a:lumOff val="15000"/>
                  </a:schemeClr>
                </a:solidFill>
                <a:cs typeface="Arial" charset="0"/>
              </a:rPr>
              <a:t>IMPHAL</a:t>
            </a:r>
            <a:endParaRPr lang="ko-KR" altLang="en-US" dirty="0">
              <a:solidFill>
                <a:schemeClr val="tx1">
                  <a:lumMod val="85000"/>
                  <a:lumOff val="15000"/>
                </a:schemeClr>
              </a:solidFill>
            </a:endParaRPr>
          </a:p>
        </p:txBody>
      </p:sp>
      <p:grpSp>
        <p:nvGrpSpPr>
          <p:cNvPr id="21536" name="Group 204"/>
          <p:cNvGrpSpPr>
            <a:grpSpLocks/>
          </p:cNvGrpSpPr>
          <p:nvPr/>
        </p:nvGrpSpPr>
        <p:grpSpPr bwMode="auto">
          <a:xfrm>
            <a:off x="234950" y="5805488"/>
            <a:ext cx="1765300" cy="517525"/>
            <a:chOff x="661588" y="5061430"/>
            <a:chExt cx="1764089" cy="517065"/>
          </a:xfrm>
        </p:grpSpPr>
        <p:sp>
          <p:nvSpPr>
            <p:cNvPr id="206" name="Chevron 50">
              <a:extLst>
                <a:ext uri="{FF2B5EF4-FFF2-40B4-BE49-F238E27FC236}"/>
              </a:extLst>
            </p:cNvPr>
            <p:cNvSpPr/>
            <p:nvPr/>
          </p:nvSpPr>
          <p:spPr>
            <a:xfrm>
              <a:off x="661588" y="5074119"/>
              <a:ext cx="252240" cy="252188"/>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1200">
                <a:solidFill>
                  <a:schemeClr val="tx1">
                    <a:lumMod val="75000"/>
                    <a:lumOff val="25000"/>
                  </a:schemeClr>
                </a:solidFill>
              </a:endParaRPr>
            </a:p>
          </p:txBody>
        </p:sp>
        <p:sp>
          <p:nvSpPr>
            <p:cNvPr id="21553" name="TextBox 206"/>
            <p:cNvSpPr txBox="1">
              <a:spLocks noChangeArrowheads="1"/>
            </p:cNvSpPr>
            <p:nvPr/>
          </p:nvSpPr>
          <p:spPr bwMode="auto">
            <a:xfrm>
              <a:off x="913589" y="5061430"/>
              <a:ext cx="1512088"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lnSpc>
                  <a:spcPct val="115000"/>
                </a:lnSpc>
              </a:pPr>
              <a:r>
                <a:rPr lang="en-IN" sz="1200" b="1">
                  <a:latin typeface="Nirmala UI" pitchFamily="34" charset="0"/>
                </a:rPr>
                <a:t> Auto </a:t>
              </a:r>
            </a:p>
            <a:p>
              <a:pPr algn="just" eaLnBrk="1" hangingPunct="1">
                <a:lnSpc>
                  <a:spcPct val="115000"/>
                </a:lnSpc>
              </a:pPr>
              <a:r>
                <a:rPr lang="en-IN" sz="1200" b="1">
                  <a:latin typeface="Nirmala UI" pitchFamily="34" charset="0"/>
                </a:rPr>
                <a:t>Components</a:t>
              </a:r>
              <a:endParaRPr lang="en-US" sz="1200" b="1">
                <a:latin typeface="Nirmala UI" pitchFamily="34" charset="0"/>
              </a:endParaRPr>
            </a:p>
          </p:txBody>
        </p:sp>
      </p:grpSp>
      <p:grpSp>
        <p:nvGrpSpPr>
          <p:cNvPr id="21537" name="Group 207"/>
          <p:cNvGrpSpPr>
            <a:grpSpLocks/>
          </p:cNvGrpSpPr>
          <p:nvPr/>
        </p:nvGrpSpPr>
        <p:grpSpPr bwMode="auto">
          <a:xfrm>
            <a:off x="5197475" y="5899150"/>
            <a:ext cx="1763713" cy="285750"/>
            <a:chOff x="661588" y="5061430"/>
            <a:chExt cx="1764089" cy="286425"/>
          </a:xfrm>
        </p:grpSpPr>
        <p:sp>
          <p:nvSpPr>
            <p:cNvPr id="209" name="Chevron 50">
              <a:extLst>
                <a:ext uri="{FF2B5EF4-FFF2-40B4-BE49-F238E27FC236}"/>
              </a:extLst>
            </p:cNvPr>
            <p:cNvSpPr/>
            <p:nvPr/>
          </p:nvSpPr>
          <p:spPr>
            <a:xfrm>
              <a:off x="661588" y="5074160"/>
              <a:ext cx="252467" cy="251418"/>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1200">
                <a:solidFill>
                  <a:schemeClr val="tx1">
                    <a:lumMod val="75000"/>
                    <a:lumOff val="25000"/>
                  </a:schemeClr>
                </a:solidFill>
              </a:endParaRPr>
            </a:p>
          </p:txBody>
        </p:sp>
        <p:sp>
          <p:nvSpPr>
            <p:cNvPr id="21551" name="TextBox 209"/>
            <p:cNvSpPr txBox="1">
              <a:spLocks noChangeArrowheads="1"/>
            </p:cNvSpPr>
            <p:nvPr/>
          </p:nvSpPr>
          <p:spPr bwMode="auto">
            <a:xfrm>
              <a:off x="913589" y="5061430"/>
              <a:ext cx="1512088" cy="28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lnSpc>
                  <a:spcPct val="115000"/>
                </a:lnSpc>
              </a:pPr>
              <a:r>
                <a:rPr lang="en-IN" sz="1200" b="1">
                  <a:latin typeface="Nirmala UI" pitchFamily="34" charset="0"/>
                </a:rPr>
                <a:t> ESDM</a:t>
              </a:r>
              <a:endParaRPr lang="en-US" sz="1200" b="1">
                <a:latin typeface="Nirmala UI" pitchFamily="34" charset="0"/>
              </a:endParaRPr>
            </a:p>
          </p:txBody>
        </p:sp>
      </p:grpSp>
      <p:grpSp>
        <p:nvGrpSpPr>
          <p:cNvPr id="21538" name="Group 210"/>
          <p:cNvGrpSpPr>
            <a:grpSpLocks/>
          </p:cNvGrpSpPr>
          <p:nvPr/>
        </p:nvGrpSpPr>
        <p:grpSpPr bwMode="auto">
          <a:xfrm>
            <a:off x="3463925" y="5921375"/>
            <a:ext cx="1763713" cy="285750"/>
            <a:chOff x="661588" y="5061430"/>
            <a:chExt cx="1764089" cy="286425"/>
          </a:xfrm>
        </p:grpSpPr>
        <p:sp>
          <p:nvSpPr>
            <p:cNvPr id="212" name="Chevron 50">
              <a:extLst>
                <a:ext uri="{FF2B5EF4-FFF2-40B4-BE49-F238E27FC236}"/>
              </a:extLst>
            </p:cNvPr>
            <p:cNvSpPr/>
            <p:nvPr/>
          </p:nvSpPr>
          <p:spPr>
            <a:xfrm>
              <a:off x="661588" y="5074160"/>
              <a:ext cx="252467" cy="251418"/>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1200">
                <a:solidFill>
                  <a:schemeClr val="tx1">
                    <a:lumMod val="75000"/>
                    <a:lumOff val="25000"/>
                  </a:schemeClr>
                </a:solidFill>
              </a:endParaRPr>
            </a:p>
          </p:txBody>
        </p:sp>
        <p:sp>
          <p:nvSpPr>
            <p:cNvPr id="21549" name="TextBox 212"/>
            <p:cNvSpPr txBox="1">
              <a:spLocks noChangeArrowheads="1"/>
            </p:cNvSpPr>
            <p:nvPr/>
          </p:nvSpPr>
          <p:spPr bwMode="auto">
            <a:xfrm>
              <a:off x="913589" y="5061430"/>
              <a:ext cx="1512088" cy="28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lnSpc>
                  <a:spcPct val="115000"/>
                </a:lnSpc>
              </a:pPr>
              <a:r>
                <a:rPr lang="en-IN" sz="1200" b="1">
                  <a:latin typeface="Nirmala UI" pitchFamily="34" charset="0"/>
                </a:rPr>
                <a:t> ESDM</a:t>
              </a:r>
              <a:endParaRPr lang="en-US" sz="1200" b="1">
                <a:latin typeface="Nirmala UI" pitchFamily="34" charset="0"/>
              </a:endParaRPr>
            </a:p>
          </p:txBody>
        </p:sp>
      </p:grpSp>
      <p:grpSp>
        <p:nvGrpSpPr>
          <p:cNvPr id="21539" name="Group 213"/>
          <p:cNvGrpSpPr>
            <a:grpSpLocks/>
          </p:cNvGrpSpPr>
          <p:nvPr/>
        </p:nvGrpSpPr>
        <p:grpSpPr bwMode="auto">
          <a:xfrm>
            <a:off x="6672263" y="5927725"/>
            <a:ext cx="1763712" cy="517525"/>
            <a:chOff x="661588" y="5061430"/>
            <a:chExt cx="1764089" cy="517065"/>
          </a:xfrm>
        </p:grpSpPr>
        <p:sp>
          <p:nvSpPr>
            <p:cNvPr id="215" name="Chevron 50">
              <a:extLst>
                <a:ext uri="{FF2B5EF4-FFF2-40B4-BE49-F238E27FC236}"/>
              </a:extLst>
            </p:cNvPr>
            <p:cNvSpPr/>
            <p:nvPr/>
          </p:nvSpPr>
          <p:spPr>
            <a:xfrm>
              <a:off x="661588" y="5074119"/>
              <a:ext cx="252466" cy="25218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1200">
                <a:solidFill>
                  <a:schemeClr val="tx1">
                    <a:lumMod val="75000"/>
                    <a:lumOff val="25000"/>
                  </a:schemeClr>
                </a:solidFill>
              </a:endParaRPr>
            </a:p>
          </p:txBody>
        </p:sp>
        <p:sp>
          <p:nvSpPr>
            <p:cNvPr id="21547" name="TextBox 215"/>
            <p:cNvSpPr txBox="1">
              <a:spLocks noChangeArrowheads="1"/>
            </p:cNvSpPr>
            <p:nvPr/>
          </p:nvSpPr>
          <p:spPr bwMode="auto">
            <a:xfrm>
              <a:off x="913589" y="5061430"/>
              <a:ext cx="1512088"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15000"/>
                </a:lnSpc>
              </a:pPr>
              <a:r>
                <a:rPr lang="en-IN" sz="1200" b="1">
                  <a:latin typeface="Nirmala UI" pitchFamily="34" charset="0"/>
                </a:rPr>
                <a:t> AUTO &amp; AEROSPACE</a:t>
              </a:r>
              <a:endParaRPr lang="en-US" sz="1200" b="1">
                <a:latin typeface="Nirmala UI" pitchFamily="34" charset="0"/>
              </a:endParaRPr>
            </a:p>
          </p:txBody>
        </p:sp>
      </p:grpSp>
      <p:grpSp>
        <p:nvGrpSpPr>
          <p:cNvPr id="21540" name="Group 216"/>
          <p:cNvGrpSpPr>
            <a:grpSpLocks/>
          </p:cNvGrpSpPr>
          <p:nvPr/>
        </p:nvGrpSpPr>
        <p:grpSpPr bwMode="auto">
          <a:xfrm>
            <a:off x="8504238" y="5989638"/>
            <a:ext cx="1763712" cy="517525"/>
            <a:chOff x="661588" y="5061430"/>
            <a:chExt cx="1764089" cy="517065"/>
          </a:xfrm>
        </p:grpSpPr>
        <p:sp>
          <p:nvSpPr>
            <p:cNvPr id="218" name="Chevron 50">
              <a:extLst>
                <a:ext uri="{FF2B5EF4-FFF2-40B4-BE49-F238E27FC236}"/>
              </a:extLst>
            </p:cNvPr>
            <p:cNvSpPr/>
            <p:nvPr/>
          </p:nvSpPr>
          <p:spPr>
            <a:xfrm>
              <a:off x="661588" y="5074119"/>
              <a:ext cx="252466" cy="252188"/>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1200">
                <a:solidFill>
                  <a:schemeClr val="tx1">
                    <a:lumMod val="75000"/>
                    <a:lumOff val="25000"/>
                  </a:schemeClr>
                </a:solidFill>
              </a:endParaRPr>
            </a:p>
          </p:txBody>
        </p:sp>
        <p:sp>
          <p:nvSpPr>
            <p:cNvPr id="21545" name="TextBox 218"/>
            <p:cNvSpPr txBox="1">
              <a:spLocks noChangeArrowheads="1"/>
            </p:cNvSpPr>
            <p:nvPr/>
          </p:nvSpPr>
          <p:spPr bwMode="auto">
            <a:xfrm>
              <a:off x="913589" y="5061430"/>
              <a:ext cx="1512088"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lnSpc>
                  <a:spcPct val="115000"/>
                </a:lnSpc>
              </a:pPr>
              <a:r>
                <a:rPr lang="en-IN" sz="1200" b="1">
                  <a:latin typeface="Nirmala UI" pitchFamily="34" charset="0"/>
                </a:rPr>
                <a:t> FRAGRANCE &amp; FLAVOURS</a:t>
              </a:r>
              <a:endParaRPr lang="en-US" sz="1200" b="1">
                <a:latin typeface="Nirmala UI" pitchFamily="34" charset="0"/>
              </a:endParaRPr>
            </a:p>
          </p:txBody>
        </p:sp>
      </p:grpSp>
      <p:grpSp>
        <p:nvGrpSpPr>
          <p:cNvPr id="21541" name="Group 219"/>
          <p:cNvGrpSpPr>
            <a:grpSpLocks/>
          </p:cNvGrpSpPr>
          <p:nvPr/>
        </p:nvGrpSpPr>
        <p:grpSpPr bwMode="auto">
          <a:xfrm>
            <a:off x="1939925" y="5994400"/>
            <a:ext cx="1763713" cy="287338"/>
            <a:chOff x="661588" y="5061430"/>
            <a:chExt cx="1764089" cy="286425"/>
          </a:xfrm>
        </p:grpSpPr>
        <p:sp>
          <p:nvSpPr>
            <p:cNvPr id="221" name="Chevron 50">
              <a:extLst>
                <a:ext uri="{FF2B5EF4-FFF2-40B4-BE49-F238E27FC236}"/>
              </a:extLst>
            </p:cNvPr>
            <p:cNvSpPr/>
            <p:nvPr/>
          </p:nvSpPr>
          <p:spPr>
            <a:xfrm>
              <a:off x="661588" y="5074090"/>
              <a:ext cx="252467" cy="251611"/>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1200">
                <a:solidFill>
                  <a:schemeClr val="tx1">
                    <a:lumMod val="75000"/>
                    <a:lumOff val="25000"/>
                  </a:schemeClr>
                </a:solidFill>
              </a:endParaRPr>
            </a:p>
          </p:txBody>
        </p:sp>
        <p:sp>
          <p:nvSpPr>
            <p:cNvPr id="21543" name="TextBox 221"/>
            <p:cNvSpPr txBox="1">
              <a:spLocks noChangeArrowheads="1"/>
            </p:cNvSpPr>
            <p:nvPr/>
          </p:nvSpPr>
          <p:spPr bwMode="auto">
            <a:xfrm>
              <a:off x="913589" y="5061430"/>
              <a:ext cx="1512088" cy="28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lnSpc>
                  <a:spcPct val="115000"/>
                </a:lnSpc>
              </a:pPr>
              <a:r>
                <a:rPr lang="en-IN" sz="1200" b="1">
                  <a:latin typeface="Nirmala UI" pitchFamily="34" charset="0"/>
                </a:rPr>
                <a:t> ESDM</a:t>
              </a:r>
              <a:endParaRPr lang="en-US" sz="1200" b="1">
                <a:latin typeface="Nirmala UI" pitchFamily="34" charset="0"/>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Google Shape;282;p27"/>
          <p:cNvSpPr>
            <a:spLocks noGrp="1"/>
          </p:cNvSpPr>
          <p:nvPr>
            <p:ph type="title"/>
          </p:nvPr>
        </p:nvSpPr>
        <p:spPr>
          <a:xfrm>
            <a:off x="1139825" y="1114425"/>
            <a:ext cx="9920288" cy="528638"/>
          </a:xfrm>
        </p:spPr>
        <p:txBody>
          <a:bodyPr lIns="0" tIns="0" rIns="0" bIns="0" anchor="b"/>
          <a:lstStyle/>
          <a:p>
            <a:pPr eaLnBrk="1" hangingPunct="1"/>
            <a:r>
              <a:rPr lang="en-US" sz="4800" b="1" smtClean="0">
                <a:latin typeface="Gabriola" pitchFamily="82" charset="0"/>
                <a:cs typeface="Nirmala UI" pitchFamily="34" charset="0"/>
              </a:rPr>
              <a:t>MSME- Testing Centres</a:t>
            </a:r>
          </a:p>
        </p:txBody>
      </p:sp>
      <p:sp>
        <p:nvSpPr>
          <p:cNvPr id="283" name="Google Shape;283;p27"/>
          <p:cNvSpPr>
            <a:spLocks noGrp="1"/>
          </p:cNvSpPr>
          <p:nvPr>
            <p:ph type="sldNum" sz="quarter" idx="12"/>
          </p:nvPr>
        </p:nvSpPr>
        <p:spPr>
          <a:xfrm>
            <a:off x="11206163" y="6230938"/>
            <a:ext cx="731837" cy="525462"/>
          </a:xfrm>
        </p:spPr>
        <p:txBody>
          <a:bodyPr spcFirstLastPara="1" wrap="square" lIns="0" tIns="0" rIns="0" bIns="0" anchorCtr="0">
            <a:noAutofit/>
          </a:bodyPr>
          <a:lstStyle/>
          <a:p>
            <a:pPr>
              <a:defRPr/>
            </a:pPr>
            <a:fld id="{71B4D852-60A4-4388-A38E-148A5B75EF89}" type="slidenum">
              <a:rPr lang="en"/>
              <a:pPr>
                <a:defRPr/>
              </a:pPr>
              <a:t>8</a:t>
            </a:fld>
            <a:endParaRPr/>
          </a:p>
        </p:txBody>
      </p:sp>
      <p:grpSp>
        <p:nvGrpSpPr>
          <p:cNvPr id="23556" name="Google Shape;284;p27"/>
          <p:cNvGrpSpPr>
            <a:grpSpLocks/>
          </p:cNvGrpSpPr>
          <p:nvPr/>
        </p:nvGrpSpPr>
        <p:grpSpPr bwMode="auto">
          <a:xfrm>
            <a:off x="952500" y="3143250"/>
            <a:ext cx="10107613" cy="1466850"/>
            <a:chOff x="955557" y="1573303"/>
            <a:chExt cx="7100926" cy="1030546"/>
          </a:xfrm>
        </p:grpSpPr>
        <p:sp>
          <p:nvSpPr>
            <p:cNvPr id="23557" name="Google Shape;285;p27"/>
            <p:cNvSpPr txBox="1">
              <a:spLocks noChangeArrowheads="1"/>
            </p:cNvSpPr>
            <p:nvPr/>
          </p:nvSpPr>
          <p:spPr bwMode="auto">
            <a:xfrm>
              <a:off x="955557" y="1574025"/>
              <a:ext cx="1277517" cy="34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ko-KR" sz="2800" b="1">
                  <a:solidFill>
                    <a:schemeClr val="accent1"/>
                  </a:solidFill>
                  <a:latin typeface="Cambria" pitchFamily="18" charset="0"/>
                  <a:ea typeface="Cambria" pitchFamily="18" charset="0"/>
                  <a:cs typeface="HY그래픽M"/>
                </a:rPr>
                <a:t>CHENNAI</a:t>
              </a:r>
              <a:endParaRPr lang="ko-KR" altLang="en-US" sz="2800" b="1">
                <a:solidFill>
                  <a:schemeClr val="accent1"/>
                </a:solidFill>
                <a:latin typeface="Cambria" pitchFamily="18" charset="0"/>
                <a:ea typeface="Cambria" pitchFamily="18" charset="0"/>
                <a:cs typeface="HY그래픽M"/>
              </a:endParaRPr>
            </a:p>
          </p:txBody>
        </p:sp>
        <p:cxnSp>
          <p:nvCxnSpPr>
            <p:cNvPr id="23558" name="Google Shape;288;p27"/>
            <p:cNvCxnSpPr>
              <a:cxnSpLocks noChangeShapeType="1"/>
            </p:cNvCxnSpPr>
            <p:nvPr/>
          </p:nvCxnSpPr>
          <p:spPr bwMode="auto">
            <a:xfrm>
              <a:off x="2184702" y="1695421"/>
              <a:ext cx="718500" cy="741900"/>
            </a:xfrm>
            <a:prstGeom prst="straightConnector1">
              <a:avLst/>
            </a:prstGeom>
            <a:noFill/>
            <a:ln w="9525">
              <a:solidFill>
                <a:schemeClr val="accent2"/>
              </a:solidFill>
              <a:round/>
              <a:headEnd type="none" w="sm" len="sm"/>
              <a:tailEnd type="none" w="sm" len="sm"/>
            </a:ln>
            <a:extLst>
              <a:ext uri="{909E8E84-426E-40DD-AFC4-6F175D3DCCD1}">
                <a14:hiddenFill xmlns:a14="http://schemas.microsoft.com/office/drawing/2010/main">
                  <a:noFill/>
                </a14:hiddenFill>
              </a:ext>
            </a:extLst>
          </p:spPr>
        </p:cxnSp>
        <p:sp>
          <p:nvSpPr>
            <p:cNvPr id="289" name="Google Shape;289;p27"/>
            <p:cNvSpPr/>
            <p:nvPr/>
          </p:nvSpPr>
          <p:spPr>
            <a:xfrm flipH="1">
              <a:off x="1087159" y="2307177"/>
              <a:ext cx="1834620" cy="142760"/>
            </a:xfrm>
            <a:prstGeom prst="parallelogram">
              <a:avLst>
                <a:gd name="adj" fmla="val 96952"/>
              </a:avLst>
            </a:prstGeom>
            <a:gradFill>
              <a:gsLst>
                <a:gs pos="0">
                  <a:schemeClr val="accent3"/>
                </a:gs>
                <a:gs pos="50000">
                  <a:schemeClr val="accent2"/>
                </a:gs>
                <a:gs pos="100000">
                  <a:schemeClr val="accent1"/>
                </a:gs>
              </a:gsLst>
              <a:lin ang="0" scaled="0"/>
            </a:gradFill>
            <a:ln>
              <a:noFill/>
            </a:ln>
          </p:spPr>
          <p:txBody>
            <a:bodyPr spcFirstLastPara="1" lIns="91425" tIns="91425" rIns="91425" bIns="91425" anchor="ctr"/>
            <a:lstStyle/>
            <a:p>
              <a:pPr>
                <a:spcBef>
                  <a:spcPts val="0"/>
                </a:spcBef>
                <a:spcAft>
                  <a:spcPts val="0"/>
                </a:spcAft>
                <a:defRPr/>
              </a:pPr>
              <a:r>
                <a:rPr lang="en" dirty="0"/>
                <a:t>  </a:t>
              </a:r>
              <a:endParaRPr/>
            </a:p>
          </p:txBody>
        </p:sp>
        <p:sp>
          <p:nvSpPr>
            <p:cNvPr id="290" name="Google Shape;290;p27"/>
            <p:cNvSpPr/>
            <p:nvPr/>
          </p:nvSpPr>
          <p:spPr>
            <a:xfrm>
              <a:off x="1087159" y="2459974"/>
              <a:ext cx="1835735" cy="143875"/>
            </a:xfrm>
            <a:prstGeom prst="parallelogram">
              <a:avLst>
                <a:gd name="adj" fmla="val 96952"/>
              </a:avLst>
            </a:prstGeom>
            <a:gradFill>
              <a:gsLst>
                <a:gs pos="0">
                  <a:schemeClr val="accent3"/>
                </a:gs>
                <a:gs pos="50000">
                  <a:schemeClr val="accent2"/>
                </a:gs>
                <a:gs pos="100000">
                  <a:schemeClr val="accent1"/>
                </a:gs>
              </a:gsLst>
              <a:lin ang="0" scaled="0"/>
            </a:gradFill>
            <a:ln>
              <a:noFill/>
            </a:ln>
          </p:spPr>
          <p:txBody>
            <a:bodyPr spcFirstLastPara="1" lIns="91425" tIns="91425" rIns="91425" bIns="91425" anchor="ctr"/>
            <a:lstStyle/>
            <a:p>
              <a:pPr>
                <a:spcBef>
                  <a:spcPts val="0"/>
                </a:spcBef>
                <a:spcAft>
                  <a:spcPts val="0"/>
                </a:spcAft>
                <a:defRPr/>
              </a:pPr>
              <a:endParaRPr/>
            </a:p>
          </p:txBody>
        </p:sp>
        <p:sp>
          <p:nvSpPr>
            <p:cNvPr id="23561" name="Google Shape;291;p27"/>
            <p:cNvSpPr txBox="1">
              <a:spLocks noChangeArrowheads="1"/>
            </p:cNvSpPr>
            <p:nvPr/>
          </p:nvSpPr>
          <p:spPr bwMode="auto">
            <a:xfrm>
              <a:off x="2561507" y="1574025"/>
              <a:ext cx="1380516" cy="393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ko-KR" sz="2800" b="1">
                  <a:solidFill>
                    <a:schemeClr val="accent2"/>
                  </a:solidFill>
                  <a:latin typeface="Cambria" pitchFamily="18" charset="0"/>
                  <a:ea typeface="Cambria" pitchFamily="18" charset="0"/>
                  <a:cs typeface="HY그래픽M"/>
                </a:rPr>
                <a:t>MUMBAI</a:t>
              </a:r>
              <a:endParaRPr lang="ko-KR" altLang="en-US" sz="2800" b="1">
                <a:solidFill>
                  <a:schemeClr val="accent2"/>
                </a:solidFill>
                <a:latin typeface="Cambria" pitchFamily="18" charset="0"/>
                <a:ea typeface="Cambria" pitchFamily="18" charset="0"/>
                <a:cs typeface="HY그래픽M"/>
              </a:endParaRPr>
            </a:p>
          </p:txBody>
        </p:sp>
        <p:cxnSp>
          <p:nvCxnSpPr>
            <p:cNvPr id="23562" name="Google Shape;294;p27"/>
            <p:cNvCxnSpPr>
              <a:cxnSpLocks noChangeShapeType="1"/>
            </p:cNvCxnSpPr>
            <p:nvPr/>
          </p:nvCxnSpPr>
          <p:spPr bwMode="auto">
            <a:xfrm>
              <a:off x="3893651" y="1695421"/>
              <a:ext cx="718500" cy="741900"/>
            </a:xfrm>
            <a:prstGeom prst="straightConnector1">
              <a:avLst/>
            </a:prstGeom>
            <a:noFill/>
            <a:ln w="9525">
              <a:solidFill>
                <a:schemeClr val="accent2"/>
              </a:solidFill>
              <a:round/>
              <a:headEnd type="none" w="sm" len="sm"/>
              <a:tailEnd type="none" w="sm" len="sm"/>
            </a:ln>
            <a:extLst>
              <a:ext uri="{909E8E84-426E-40DD-AFC4-6F175D3DCCD1}">
                <a14:hiddenFill xmlns:a14="http://schemas.microsoft.com/office/drawing/2010/main">
                  <a:noFill/>
                </a14:hiddenFill>
              </a:ext>
            </a:extLst>
          </p:spPr>
        </p:cxnSp>
        <p:sp>
          <p:nvSpPr>
            <p:cNvPr id="295" name="Google Shape;295;p27"/>
            <p:cNvSpPr/>
            <p:nvPr/>
          </p:nvSpPr>
          <p:spPr>
            <a:xfrm flipH="1">
              <a:off x="2796869" y="2307177"/>
              <a:ext cx="1834619" cy="142760"/>
            </a:xfrm>
            <a:prstGeom prst="parallelogram">
              <a:avLst>
                <a:gd name="adj" fmla="val 96952"/>
              </a:avLst>
            </a:prstGeom>
            <a:gradFill>
              <a:gsLst>
                <a:gs pos="0">
                  <a:schemeClr val="accent3"/>
                </a:gs>
                <a:gs pos="50000">
                  <a:schemeClr val="accent2"/>
                </a:gs>
                <a:gs pos="100000">
                  <a:schemeClr val="accent1"/>
                </a:gs>
              </a:gsLst>
              <a:lin ang="0" scaled="0"/>
            </a:gradFill>
            <a:ln>
              <a:noFill/>
            </a:ln>
          </p:spPr>
          <p:txBody>
            <a:bodyPr spcFirstLastPara="1" lIns="91425" tIns="91425" rIns="91425" bIns="91425" anchor="ctr"/>
            <a:lstStyle/>
            <a:p>
              <a:pPr>
                <a:spcBef>
                  <a:spcPts val="0"/>
                </a:spcBef>
                <a:spcAft>
                  <a:spcPts val="0"/>
                </a:spcAft>
                <a:defRPr/>
              </a:pPr>
              <a:r>
                <a:rPr lang="en" dirty="0"/>
                <a:t>  </a:t>
              </a:r>
              <a:endParaRPr/>
            </a:p>
          </p:txBody>
        </p:sp>
        <p:sp>
          <p:nvSpPr>
            <p:cNvPr id="296" name="Google Shape;296;p27"/>
            <p:cNvSpPr/>
            <p:nvPr/>
          </p:nvSpPr>
          <p:spPr>
            <a:xfrm>
              <a:off x="2796869" y="2459974"/>
              <a:ext cx="1834619" cy="143875"/>
            </a:xfrm>
            <a:prstGeom prst="parallelogram">
              <a:avLst>
                <a:gd name="adj" fmla="val 96952"/>
              </a:avLst>
            </a:prstGeom>
            <a:gradFill>
              <a:gsLst>
                <a:gs pos="0">
                  <a:schemeClr val="accent3"/>
                </a:gs>
                <a:gs pos="50000">
                  <a:schemeClr val="accent2"/>
                </a:gs>
                <a:gs pos="100000">
                  <a:schemeClr val="accent1"/>
                </a:gs>
              </a:gsLst>
              <a:lin ang="0" scaled="0"/>
            </a:gradFill>
            <a:ln>
              <a:noFill/>
            </a:ln>
          </p:spPr>
          <p:txBody>
            <a:bodyPr spcFirstLastPara="1" lIns="91425" tIns="91425" rIns="91425" bIns="91425" anchor="ctr"/>
            <a:lstStyle/>
            <a:p>
              <a:pPr>
                <a:spcBef>
                  <a:spcPts val="0"/>
                </a:spcBef>
                <a:spcAft>
                  <a:spcPts val="0"/>
                </a:spcAft>
                <a:defRPr/>
              </a:pPr>
              <a:endParaRPr/>
            </a:p>
          </p:txBody>
        </p:sp>
        <p:sp>
          <p:nvSpPr>
            <p:cNvPr id="297" name="Google Shape;297;p27"/>
            <p:cNvSpPr txBox="1"/>
            <p:nvPr/>
          </p:nvSpPr>
          <p:spPr>
            <a:xfrm>
              <a:off x="4217723" y="1573303"/>
              <a:ext cx="1436468" cy="393705"/>
            </a:xfrm>
            <a:prstGeom prst="rect">
              <a:avLst/>
            </a:prstGeom>
            <a:noFill/>
            <a:ln>
              <a:noFill/>
            </a:ln>
          </p:spPr>
          <p:txBody>
            <a:bodyPr spcFirstLastPara="1" lIns="91425" tIns="91425" rIns="91425" bIns="91425"/>
            <a:lstStyle/>
            <a:p>
              <a:pPr algn="ctr" fontAlgn="auto">
                <a:spcBef>
                  <a:spcPts val="0"/>
                </a:spcBef>
                <a:spcAft>
                  <a:spcPts val="0"/>
                </a:spcAft>
                <a:defRPr/>
              </a:pPr>
              <a:r>
                <a:rPr lang="en-US" altLang="ko-KR" sz="2800" b="1" dirty="0">
                  <a:solidFill>
                    <a:schemeClr val="accent3"/>
                  </a:solidFill>
                  <a:latin typeface="Cambria" pitchFamily="18" charset="0"/>
                  <a:ea typeface="Cambria" pitchFamily="18" charset="0"/>
                </a:rPr>
                <a:t>KOLKATA</a:t>
              </a:r>
              <a:endParaRPr lang="ko-KR" altLang="en-US" sz="2800" b="1" dirty="0">
                <a:solidFill>
                  <a:schemeClr val="accent3"/>
                </a:solidFill>
                <a:latin typeface="Cambria" pitchFamily="18" charset="0"/>
              </a:endParaRPr>
            </a:p>
          </p:txBody>
        </p:sp>
        <p:cxnSp>
          <p:nvCxnSpPr>
            <p:cNvPr id="23566" name="Google Shape;300;p27"/>
            <p:cNvCxnSpPr>
              <a:cxnSpLocks noChangeShapeType="1"/>
            </p:cNvCxnSpPr>
            <p:nvPr/>
          </p:nvCxnSpPr>
          <p:spPr bwMode="auto">
            <a:xfrm>
              <a:off x="5605497" y="1694710"/>
              <a:ext cx="718500" cy="741900"/>
            </a:xfrm>
            <a:prstGeom prst="straightConnector1">
              <a:avLst/>
            </a:prstGeom>
            <a:noFill/>
            <a:ln w="9525">
              <a:solidFill>
                <a:schemeClr val="accent2"/>
              </a:solidFill>
              <a:round/>
              <a:headEnd type="none" w="sm" len="sm"/>
              <a:tailEnd type="none" w="sm" len="sm"/>
            </a:ln>
            <a:extLst>
              <a:ext uri="{909E8E84-426E-40DD-AFC4-6F175D3DCCD1}">
                <a14:hiddenFill xmlns:a14="http://schemas.microsoft.com/office/drawing/2010/main">
                  <a:noFill/>
                </a14:hiddenFill>
              </a:ext>
            </a:extLst>
          </p:spPr>
        </p:cxnSp>
        <p:sp>
          <p:nvSpPr>
            <p:cNvPr id="301" name="Google Shape;301;p27"/>
            <p:cNvSpPr/>
            <p:nvPr/>
          </p:nvSpPr>
          <p:spPr>
            <a:xfrm flipH="1">
              <a:off x="4508808" y="2306062"/>
              <a:ext cx="1834620" cy="142760"/>
            </a:xfrm>
            <a:prstGeom prst="parallelogram">
              <a:avLst>
                <a:gd name="adj" fmla="val 96952"/>
              </a:avLst>
            </a:prstGeom>
            <a:gradFill>
              <a:gsLst>
                <a:gs pos="0">
                  <a:schemeClr val="accent3"/>
                </a:gs>
                <a:gs pos="50000">
                  <a:schemeClr val="accent2"/>
                </a:gs>
                <a:gs pos="100000">
                  <a:schemeClr val="accent1"/>
                </a:gs>
              </a:gsLst>
              <a:lin ang="0" scaled="0"/>
            </a:gradFill>
            <a:ln>
              <a:noFill/>
            </a:ln>
          </p:spPr>
          <p:txBody>
            <a:bodyPr spcFirstLastPara="1" lIns="91425" tIns="91425" rIns="91425" bIns="91425" anchor="ctr"/>
            <a:lstStyle/>
            <a:p>
              <a:pPr>
                <a:spcBef>
                  <a:spcPts val="0"/>
                </a:spcBef>
                <a:spcAft>
                  <a:spcPts val="0"/>
                </a:spcAft>
                <a:defRPr/>
              </a:pPr>
              <a:r>
                <a:rPr lang="en" dirty="0"/>
                <a:t>  </a:t>
              </a:r>
              <a:endParaRPr/>
            </a:p>
          </p:txBody>
        </p:sp>
        <p:sp>
          <p:nvSpPr>
            <p:cNvPr id="302" name="Google Shape;302;p27"/>
            <p:cNvSpPr/>
            <p:nvPr/>
          </p:nvSpPr>
          <p:spPr>
            <a:xfrm>
              <a:off x="4508808" y="2459974"/>
              <a:ext cx="1834620" cy="142760"/>
            </a:xfrm>
            <a:prstGeom prst="parallelogram">
              <a:avLst>
                <a:gd name="adj" fmla="val 96952"/>
              </a:avLst>
            </a:prstGeom>
            <a:gradFill>
              <a:gsLst>
                <a:gs pos="0">
                  <a:schemeClr val="accent3"/>
                </a:gs>
                <a:gs pos="50000">
                  <a:schemeClr val="accent2"/>
                </a:gs>
                <a:gs pos="100000">
                  <a:schemeClr val="accent1"/>
                </a:gs>
              </a:gsLst>
              <a:lin ang="0" scaled="0"/>
            </a:gradFill>
            <a:ln>
              <a:noFill/>
            </a:ln>
          </p:spPr>
          <p:txBody>
            <a:bodyPr spcFirstLastPara="1" lIns="91425" tIns="91425" rIns="91425" bIns="91425" anchor="ctr"/>
            <a:lstStyle/>
            <a:p>
              <a:pPr>
                <a:spcBef>
                  <a:spcPts val="0"/>
                </a:spcBef>
                <a:spcAft>
                  <a:spcPts val="0"/>
                </a:spcAft>
                <a:defRPr/>
              </a:pPr>
              <a:endParaRPr/>
            </a:p>
          </p:txBody>
        </p:sp>
        <p:sp>
          <p:nvSpPr>
            <p:cNvPr id="23569" name="Google Shape;303;p27"/>
            <p:cNvSpPr txBox="1">
              <a:spLocks noChangeArrowheads="1"/>
            </p:cNvSpPr>
            <p:nvPr/>
          </p:nvSpPr>
          <p:spPr bwMode="auto">
            <a:xfrm>
              <a:off x="5873778" y="1573303"/>
              <a:ext cx="1493353" cy="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ko-KR" sz="2800" b="1">
                  <a:solidFill>
                    <a:srgbClr val="002060"/>
                  </a:solidFill>
                  <a:latin typeface="Cambria" pitchFamily="18" charset="0"/>
                  <a:ea typeface="Cambria" pitchFamily="18" charset="0"/>
                  <a:cs typeface="HY그래픽M"/>
                </a:rPr>
                <a:t>NEW DELHI</a:t>
              </a:r>
              <a:endParaRPr lang="ko-KR" altLang="en-US" sz="2800" b="1">
                <a:solidFill>
                  <a:srgbClr val="002060"/>
                </a:solidFill>
                <a:latin typeface="Cambria" pitchFamily="18" charset="0"/>
                <a:ea typeface="Cambria" pitchFamily="18" charset="0"/>
                <a:cs typeface="HY그래픽M"/>
              </a:endParaRPr>
            </a:p>
          </p:txBody>
        </p:sp>
        <p:cxnSp>
          <p:nvCxnSpPr>
            <p:cNvPr id="23570" name="Google Shape;306;p27"/>
            <p:cNvCxnSpPr>
              <a:cxnSpLocks noChangeShapeType="1"/>
            </p:cNvCxnSpPr>
            <p:nvPr/>
          </p:nvCxnSpPr>
          <p:spPr bwMode="auto">
            <a:xfrm>
              <a:off x="7318760" y="1694699"/>
              <a:ext cx="718500" cy="741900"/>
            </a:xfrm>
            <a:prstGeom prst="straightConnector1">
              <a:avLst/>
            </a:prstGeom>
            <a:noFill/>
            <a:ln w="9525">
              <a:solidFill>
                <a:schemeClr val="accent2"/>
              </a:solidFill>
              <a:round/>
              <a:headEnd type="none" w="sm" len="sm"/>
              <a:tailEnd type="none" w="sm" len="sm"/>
            </a:ln>
            <a:extLst>
              <a:ext uri="{909E8E84-426E-40DD-AFC4-6F175D3DCCD1}">
                <a14:hiddenFill xmlns:a14="http://schemas.microsoft.com/office/drawing/2010/main">
                  <a:noFill/>
                </a14:hiddenFill>
              </a:ext>
            </a:extLst>
          </p:spPr>
        </p:cxnSp>
        <p:sp>
          <p:nvSpPr>
            <p:cNvPr id="307" name="Google Shape;307;p27"/>
            <p:cNvSpPr/>
            <p:nvPr/>
          </p:nvSpPr>
          <p:spPr>
            <a:xfrm flipH="1">
              <a:off x="6221863" y="2306062"/>
              <a:ext cx="1834620" cy="142760"/>
            </a:xfrm>
            <a:prstGeom prst="parallelogram">
              <a:avLst>
                <a:gd name="adj" fmla="val 96952"/>
              </a:avLst>
            </a:prstGeom>
            <a:gradFill>
              <a:gsLst>
                <a:gs pos="0">
                  <a:schemeClr val="accent3"/>
                </a:gs>
                <a:gs pos="50000">
                  <a:schemeClr val="accent2"/>
                </a:gs>
                <a:gs pos="100000">
                  <a:schemeClr val="accent1"/>
                </a:gs>
              </a:gsLst>
              <a:lin ang="0" scaled="0"/>
            </a:gradFill>
            <a:ln>
              <a:noFill/>
            </a:ln>
          </p:spPr>
          <p:txBody>
            <a:bodyPr spcFirstLastPara="1" lIns="91425" tIns="91425" rIns="91425" bIns="91425" anchor="ctr"/>
            <a:lstStyle/>
            <a:p>
              <a:pPr>
                <a:spcBef>
                  <a:spcPts val="0"/>
                </a:spcBef>
                <a:spcAft>
                  <a:spcPts val="0"/>
                </a:spcAft>
                <a:defRPr/>
              </a:pPr>
              <a:r>
                <a:rPr lang="en" dirty="0"/>
                <a:t>  </a:t>
              </a:r>
              <a:endParaRPr/>
            </a:p>
          </p:txBody>
        </p:sp>
        <p:sp>
          <p:nvSpPr>
            <p:cNvPr id="308" name="Google Shape;308;p27"/>
            <p:cNvSpPr/>
            <p:nvPr/>
          </p:nvSpPr>
          <p:spPr>
            <a:xfrm>
              <a:off x="6221863" y="2459974"/>
              <a:ext cx="1834620" cy="142760"/>
            </a:xfrm>
            <a:prstGeom prst="parallelogram">
              <a:avLst>
                <a:gd name="adj" fmla="val 96952"/>
              </a:avLst>
            </a:prstGeom>
            <a:gradFill>
              <a:gsLst>
                <a:gs pos="0">
                  <a:schemeClr val="accent3"/>
                </a:gs>
                <a:gs pos="50000">
                  <a:schemeClr val="accent2"/>
                </a:gs>
                <a:gs pos="100000">
                  <a:schemeClr val="accent1"/>
                </a:gs>
              </a:gsLst>
              <a:lin ang="0" scaled="0"/>
            </a:gradFill>
            <a:ln>
              <a:noFill/>
            </a:ln>
          </p:spPr>
          <p:txBody>
            <a:bodyPr spcFirstLastPara="1" lIns="91425" tIns="91425" rIns="91425" bIns="91425" anchor="ctr"/>
            <a:lstStyle/>
            <a:p>
              <a:pPr>
                <a:spcBef>
                  <a:spcPts val="0"/>
                </a:spcBef>
                <a:spcAft>
                  <a:spcPts val="0"/>
                </a:spcAft>
                <a:defRPr/>
              </a:pPr>
              <a:endParaRPr/>
            </a:p>
          </p:txBody>
        </p:sp>
        <p:sp>
          <p:nvSpPr>
            <p:cNvPr id="23573" name="Google Shape;309;p27"/>
            <p:cNvSpPr>
              <a:spLocks noChangeArrowheads="1"/>
            </p:cNvSpPr>
            <p:nvPr/>
          </p:nvSpPr>
          <p:spPr bwMode="auto">
            <a:xfrm>
              <a:off x="1087625" y="2460449"/>
              <a:ext cx="1834800" cy="143400"/>
            </a:xfrm>
            <a:prstGeom prst="parallelogram">
              <a:avLst>
                <a:gd name="adj" fmla="val 96969"/>
              </a:avLst>
            </a:prstGeom>
            <a:solidFill>
              <a:srgbClr val="1A2A30">
                <a:alpha val="1294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23574" name="Google Shape;310;p27"/>
            <p:cNvSpPr>
              <a:spLocks noChangeArrowheads="1"/>
            </p:cNvSpPr>
            <p:nvPr/>
          </p:nvSpPr>
          <p:spPr bwMode="auto">
            <a:xfrm>
              <a:off x="2796574" y="2460449"/>
              <a:ext cx="1834800" cy="143400"/>
            </a:xfrm>
            <a:prstGeom prst="parallelogram">
              <a:avLst>
                <a:gd name="adj" fmla="val 96969"/>
              </a:avLst>
            </a:prstGeom>
            <a:solidFill>
              <a:srgbClr val="1A2A30">
                <a:alpha val="1294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23575" name="Google Shape;311;p27"/>
            <p:cNvSpPr>
              <a:spLocks noChangeArrowheads="1"/>
            </p:cNvSpPr>
            <p:nvPr/>
          </p:nvSpPr>
          <p:spPr bwMode="auto">
            <a:xfrm>
              <a:off x="4508419" y="2459738"/>
              <a:ext cx="1834800" cy="143400"/>
            </a:xfrm>
            <a:prstGeom prst="parallelogram">
              <a:avLst>
                <a:gd name="adj" fmla="val 96969"/>
              </a:avLst>
            </a:prstGeom>
            <a:solidFill>
              <a:srgbClr val="1A2A30">
                <a:alpha val="1294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23576" name="Google Shape;312;p27"/>
            <p:cNvSpPr>
              <a:spLocks noChangeArrowheads="1"/>
            </p:cNvSpPr>
            <p:nvPr/>
          </p:nvSpPr>
          <p:spPr bwMode="auto">
            <a:xfrm>
              <a:off x="6221683" y="2459727"/>
              <a:ext cx="1834800" cy="143400"/>
            </a:xfrm>
            <a:prstGeom prst="parallelogram">
              <a:avLst>
                <a:gd name="adj" fmla="val 96969"/>
              </a:avLst>
            </a:prstGeom>
            <a:solidFill>
              <a:srgbClr val="1A2A30">
                <a:alpha val="1294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0"/>
          </p:nvPr>
        </p:nvSpPr>
        <p:spPr>
          <a:xfrm>
            <a:off x="323850" y="339725"/>
            <a:ext cx="11572875" cy="723900"/>
          </a:xfrm>
        </p:spPr>
        <p:txBody>
          <a:bodyPr rtlCol="0">
            <a:normAutofit fontScale="92500" lnSpcReduction="20000"/>
          </a:bodyPr>
          <a:lstStyle/>
          <a:p>
            <a:pPr eaLnBrk="1" fontAlgn="auto" hangingPunct="1">
              <a:spcAft>
                <a:spcPts val="0"/>
              </a:spcAft>
              <a:buFont typeface="Wingdings 3" charset="2"/>
              <a:buNone/>
              <a:defRPr/>
            </a:pPr>
            <a:r>
              <a:rPr lang="en-US" dirty="0" smtClean="0">
                <a:latin typeface="Gabriola" panose="04040605051002020D02" pitchFamily="82" charset="0"/>
                <a:ea typeface="Nirmala UI" pitchFamily="34" charset="0"/>
                <a:cs typeface="Nirmala UI" pitchFamily="34" charset="0"/>
              </a:rPr>
              <a:t>MSME- Testing Stations</a:t>
            </a:r>
            <a:endParaRPr lang="en-US" dirty="0">
              <a:latin typeface="Gabriola" panose="04040605051002020D02" pitchFamily="82" charset="0"/>
              <a:ea typeface="Nirmala UI" pitchFamily="34" charset="0"/>
              <a:cs typeface="Nirmala UI" pitchFamily="34" charset="0"/>
            </a:endParaRPr>
          </a:p>
        </p:txBody>
      </p:sp>
      <p:sp>
        <p:nvSpPr>
          <p:cNvPr id="24579" name="TextBox 131"/>
          <p:cNvSpPr txBox="1">
            <a:spLocks noChangeArrowheads="1"/>
          </p:cNvSpPr>
          <p:nvPr/>
        </p:nvSpPr>
        <p:spPr bwMode="auto">
          <a:xfrm>
            <a:off x="2830513" y="3476625"/>
            <a:ext cx="2222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ko-KR" sz="2800" b="1">
                <a:solidFill>
                  <a:schemeClr val="accent2"/>
                </a:solidFill>
                <a:latin typeface="Arial Narrow" pitchFamily="34" charset="0"/>
                <a:cs typeface="HY그래픽M"/>
              </a:rPr>
              <a:t>HYDERABAD</a:t>
            </a:r>
            <a:endParaRPr lang="ko-KR" altLang="en-US" sz="2800" b="1">
              <a:solidFill>
                <a:schemeClr val="accent2"/>
              </a:solidFill>
              <a:latin typeface="Arial Narrow" pitchFamily="34" charset="0"/>
              <a:cs typeface="HY그래픽M"/>
            </a:endParaRPr>
          </a:p>
        </p:txBody>
      </p:sp>
      <p:grpSp>
        <p:nvGrpSpPr>
          <p:cNvPr id="24580" name="Group 132"/>
          <p:cNvGrpSpPr>
            <a:grpSpLocks/>
          </p:cNvGrpSpPr>
          <p:nvPr/>
        </p:nvGrpSpPr>
        <p:grpSpPr bwMode="auto">
          <a:xfrm>
            <a:off x="377825" y="3500438"/>
            <a:ext cx="2398713" cy="560387"/>
            <a:chOff x="803639" y="3362835"/>
            <a:chExt cx="2223309" cy="560296"/>
          </a:xfrm>
        </p:grpSpPr>
        <p:sp>
          <p:nvSpPr>
            <p:cNvPr id="134" name="TextBox 133">
              <a:extLst>
                <a:ext uri="{FF2B5EF4-FFF2-40B4-BE49-F238E27FC236}"/>
              </a:extLst>
            </p:cNvPr>
            <p:cNvSpPr txBox="1"/>
            <p:nvPr/>
          </p:nvSpPr>
          <p:spPr>
            <a:xfrm>
              <a:off x="803639" y="3645364"/>
              <a:ext cx="2059981" cy="277767"/>
            </a:xfrm>
            <a:prstGeom prst="rect">
              <a:avLst/>
            </a:prstGeom>
            <a:noFill/>
          </p:spPr>
          <p:txBody>
            <a:bodyPr>
              <a:spAutoFit/>
            </a:bodyPr>
            <a:lstStyle/>
            <a:p>
              <a:pPr algn="ctr" fontAlgn="auto">
                <a:spcBef>
                  <a:spcPts val="0"/>
                </a:spcBef>
                <a:spcAft>
                  <a:spcPts val="0"/>
                </a:spcAft>
                <a:defRPr/>
              </a:pPr>
              <a:endParaRPr lang="ko-KR" altLang="en-US" sz="1200" dirty="0">
                <a:solidFill>
                  <a:schemeClr val="tx1">
                    <a:lumMod val="75000"/>
                    <a:lumOff val="25000"/>
                  </a:schemeClr>
                </a:solidFill>
                <a:latin typeface="+mn-lt"/>
              </a:endParaRPr>
            </a:p>
          </p:txBody>
        </p:sp>
        <p:sp>
          <p:nvSpPr>
            <p:cNvPr id="24597" name="TextBox 134"/>
            <p:cNvSpPr txBox="1">
              <a:spLocks noChangeArrowheads="1"/>
            </p:cNvSpPr>
            <p:nvPr/>
          </p:nvSpPr>
          <p:spPr bwMode="auto">
            <a:xfrm>
              <a:off x="803639" y="3362835"/>
              <a:ext cx="22233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ko-KR" sz="2800" b="1">
                  <a:solidFill>
                    <a:schemeClr val="accent1"/>
                  </a:solidFill>
                  <a:latin typeface="Arial Narrow" pitchFamily="34" charset="0"/>
                  <a:cs typeface="HY그래픽M"/>
                </a:rPr>
                <a:t>PONDICHERRY</a:t>
              </a:r>
              <a:endParaRPr lang="ko-KR" altLang="en-US" sz="2800" b="1">
                <a:solidFill>
                  <a:schemeClr val="accent1"/>
                </a:solidFill>
                <a:latin typeface="Arial Narrow" pitchFamily="34" charset="0"/>
                <a:cs typeface="HY그래픽M"/>
              </a:endParaRPr>
            </a:p>
          </p:txBody>
        </p:sp>
      </p:grpSp>
      <p:sp>
        <p:nvSpPr>
          <p:cNvPr id="138" name="TextBox 137">
            <a:extLst>
              <a:ext uri="{FF2B5EF4-FFF2-40B4-BE49-F238E27FC236}"/>
            </a:extLst>
          </p:cNvPr>
          <p:cNvSpPr txBox="1"/>
          <p:nvPr/>
        </p:nvSpPr>
        <p:spPr>
          <a:xfrm>
            <a:off x="7059613" y="3500438"/>
            <a:ext cx="2222500" cy="523875"/>
          </a:xfrm>
          <a:prstGeom prst="rect">
            <a:avLst/>
          </a:prstGeom>
          <a:noFill/>
        </p:spPr>
        <p:txBody>
          <a:bodyPr>
            <a:spAutoFit/>
          </a:bodyPr>
          <a:lstStyle/>
          <a:p>
            <a:pPr algn="ctr" fontAlgn="auto">
              <a:spcBef>
                <a:spcPts val="0"/>
              </a:spcBef>
              <a:spcAft>
                <a:spcPts val="0"/>
              </a:spcAft>
              <a:defRPr/>
            </a:pPr>
            <a:r>
              <a:rPr lang="en-US" altLang="ko-KR" sz="2800" b="1" dirty="0">
                <a:solidFill>
                  <a:schemeClr val="accent4"/>
                </a:solidFill>
                <a:latin typeface="Arial Narrow" panose="020B0606020202030204" pitchFamily="34" charset="0"/>
              </a:rPr>
              <a:t>JAIPUR</a:t>
            </a:r>
            <a:endParaRPr lang="ko-KR" altLang="en-US" sz="2800" b="1" dirty="0">
              <a:solidFill>
                <a:schemeClr val="accent4"/>
              </a:solidFill>
              <a:latin typeface="Arial Narrow" panose="020B0606020202030204" pitchFamily="34" charset="0"/>
            </a:endParaRPr>
          </a:p>
        </p:txBody>
      </p:sp>
      <p:sp>
        <p:nvSpPr>
          <p:cNvPr id="141" name="TextBox 140">
            <a:extLst>
              <a:ext uri="{FF2B5EF4-FFF2-40B4-BE49-F238E27FC236}"/>
            </a:extLst>
          </p:cNvPr>
          <p:cNvSpPr txBox="1"/>
          <p:nvPr/>
        </p:nvSpPr>
        <p:spPr>
          <a:xfrm>
            <a:off x="4986338" y="3500438"/>
            <a:ext cx="2222500" cy="523875"/>
          </a:xfrm>
          <a:prstGeom prst="rect">
            <a:avLst/>
          </a:prstGeom>
          <a:noFill/>
        </p:spPr>
        <p:txBody>
          <a:bodyPr>
            <a:spAutoFit/>
          </a:bodyPr>
          <a:lstStyle/>
          <a:p>
            <a:pPr algn="ctr" fontAlgn="auto">
              <a:spcBef>
                <a:spcPts val="0"/>
              </a:spcBef>
              <a:spcAft>
                <a:spcPts val="0"/>
              </a:spcAft>
              <a:defRPr/>
            </a:pPr>
            <a:r>
              <a:rPr lang="en-US" altLang="ko-KR" sz="2800" b="1" dirty="0">
                <a:solidFill>
                  <a:schemeClr val="accent3"/>
                </a:solidFill>
                <a:latin typeface="Arial Narrow" panose="020B0606020202030204" pitchFamily="34" charset="0"/>
              </a:rPr>
              <a:t>BANGALORE</a:t>
            </a:r>
            <a:endParaRPr lang="ko-KR" altLang="en-US" sz="2800" b="1" dirty="0">
              <a:solidFill>
                <a:schemeClr val="accent3"/>
              </a:solidFill>
              <a:latin typeface="Arial Narrow" panose="020B0606020202030204" pitchFamily="34" charset="0"/>
            </a:endParaRPr>
          </a:p>
        </p:txBody>
      </p:sp>
      <p:grpSp>
        <p:nvGrpSpPr>
          <p:cNvPr id="24583" name="Group 118"/>
          <p:cNvGrpSpPr>
            <a:grpSpLocks/>
          </p:cNvGrpSpPr>
          <p:nvPr/>
        </p:nvGrpSpPr>
        <p:grpSpPr bwMode="auto">
          <a:xfrm>
            <a:off x="468313" y="1663700"/>
            <a:ext cx="2209800" cy="1635125"/>
            <a:chOff x="1073537" y="3412433"/>
            <a:chExt cx="2495265" cy="1846385"/>
          </a:xfrm>
        </p:grpSpPr>
        <p:sp>
          <p:nvSpPr>
            <p:cNvPr id="116" name="Block Arc 115">
              <a:extLst>
                <a:ext uri="{FF2B5EF4-FFF2-40B4-BE49-F238E27FC236}"/>
              </a:extLst>
            </p:cNvPr>
            <p:cNvSpPr/>
            <p:nvPr/>
          </p:nvSpPr>
          <p:spPr>
            <a:xfrm>
              <a:off x="1073537" y="3412433"/>
              <a:ext cx="1846353" cy="1846385"/>
            </a:xfrm>
            <a:prstGeom prst="blockArc">
              <a:avLst>
                <a:gd name="adj1" fmla="val 21536329"/>
                <a:gd name="adj2" fmla="val 18125186"/>
                <a:gd name="adj3" fmla="val 14591"/>
              </a:avLst>
            </a:prstGeom>
            <a:ln cap="flat" cmpd="dbl">
              <a:noFill/>
              <a:miter lim="800000"/>
              <a:extLst>
                <a:ext uri="{C807C97D-BFC1-408E-A445-0C87EB9F89A2}"/>
              </a:extLs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17" name="Arrow: Right 116">
              <a:extLst>
                <a:ext uri="{FF2B5EF4-FFF2-40B4-BE49-F238E27FC236}"/>
              </a:extLst>
            </p:cNvPr>
            <p:cNvSpPr/>
            <p:nvPr/>
          </p:nvSpPr>
          <p:spPr>
            <a:xfrm>
              <a:off x="2858942" y="4181462"/>
              <a:ext cx="709860" cy="55212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5" name="Group 119">
            <a:extLst>
              <a:ext uri="{FF2B5EF4-FFF2-40B4-BE49-F238E27FC236}"/>
            </a:extLst>
          </p:cNvPr>
          <p:cNvGrpSpPr/>
          <p:nvPr/>
        </p:nvGrpSpPr>
        <p:grpSpPr>
          <a:xfrm>
            <a:off x="2777160" y="1588539"/>
            <a:ext cx="2209132" cy="1634659"/>
            <a:chOff x="1073537" y="3412433"/>
            <a:chExt cx="2495265" cy="1846385"/>
          </a:xfrm>
          <a:solidFill>
            <a:schemeClr val="accent2"/>
          </a:solidFill>
        </p:grpSpPr>
        <p:sp>
          <p:nvSpPr>
            <p:cNvPr id="121" name="Block Arc 120">
              <a:extLst>
                <a:ext uri="{FF2B5EF4-FFF2-40B4-BE49-F238E27FC236}"/>
              </a:extLst>
            </p:cNvPr>
            <p:cNvSpPr/>
            <p:nvPr/>
          </p:nvSpPr>
          <p:spPr>
            <a:xfrm>
              <a:off x="1073537" y="3412433"/>
              <a:ext cx="1846385" cy="1846385"/>
            </a:xfrm>
            <a:prstGeom prst="blockArc">
              <a:avLst>
                <a:gd name="adj1" fmla="val 21536329"/>
                <a:gd name="adj2" fmla="val 18125186"/>
                <a:gd name="adj3" fmla="val 14591"/>
              </a:avLst>
            </a:prstGeom>
            <a:grpFill/>
            <a:ln cap="flat" cmpd="dbl">
              <a:noFill/>
              <a:miter lim="800000"/>
              <a:extLst>
                <a:ext uri="{C807C97D-BFC1-408E-A445-0C87EB9F89A2}"/>
              </a:extLs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22" name="Arrow: Right 121">
              <a:extLst>
                <a:ext uri="{FF2B5EF4-FFF2-40B4-BE49-F238E27FC236}"/>
              </a:extLst>
            </p:cNvPr>
            <p:cNvSpPr/>
            <p:nvPr/>
          </p:nvSpPr>
          <p:spPr>
            <a:xfrm>
              <a:off x="2859028" y="4180956"/>
              <a:ext cx="709774" cy="552808"/>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6" name="Group 122">
            <a:extLst>
              <a:ext uri="{FF2B5EF4-FFF2-40B4-BE49-F238E27FC236}"/>
            </a:extLst>
          </p:cNvPr>
          <p:cNvGrpSpPr/>
          <p:nvPr/>
        </p:nvGrpSpPr>
        <p:grpSpPr>
          <a:xfrm>
            <a:off x="5021463" y="1588537"/>
            <a:ext cx="2209132" cy="1634659"/>
            <a:chOff x="1073537" y="3412433"/>
            <a:chExt cx="2495265" cy="1846385"/>
          </a:xfrm>
          <a:solidFill>
            <a:schemeClr val="accent3"/>
          </a:solidFill>
        </p:grpSpPr>
        <p:sp>
          <p:nvSpPr>
            <p:cNvPr id="124" name="Block Arc 123">
              <a:extLst>
                <a:ext uri="{FF2B5EF4-FFF2-40B4-BE49-F238E27FC236}"/>
              </a:extLst>
            </p:cNvPr>
            <p:cNvSpPr/>
            <p:nvPr/>
          </p:nvSpPr>
          <p:spPr>
            <a:xfrm>
              <a:off x="1073537" y="3412433"/>
              <a:ext cx="1846385" cy="1846385"/>
            </a:xfrm>
            <a:prstGeom prst="blockArc">
              <a:avLst>
                <a:gd name="adj1" fmla="val 21536329"/>
                <a:gd name="adj2" fmla="val 18125186"/>
                <a:gd name="adj3" fmla="val 14591"/>
              </a:avLst>
            </a:prstGeom>
            <a:grpFill/>
            <a:ln cap="flat" cmpd="dbl">
              <a:noFill/>
              <a:miter lim="800000"/>
              <a:extLst>
                <a:ext uri="{C807C97D-BFC1-408E-A445-0C87EB9F89A2}"/>
              </a:extLs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25" name="Arrow: Right 124">
              <a:extLst>
                <a:ext uri="{FF2B5EF4-FFF2-40B4-BE49-F238E27FC236}"/>
              </a:extLst>
            </p:cNvPr>
            <p:cNvSpPr/>
            <p:nvPr/>
          </p:nvSpPr>
          <p:spPr>
            <a:xfrm>
              <a:off x="2859028" y="4180956"/>
              <a:ext cx="709774" cy="552808"/>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4586" name="TextBox 141"/>
          <p:cNvSpPr txBox="1">
            <a:spLocks noChangeArrowheads="1"/>
          </p:cNvSpPr>
          <p:nvPr/>
        </p:nvSpPr>
        <p:spPr bwMode="auto">
          <a:xfrm>
            <a:off x="842963" y="2189163"/>
            <a:ext cx="7445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ko-KR" sz="3200" b="1">
                <a:solidFill>
                  <a:schemeClr val="accent1"/>
                </a:solidFill>
                <a:latin typeface="Trebuchet MS" pitchFamily="34" charset="0"/>
                <a:cs typeface="HY그래픽M"/>
              </a:rPr>
              <a:t>01</a:t>
            </a:r>
            <a:endParaRPr lang="ko-KR" altLang="en-US" sz="3200" b="1">
              <a:solidFill>
                <a:schemeClr val="accent1"/>
              </a:solidFill>
              <a:latin typeface="Trebuchet MS" pitchFamily="34" charset="0"/>
              <a:cs typeface="HY그래픽M"/>
            </a:endParaRPr>
          </a:p>
        </p:txBody>
      </p:sp>
      <p:sp>
        <p:nvSpPr>
          <p:cNvPr id="24587" name="TextBox 142"/>
          <p:cNvSpPr txBox="1">
            <a:spLocks noChangeArrowheads="1"/>
          </p:cNvSpPr>
          <p:nvPr/>
        </p:nvSpPr>
        <p:spPr bwMode="auto">
          <a:xfrm>
            <a:off x="3221038" y="2112963"/>
            <a:ext cx="7461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ko-KR" sz="3200" b="1">
                <a:solidFill>
                  <a:schemeClr val="accent2"/>
                </a:solidFill>
                <a:latin typeface="Trebuchet MS" pitchFamily="34" charset="0"/>
                <a:cs typeface="HY그래픽M"/>
              </a:rPr>
              <a:t>02</a:t>
            </a:r>
            <a:endParaRPr lang="ko-KR" altLang="en-US" sz="3200" b="1">
              <a:solidFill>
                <a:schemeClr val="accent2"/>
              </a:solidFill>
              <a:latin typeface="Trebuchet MS" pitchFamily="34" charset="0"/>
              <a:cs typeface="HY그래픽M"/>
            </a:endParaRPr>
          </a:p>
        </p:txBody>
      </p:sp>
      <p:sp>
        <p:nvSpPr>
          <p:cNvPr id="24588" name="TextBox 143"/>
          <p:cNvSpPr txBox="1">
            <a:spLocks noChangeArrowheads="1"/>
          </p:cNvSpPr>
          <p:nvPr/>
        </p:nvSpPr>
        <p:spPr bwMode="auto">
          <a:xfrm>
            <a:off x="10012363" y="2154238"/>
            <a:ext cx="7461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ko-KR" sz="3200" b="1">
                <a:solidFill>
                  <a:srgbClr val="002060"/>
                </a:solidFill>
                <a:latin typeface="Trebuchet MS" pitchFamily="34" charset="0"/>
                <a:cs typeface="HY그래픽M"/>
              </a:rPr>
              <a:t>05</a:t>
            </a:r>
            <a:endParaRPr lang="ko-KR" altLang="en-US" sz="3200" b="1">
              <a:solidFill>
                <a:srgbClr val="002060"/>
              </a:solidFill>
              <a:latin typeface="Trebuchet MS" pitchFamily="34" charset="0"/>
              <a:cs typeface="HY그래픽M"/>
            </a:endParaRPr>
          </a:p>
        </p:txBody>
      </p:sp>
      <p:sp>
        <p:nvSpPr>
          <p:cNvPr id="145" name="TextBox 144">
            <a:extLst>
              <a:ext uri="{FF2B5EF4-FFF2-40B4-BE49-F238E27FC236}"/>
            </a:extLst>
          </p:cNvPr>
          <p:cNvSpPr txBox="1"/>
          <p:nvPr/>
        </p:nvSpPr>
        <p:spPr>
          <a:xfrm>
            <a:off x="5465763" y="2106613"/>
            <a:ext cx="746125" cy="585787"/>
          </a:xfrm>
          <a:prstGeom prst="rect">
            <a:avLst/>
          </a:prstGeom>
          <a:noFill/>
        </p:spPr>
        <p:txBody>
          <a:bodyPr>
            <a:spAutoFit/>
          </a:bodyPr>
          <a:lstStyle/>
          <a:p>
            <a:pPr algn="ctr" fontAlgn="auto">
              <a:spcBef>
                <a:spcPts val="0"/>
              </a:spcBef>
              <a:spcAft>
                <a:spcPts val="0"/>
              </a:spcAft>
              <a:defRPr/>
            </a:pPr>
            <a:r>
              <a:rPr lang="en-US" altLang="ko-KR" sz="3200" b="1" dirty="0">
                <a:solidFill>
                  <a:schemeClr val="accent3"/>
                </a:solidFill>
                <a:latin typeface="+mn-lt"/>
              </a:rPr>
              <a:t>03</a:t>
            </a:r>
            <a:endParaRPr lang="ko-KR" altLang="en-US" sz="3200" b="1" dirty="0">
              <a:solidFill>
                <a:schemeClr val="accent3"/>
              </a:solidFill>
              <a:latin typeface="+mn-lt"/>
            </a:endParaRPr>
          </a:p>
        </p:txBody>
      </p:sp>
      <p:sp>
        <p:nvSpPr>
          <p:cNvPr id="24" name="Circle: Hollow 128">
            <a:extLst>
              <a:ext uri="{FF2B5EF4-FFF2-40B4-BE49-F238E27FC236}"/>
            </a:extLst>
          </p:cNvPr>
          <p:cNvSpPr/>
          <p:nvPr/>
        </p:nvSpPr>
        <p:spPr>
          <a:xfrm>
            <a:off x="9574213" y="1624013"/>
            <a:ext cx="1622425" cy="1622425"/>
          </a:xfrm>
          <a:prstGeom prst="donut">
            <a:avLst>
              <a:gd name="adj" fmla="val 1444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7" name="Group 25">
            <a:extLst>
              <a:ext uri="{FF2B5EF4-FFF2-40B4-BE49-F238E27FC236}"/>
            </a:extLst>
          </p:cNvPr>
          <p:cNvGrpSpPr/>
          <p:nvPr/>
        </p:nvGrpSpPr>
        <p:grpSpPr>
          <a:xfrm>
            <a:off x="7354177" y="1582235"/>
            <a:ext cx="2209132" cy="1634659"/>
            <a:chOff x="1073537" y="3412433"/>
            <a:chExt cx="2495265" cy="1846385"/>
          </a:xfrm>
          <a:solidFill>
            <a:schemeClr val="accent3"/>
          </a:solidFill>
        </p:grpSpPr>
        <p:sp>
          <p:nvSpPr>
            <p:cNvPr id="27" name="Block Arc 26">
              <a:extLst>
                <a:ext uri="{FF2B5EF4-FFF2-40B4-BE49-F238E27FC236}"/>
              </a:extLst>
            </p:cNvPr>
            <p:cNvSpPr/>
            <p:nvPr/>
          </p:nvSpPr>
          <p:spPr>
            <a:xfrm>
              <a:off x="1073537" y="3412433"/>
              <a:ext cx="1846385" cy="1846385"/>
            </a:xfrm>
            <a:prstGeom prst="blockArc">
              <a:avLst>
                <a:gd name="adj1" fmla="val 21536329"/>
                <a:gd name="adj2" fmla="val 18125186"/>
                <a:gd name="adj3" fmla="val 14591"/>
              </a:avLst>
            </a:prstGeom>
            <a:grpFill/>
            <a:ln cap="flat" cmpd="dbl">
              <a:noFill/>
              <a:miter lim="800000"/>
              <a:extLst>
                <a:ext uri="{C807C97D-BFC1-408E-A445-0C87EB9F89A2}"/>
              </a:extLs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8" name="Arrow: Right 124">
              <a:extLst>
                <a:ext uri="{FF2B5EF4-FFF2-40B4-BE49-F238E27FC236}"/>
              </a:extLst>
            </p:cNvPr>
            <p:cNvSpPr/>
            <p:nvPr/>
          </p:nvSpPr>
          <p:spPr>
            <a:xfrm>
              <a:off x="2859028" y="4180956"/>
              <a:ext cx="709774" cy="552808"/>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9" name="TextBox 28">
            <a:extLst>
              <a:ext uri="{FF2B5EF4-FFF2-40B4-BE49-F238E27FC236}"/>
            </a:extLst>
          </p:cNvPr>
          <p:cNvSpPr txBox="1"/>
          <p:nvPr/>
        </p:nvSpPr>
        <p:spPr>
          <a:xfrm>
            <a:off x="7845425" y="2106613"/>
            <a:ext cx="744538" cy="585787"/>
          </a:xfrm>
          <a:prstGeom prst="rect">
            <a:avLst/>
          </a:prstGeom>
          <a:noFill/>
        </p:spPr>
        <p:txBody>
          <a:bodyPr>
            <a:spAutoFit/>
          </a:bodyPr>
          <a:lstStyle/>
          <a:p>
            <a:pPr algn="ctr" fontAlgn="auto">
              <a:spcBef>
                <a:spcPts val="0"/>
              </a:spcBef>
              <a:spcAft>
                <a:spcPts val="0"/>
              </a:spcAft>
              <a:defRPr/>
            </a:pPr>
            <a:r>
              <a:rPr lang="en-US" altLang="ko-KR" sz="3200" b="1" dirty="0">
                <a:solidFill>
                  <a:schemeClr val="accent3"/>
                </a:solidFill>
                <a:latin typeface="+mn-lt"/>
              </a:rPr>
              <a:t>04</a:t>
            </a:r>
            <a:endParaRPr lang="ko-KR" altLang="en-US" sz="3200" b="1" dirty="0">
              <a:solidFill>
                <a:schemeClr val="accent3"/>
              </a:solidFill>
              <a:latin typeface="+mn-lt"/>
            </a:endParaRPr>
          </a:p>
        </p:txBody>
      </p:sp>
      <p:sp>
        <p:nvSpPr>
          <p:cNvPr id="24593" name="TextBox 29"/>
          <p:cNvSpPr txBox="1">
            <a:spLocks noChangeArrowheads="1"/>
          </p:cNvSpPr>
          <p:nvPr/>
        </p:nvSpPr>
        <p:spPr bwMode="auto">
          <a:xfrm>
            <a:off x="9321800" y="3500438"/>
            <a:ext cx="2222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ko-KR" sz="2800" b="1">
                <a:solidFill>
                  <a:srgbClr val="002060"/>
                </a:solidFill>
                <a:latin typeface="Arial Narrow" pitchFamily="34" charset="0"/>
                <a:cs typeface="HY그래픽M"/>
              </a:rPr>
              <a:t>SHOLAPUR</a:t>
            </a:r>
            <a:endParaRPr lang="ko-KR" altLang="en-US" sz="2800" b="1">
              <a:solidFill>
                <a:srgbClr val="002060"/>
              </a:solidFill>
              <a:latin typeface="Arial Narrow" pitchFamily="34" charset="0"/>
              <a:cs typeface="HY그래픽M"/>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inal PPT 28 10 2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Final PPT 28 10 21</Template>
  <TotalTime>81</TotalTime>
  <Words>3914</Words>
  <Application>Microsoft Office PowerPoint</Application>
  <PresentationFormat>Custom</PresentationFormat>
  <Paragraphs>556</Paragraphs>
  <Slides>69</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1" baseType="lpstr">
      <vt:lpstr>Final PPT 28 10 21</vt:lpstr>
      <vt:lpstr>Microsoft Excel Chart</vt:lpstr>
      <vt:lpstr>PowerPoint Presentation</vt:lpstr>
      <vt:lpstr>MSMEs are Micro, Small and Medium Enterprises</vt:lpstr>
      <vt:lpstr>PowerPoint Presentation</vt:lpstr>
      <vt:lpstr>PowerPoint Presentation</vt:lpstr>
      <vt:lpstr>PowerPoint Presentation</vt:lpstr>
      <vt:lpstr>Organizational Structure of O/o DC (MSME)</vt:lpstr>
      <vt:lpstr>PowerPoint Presentation</vt:lpstr>
      <vt:lpstr>MSME- Testing Centres</vt:lpstr>
      <vt:lpstr>PowerPoint Presentation</vt:lpstr>
      <vt:lpstr>MSME Field Institutes in Kerala </vt:lpstr>
      <vt:lpstr>POLICY FRAME WORK</vt:lpstr>
      <vt:lpstr>MSMED ACT 2006</vt:lpstr>
      <vt:lpstr>Revised MSME Classification- </vt:lpstr>
      <vt:lpstr>NEW MSME REGISTRATION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Central Public Procurement Portal</vt:lpstr>
      <vt:lpstr>PowerPoint Presentation</vt:lpstr>
      <vt:lpstr>PowerPoint Presentation</vt:lpstr>
      <vt:lpstr>PowerPoint Presentation</vt:lpstr>
      <vt:lpstr>Trade Receivables Discounting System (TReDS)</vt:lpstr>
      <vt:lpstr>Who can participate?</vt:lpstr>
      <vt:lpstr>PowerPoint Presentation</vt:lpstr>
      <vt:lpstr>Trade Receivables Discounting System (TReDS)</vt:lpstr>
      <vt:lpstr>Delayed Payment Act for MSEs</vt:lpstr>
      <vt:lpstr>PowerPoint Presentation</vt:lpstr>
      <vt:lpstr>PowerPoint Presentation</vt:lpstr>
      <vt:lpstr>Marketing Support Schemes</vt:lpstr>
      <vt:lpstr>PowerPoint Presentation</vt:lpstr>
      <vt:lpstr>International Co-operation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Subordinate Debt for Stressed MSMEs (CGSSD ) https://subdebt.cgtmse.in/SUBDEBT/jsp/Home.jsp</vt:lpstr>
      <vt:lpstr>Infrastructure Development</vt:lpstr>
      <vt:lpstr>MSE-CLUSTER DEVELOPMENT</vt:lpstr>
      <vt:lpstr>PowerPoint Presentation</vt:lpstr>
      <vt:lpstr>Other Schemes by Government of India</vt:lpstr>
      <vt:lpstr>PowerPoint Presentation</vt:lpstr>
      <vt:lpstr>PowerPoint Presentation</vt:lpstr>
      <vt:lpstr>PowerPoint Presentation</vt:lpstr>
      <vt:lpstr>PowerPoint Presentation</vt:lpstr>
      <vt:lpstr>National Small Industries Corporation</vt:lpstr>
      <vt:lpstr>PowerPoint Presentation</vt:lpstr>
      <vt:lpstr>PowerPoint Presentation</vt:lpstr>
      <vt:lpstr>SIDBI ( Small Industries   Development Bank )</vt:lpstr>
      <vt:lpstr>General Services/ Grievances</vt:lpstr>
      <vt:lpstr>Redressal Portal</vt:lpstr>
      <vt:lpstr>   MSME-Development Institute , Thrissur  Kanjani Road, Ayyanthole P:O Thrissur-680003  Tel: 0487-2360536, 0487-2360216 Email: dcdi-thrissur@dcmsme.gov.in  www.msmedithrissur.gov.in   State Champions Control Room- 0487-2953300 www.champions.gov.in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Rekha</dc:creator>
  <cp:lastModifiedBy>REKHA</cp:lastModifiedBy>
  <cp:revision>8</cp:revision>
  <dcterms:created xsi:type="dcterms:W3CDTF">2022-01-07T07:12:00Z</dcterms:created>
  <dcterms:modified xsi:type="dcterms:W3CDTF">2022-01-07T15:25:20Z</dcterms:modified>
</cp:coreProperties>
</file>