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3" r:id="rId4"/>
    <p:sldId id="264" r:id="rId5"/>
    <p:sldId id="265" r:id="rId6"/>
    <p:sldId id="266" r:id="rId7"/>
    <p:sldId id="268" r:id="rId8"/>
    <p:sldId id="269" r:id="rId9"/>
    <p:sldId id="284" r:id="rId10"/>
    <p:sldId id="270" r:id="rId11"/>
    <p:sldId id="271" r:id="rId12"/>
    <p:sldId id="272" r:id="rId13"/>
    <p:sldId id="273" r:id="rId14"/>
    <p:sldId id="274" r:id="rId15"/>
    <p:sldId id="275" r:id="rId16"/>
    <p:sldId id="276" r:id="rId17"/>
    <p:sldId id="277" r:id="rId18"/>
    <p:sldId id="278" r:id="rId19"/>
    <p:sldId id="283" r:id="rId20"/>
    <p:sldId id="279" r:id="rId21"/>
    <p:sldId id="282" r:id="rId22"/>
    <p:sldId id="280" r:id="rId23"/>
    <p:sldId id="281" r:id="rId24"/>
    <p:sldId id="285" r:id="rId25"/>
    <p:sldId id="286" r:id="rId26"/>
    <p:sldId id="260" r:id="rId27"/>
    <p:sldId id="261" r:id="rId28"/>
    <p:sldId id="26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309971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400140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8884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3927089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6447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3993641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3117423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2524747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47664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13647-1E5D-4098-A3BF-0212DC6C76E7}" type="datetimeFigureOut">
              <a:rPr lang="en-IN" smtClean="0"/>
              <a:t>08-09-2023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22259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513647-1E5D-4098-A3BF-0212DC6C76E7}" type="datetimeFigureOut">
              <a:rPr lang="en-IN" smtClean="0"/>
              <a:t>08-09-2023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213619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513647-1E5D-4098-A3BF-0212DC6C76E7}" type="datetimeFigureOut">
              <a:rPr lang="en-IN" smtClean="0"/>
              <a:t>08-09-2023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96477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513647-1E5D-4098-A3BF-0212DC6C76E7}" type="datetimeFigureOut">
              <a:rPr lang="en-IN" smtClean="0"/>
              <a:t>08-09-2023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245350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13647-1E5D-4098-A3BF-0212DC6C76E7}" type="datetimeFigureOut">
              <a:rPr lang="en-IN" smtClean="0"/>
              <a:t>08-09-2023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198149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13647-1E5D-4098-A3BF-0212DC6C76E7}" type="datetimeFigureOut">
              <a:rPr lang="en-IN" smtClean="0"/>
              <a:t>08-09-2023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300992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13647-1E5D-4098-A3BF-0212DC6C76E7}" type="datetimeFigureOut">
              <a:rPr lang="en-IN" smtClean="0"/>
              <a:t>08-09-2023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39DBE8-5E37-49B4-9E75-8CA883FC5F01}" type="slidenum">
              <a:rPr lang="en-IN" smtClean="0"/>
              <a:t>‹#›</a:t>
            </a:fld>
            <a:endParaRPr lang="en-IN"/>
          </a:p>
        </p:txBody>
      </p:sp>
    </p:spTree>
    <p:extLst>
      <p:ext uri="{BB962C8B-B14F-4D97-AF65-F5344CB8AC3E}">
        <p14:creationId xmlns:p14="http://schemas.microsoft.com/office/powerpoint/2010/main" val="179872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513647-1E5D-4098-A3BF-0212DC6C76E7}" type="datetimeFigureOut">
              <a:rPr lang="en-IN" smtClean="0"/>
              <a:t>08-09-2023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39DBE8-5E37-49B4-9E75-8CA883FC5F01}" type="slidenum">
              <a:rPr lang="en-IN" smtClean="0"/>
              <a:t>‹#›</a:t>
            </a:fld>
            <a:endParaRPr lang="en-IN"/>
          </a:p>
        </p:txBody>
      </p:sp>
    </p:spTree>
    <p:extLst>
      <p:ext uri="{BB962C8B-B14F-4D97-AF65-F5344CB8AC3E}">
        <p14:creationId xmlns:p14="http://schemas.microsoft.com/office/powerpoint/2010/main" val="21411613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270" y="2994991"/>
            <a:ext cx="7646504" cy="1815882"/>
          </a:xfrm>
          <a:prstGeom prst="rect">
            <a:avLst/>
          </a:prstGeom>
        </p:spPr>
        <p:txBody>
          <a:bodyPr wrap="square">
            <a:spAutoFit/>
          </a:bodyPr>
          <a:lstStyle/>
          <a:p>
            <a:r>
              <a:rPr lang="en-US" sz="2800" b="1" i="0" u="sng" cap="all" dirty="0" smtClean="0">
                <a:solidFill>
                  <a:srgbClr val="FF0000"/>
                </a:solidFill>
                <a:effectLst/>
                <a:latin typeface="inherit"/>
              </a:rPr>
              <a:t>BIRAC INVITES PROPOSALS FOR ESTABLISHMENT OF SPARSH CENTRES FOR SOCIAL INNOVATION 15TH AUGUST, 2023 - 15TH SEPTEMBER, 2023</a:t>
            </a:r>
            <a:endParaRPr lang="en-US" sz="2800" b="1" i="0" cap="all" dirty="0">
              <a:solidFill>
                <a:srgbClr val="FF0000"/>
              </a:solidFill>
              <a:effectLst/>
              <a:latin typeface="inherit"/>
            </a:endParaRPr>
          </a:p>
        </p:txBody>
      </p:sp>
    </p:spTree>
    <p:extLst>
      <p:ext uri="{BB962C8B-B14F-4D97-AF65-F5344CB8AC3E}">
        <p14:creationId xmlns:p14="http://schemas.microsoft.com/office/powerpoint/2010/main" val="92028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2" y="940904"/>
            <a:ext cx="8216348" cy="4555093"/>
          </a:xfrm>
          <a:prstGeom prst="rect">
            <a:avLst/>
          </a:prstGeom>
        </p:spPr>
        <p:txBody>
          <a:bodyPr wrap="square">
            <a:spAutoFit/>
          </a:bodyPr>
          <a:lstStyle/>
          <a:p>
            <a:r>
              <a:rPr lang="en-US" sz="2000" b="1" dirty="0" smtClean="0">
                <a:solidFill>
                  <a:srgbClr val="FF0000"/>
                </a:solidFill>
              </a:rPr>
              <a:t>Tenure of SPARSH Centre and Knowledge Partner: </a:t>
            </a:r>
          </a:p>
          <a:p>
            <a:endParaRPr lang="en-US" dirty="0" smtClean="0">
              <a:solidFill>
                <a:srgbClr val="FF0000"/>
              </a:solidFill>
            </a:endParaRPr>
          </a:p>
          <a:p>
            <a:pPr marL="285750" indent="-285750">
              <a:buFont typeface="Arial" panose="020B0604020202020204" pitchFamily="34" charset="0"/>
              <a:buChar char="•"/>
            </a:pPr>
            <a:r>
              <a:rPr lang="en-US" dirty="0" smtClean="0"/>
              <a:t>Proposals are invited for a duration of 5 years for implementation of three cohorts of 20 months each. </a:t>
            </a:r>
          </a:p>
          <a:p>
            <a:endParaRPr lang="en-US" dirty="0"/>
          </a:p>
          <a:p>
            <a:pPr marL="285750" indent="-285750">
              <a:buFont typeface="Arial" panose="020B0604020202020204" pitchFamily="34" charset="0"/>
              <a:buChar char="•"/>
            </a:pPr>
            <a:r>
              <a:rPr lang="en-US" dirty="0" smtClean="0"/>
              <a:t>For release of funds, the performance of the SPARSH </a:t>
            </a:r>
            <a:r>
              <a:rPr lang="en-US" dirty="0" err="1" smtClean="0"/>
              <a:t>centre</a:t>
            </a:r>
            <a:r>
              <a:rPr lang="en-US" dirty="0" smtClean="0"/>
              <a:t> and the Knowledge partner would be assessed periodically for their respective milestones as per the GLA. </a:t>
            </a:r>
          </a:p>
          <a:p>
            <a:endParaRPr lang="en-US" dirty="0"/>
          </a:p>
          <a:p>
            <a:pPr marL="285750" indent="-285750">
              <a:buFont typeface="Arial" panose="020B0604020202020204" pitchFamily="34" charset="0"/>
              <a:buChar char="•"/>
            </a:pPr>
            <a:r>
              <a:rPr lang="en-US" dirty="0" smtClean="0"/>
              <a:t>However, the overall performance of SPARSH Centre for extending the contract will be reviewed only after completion of three cycles i.e., 5 years. </a:t>
            </a:r>
          </a:p>
          <a:p>
            <a:endParaRPr lang="en-US" dirty="0"/>
          </a:p>
          <a:p>
            <a:pPr marL="285750" indent="-285750">
              <a:buFont typeface="Arial" panose="020B0604020202020204" pitchFamily="34" charset="0"/>
              <a:buChar char="•"/>
            </a:pPr>
            <a:r>
              <a:rPr lang="en-US" dirty="0" smtClean="0"/>
              <a:t>A SPARSH center can recruit a maximum of 10 fellows per theme for 18 months. Centre should complete three thematic cycles in a duration of five years.</a:t>
            </a:r>
            <a:endParaRPr lang="en-IN" dirty="0"/>
          </a:p>
        </p:txBody>
      </p:sp>
    </p:spTree>
    <p:extLst>
      <p:ext uri="{BB962C8B-B14F-4D97-AF65-F5344CB8AC3E}">
        <p14:creationId xmlns:p14="http://schemas.microsoft.com/office/powerpoint/2010/main" val="883265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364" y="728869"/>
            <a:ext cx="8719931" cy="5078313"/>
          </a:xfrm>
          <a:prstGeom prst="rect">
            <a:avLst/>
          </a:prstGeom>
        </p:spPr>
        <p:txBody>
          <a:bodyPr wrap="square">
            <a:spAutoFit/>
          </a:bodyPr>
          <a:lstStyle/>
          <a:p>
            <a:r>
              <a:rPr lang="en-US" sz="2000" b="1" dirty="0" smtClean="0">
                <a:solidFill>
                  <a:srgbClr val="FF0000"/>
                </a:solidFill>
              </a:rPr>
              <a:t>Selection Process of SPARSH Centre and Knowledge Partner: </a:t>
            </a:r>
          </a:p>
          <a:p>
            <a:endParaRPr lang="en-US" dirty="0"/>
          </a:p>
          <a:p>
            <a:pPr marL="342900" indent="-342900">
              <a:buAutoNum type="arabicPeriod"/>
            </a:pPr>
            <a:r>
              <a:rPr lang="en-US" dirty="0" smtClean="0"/>
              <a:t>The evaluation and selection of the SPARSH </a:t>
            </a:r>
            <a:r>
              <a:rPr lang="en-US" dirty="0" err="1" smtClean="0"/>
              <a:t>centres</a:t>
            </a:r>
            <a:r>
              <a:rPr lang="en-US" dirty="0" smtClean="0"/>
              <a:t> and the Knowledge Partner would be done by an Expert Committee constituted by BIRAC </a:t>
            </a:r>
          </a:p>
          <a:p>
            <a:pPr marL="342900" indent="-342900">
              <a:buAutoNum type="arabicPeriod"/>
            </a:pPr>
            <a:endParaRPr lang="en-US" dirty="0"/>
          </a:p>
          <a:p>
            <a:pPr marL="342900" indent="-342900">
              <a:buAutoNum type="arabicPeriod"/>
            </a:pPr>
            <a:r>
              <a:rPr lang="en-US" dirty="0" smtClean="0"/>
              <a:t>After </a:t>
            </a:r>
            <a:r>
              <a:rPr lang="en-US" dirty="0" smtClean="0"/>
              <a:t>eligibility check, the proposals received will be evaluated by the Committee on various parameters as elaborated in the previous section. </a:t>
            </a:r>
          </a:p>
          <a:p>
            <a:pPr marL="342900" indent="-342900">
              <a:buAutoNum type="arabicPeriod"/>
            </a:pPr>
            <a:endParaRPr lang="en-US" dirty="0"/>
          </a:p>
          <a:p>
            <a:pPr marL="342900" indent="-342900">
              <a:buAutoNum type="arabicPeriod"/>
            </a:pPr>
            <a:r>
              <a:rPr lang="en-US" dirty="0" smtClean="0"/>
              <a:t>The </a:t>
            </a:r>
            <a:r>
              <a:rPr lang="en-US" dirty="0" smtClean="0"/>
              <a:t>shortlisted applicants will be called for presentation at BIRAC. </a:t>
            </a:r>
          </a:p>
          <a:p>
            <a:pPr marL="342900" indent="-342900">
              <a:buAutoNum type="arabicPeriod"/>
            </a:pPr>
            <a:endParaRPr lang="en-US" dirty="0"/>
          </a:p>
          <a:p>
            <a:pPr marL="342900" indent="-342900">
              <a:buAutoNum type="arabicPeriod"/>
            </a:pPr>
            <a:r>
              <a:rPr lang="en-US" dirty="0" smtClean="0"/>
              <a:t>On </a:t>
            </a:r>
            <a:r>
              <a:rPr lang="en-US" dirty="0" smtClean="0"/>
              <a:t>the basis of presentation, the SPARSH Committee at its discretion may recommend the proposals for a site visit selectively.</a:t>
            </a:r>
          </a:p>
          <a:p>
            <a:pPr marL="342900" indent="-342900">
              <a:buAutoNum type="arabicPeriod"/>
            </a:pPr>
            <a:endParaRPr lang="en-US" dirty="0"/>
          </a:p>
          <a:p>
            <a:pPr marL="342900" indent="-342900">
              <a:buAutoNum type="arabicPeriod"/>
            </a:pPr>
            <a:r>
              <a:rPr lang="en-US" dirty="0" smtClean="0"/>
              <a:t>Based </a:t>
            </a:r>
            <a:r>
              <a:rPr lang="en-US" dirty="0" smtClean="0"/>
              <a:t>on the presentation and recommendations of site visit (if any) committee, the Expert committee would recommend any proposal for funding </a:t>
            </a:r>
          </a:p>
          <a:p>
            <a:pPr marL="342900" indent="-342900">
              <a:buAutoNum type="arabicPeriod"/>
            </a:pPr>
            <a:endParaRPr lang="en-US" dirty="0"/>
          </a:p>
          <a:p>
            <a:pPr marL="342900" indent="-342900">
              <a:buAutoNum type="arabicPeriod"/>
            </a:pPr>
            <a:r>
              <a:rPr lang="en-US" dirty="0" smtClean="0"/>
              <a:t>Once </a:t>
            </a:r>
            <a:r>
              <a:rPr lang="en-US" dirty="0" smtClean="0"/>
              <a:t>recommended for support, BIRAC would execute GLA with individual applicants after due financial and legal diligence.</a:t>
            </a:r>
            <a:endParaRPr lang="en-IN" dirty="0"/>
          </a:p>
        </p:txBody>
      </p:sp>
    </p:spTree>
    <p:extLst>
      <p:ext uri="{BB962C8B-B14F-4D97-AF65-F5344CB8AC3E}">
        <p14:creationId xmlns:p14="http://schemas.microsoft.com/office/powerpoint/2010/main" val="2218717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6" y="861393"/>
            <a:ext cx="7712765" cy="2923877"/>
          </a:xfrm>
          <a:prstGeom prst="rect">
            <a:avLst/>
          </a:prstGeom>
        </p:spPr>
        <p:txBody>
          <a:bodyPr wrap="square">
            <a:spAutoFit/>
          </a:bodyPr>
          <a:lstStyle/>
          <a:p>
            <a:r>
              <a:rPr lang="en-US" sz="2000" b="1" dirty="0" smtClean="0">
                <a:solidFill>
                  <a:srgbClr val="FF0000"/>
                </a:solidFill>
              </a:rPr>
              <a:t>SPARSH program structure: </a:t>
            </a:r>
          </a:p>
          <a:p>
            <a:endParaRPr lang="en-US" sz="2000" b="1" dirty="0">
              <a:solidFill>
                <a:srgbClr val="FF0000"/>
              </a:solidFill>
            </a:endParaRPr>
          </a:p>
          <a:p>
            <a:pPr marL="285750" indent="-285750">
              <a:buFont typeface="Arial" panose="020B0604020202020204" pitchFamily="34" charset="0"/>
              <a:buChar char="•"/>
            </a:pPr>
            <a:r>
              <a:rPr lang="en-US" dirty="0" smtClean="0"/>
              <a:t>The overall administrative responsibility of the program would rest on the partnering SPARSH </a:t>
            </a:r>
            <a:r>
              <a:rPr lang="en-US" dirty="0" err="1" smtClean="0"/>
              <a:t>centres</a:t>
            </a:r>
            <a:r>
              <a:rPr lang="en-US" dirty="0" smtClean="0"/>
              <a:t> which would implement the program. The partner can select a particular theme from the bucket of themes provided by BIRAC. </a:t>
            </a:r>
          </a:p>
          <a:p>
            <a:endParaRPr lang="en-US" dirty="0"/>
          </a:p>
          <a:p>
            <a:pPr marL="285750" indent="-285750">
              <a:buFont typeface="Arial" panose="020B0604020202020204" pitchFamily="34" charset="0"/>
              <a:buChar char="•"/>
            </a:pPr>
            <a:r>
              <a:rPr lang="en-US" dirty="0" smtClean="0"/>
              <a:t>SPARSH Centre can recruit up to 10 SPARSH fellows under a particular theme. Total number of SPARSH Innovators at a time at a center should not exceed 10. </a:t>
            </a:r>
            <a:endParaRPr lang="en-IN" dirty="0"/>
          </a:p>
        </p:txBody>
      </p:sp>
    </p:spTree>
    <p:extLst>
      <p:ext uri="{BB962C8B-B14F-4D97-AF65-F5344CB8AC3E}">
        <p14:creationId xmlns:p14="http://schemas.microsoft.com/office/powerpoint/2010/main" val="182390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14" y="410818"/>
            <a:ext cx="9011477" cy="6247864"/>
          </a:xfrm>
          <a:prstGeom prst="rect">
            <a:avLst/>
          </a:prstGeom>
        </p:spPr>
        <p:txBody>
          <a:bodyPr wrap="square">
            <a:spAutoFit/>
          </a:bodyPr>
          <a:lstStyle/>
          <a:p>
            <a:r>
              <a:rPr lang="en-US" sz="2000" b="1" dirty="0" smtClean="0">
                <a:solidFill>
                  <a:srgbClr val="FF0000"/>
                </a:solidFill>
              </a:rPr>
              <a:t>SPARSH Social Innovators/SPARSH Fellows </a:t>
            </a:r>
          </a:p>
          <a:p>
            <a:endParaRPr lang="en-US" dirty="0"/>
          </a:p>
          <a:p>
            <a:pPr marL="285750" indent="-285750">
              <a:buFont typeface="Arial" panose="020B0604020202020204" pitchFamily="34" charset="0"/>
              <a:buChar char="•"/>
            </a:pPr>
            <a:r>
              <a:rPr lang="en-US" dirty="0" smtClean="0"/>
              <a:t>BIRAC Social Innovators will be selected through national level application and shortlisting process in collaboration with SPARSH </a:t>
            </a:r>
            <a:r>
              <a:rPr lang="en-US" dirty="0" err="1" smtClean="0"/>
              <a:t>Centres</a:t>
            </a:r>
            <a:r>
              <a:rPr lang="en-US" dirty="0" smtClean="0"/>
              <a:t> and SPARSH knowledge partners.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Selected fellows would be designated as ‘SPARSH Social Innovators/ SPARSH Fellows’ who would receive a fellowship from BIRAC (amounting to INR 50,000/month for 18 months) and a onetime mini-kick start grant of INR 5 lakhs per fellow which will be provided during the course of the fellowship.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SPARSH fellowship requires the innovators to work fulltime and cannot be combined with fellowships from other funding organizations or full-time academic degree. </a:t>
            </a:r>
          </a:p>
          <a:p>
            <a:endParaRPr lang="en-US" dirty="0"/>
          </a:p>
          <a:p>
            <a:r>
              <a:rPr lang="en-US" sz="2000" b="1" dirty="0" smtClean="0">
                <a:solidFill>
                  <a:srgbClr val="FF0000"/>
                </a:solidFill>
              </a:rPr>
              <a:t>Eligibility for fellows: </a:t>
            </a:r>
          </a:p>
          <a:p>
            <a:endParaRPr lang="en-US" b="1" dirty="0"/>
          </a:p>
          <a:p>
            <a:r>
              <a:rPr lang="en-US" dirty="0" smtClean="0"/>
              <a:t>The SPARSH fellowship is a prestigious award which will be provided to only Indian citizen. Fellow could be drawn from fields such as life sciences, agriculture, engineering, medicine &amp; human biology with educational qualification ranging from undergraduate (</a:t>
            </a:r>
            <a:r>
              <a:rPr lang="en-US" dirty="0" err="1" smtClean="0"/>
              <a:t>B.Tech</a:t>
            </a:r>
            <a:r>
              <a:rPr lang="en-US" dirty="0" smtClean="0"/>
              <a:t>, BE, MBBS) or postgraduate (MSc, MS, </a:t>
            </a:r>
            <a:r>
              <a:rPr lang="en-US" dirty="0" err="1" smtClean="0"/>
              <a:t>M.Tech</a:t>
            </a:r>
            <a:r>
              <a:rPr lang="en-US" dirty="0" smtClean="0"/>
              <a:t>, MPhil, MD) &amp; PhD.</a:t>
            </a:r>
            <a:endParaRPr lang="en-IN" dirty="0"/>
          </a:p>
        </p:txBody>
      </p:sp>
    </p:spTree>
    <p:extLst>
      <p:ext uri="{BB962C8B-B14F-4D97-AF65-F5344CB8AC3E}">
        <p14:creationId xmlns:p14="http://schemas.microsoft.com/office/powerpoint/2010/main" val="4154926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5217" y="848139"/>
            <a:ext cx="8070573" cy="4555093"/>
          </a:xfrm>
          <a:prstGeom prst="rect">
            <a:avLst/>
          </a:prstGeom>
        </p:spPr>
        <p:txBody>
          <a:bodyPr wrap="square">
            <a:spAutoFit/>
          </a:bodyPr>
          <a:lstStyle/>
          <a:p>
            <a:r>
              <a:rPr lang="en-US" sz="2000" b="1" dirty="0" smtClean="0">
                <a:solidFill>
                  <a:srgbClr val="FF0000"/>
                </a:solidFill>
              </a:rPr>
              <a:t>Selection process for fellows </a:t>
            </a:r>
          </a:p>
          <a:p>
            <a:endParaRPr lang="en-US" b="1" dirty="0"/>
          </a:p>
          <a:p>
            <a:pPr marL="342900" indent="-342900">
              <a:buAutoNum type="arabicPeriod"/>
            </a:pPr>
            <a:r>
              <a:rPr lang="en-US" dirty="0" smtClean="0"/>
              <a:t>The applications for SPARSH fellowship will be invited at the national level through advertisements in national dailies and suitable magazines. The application will be submitted online through BIRAC portal. In the application form, the applicant will be asked to indicate his/her choice of the SPARSH Centre. </a:t>
            </a:r>
          </a:p>
          <a:p>
            <a:pPr marL="342900" indent="-342900">
              <a:buAutoNum type="arabicPeriod"/>
            </a:pPr>
            <a:endParaRPr lang="en-US" dirty="0"/>
          </a:p>
          <a:p>
            <a:pPr marL="342900" indent="-342900">
              <a:buAutoNum type="arabicPeriod"/>
            </a:pPr>
            <a:r>
              <a:rPr lang="en-US" dirty="0" smtClean="0"/>
              <a:t>The Centre-wise list of applicants will be created and sent to respective Centre for eligibility checks and further evaluation.</a:t>
            </a:r>
          </a:p>
          <a:p>
            <a:pPr marL="342900" indent="-342900">
              <a:buAutoNum type="arabicPeriod"/>
            </a:pPr>
            <a:endParaRPr lang="en-US" dirty="0"/>
          </a:p>
          <a:p>
            <a:pPr marL="342900" indent="-342900">
              <a:buAutoNum type="arabicPeriod"/>
            </a:pPr>
            <a:r>
              <a:rPr lang="en-US" dirty="0" smtClean="0"/>
              <a:t>The shortlisted applicants will be called for a presentation at the respective SPARSH centers before the Selection Committee which would also involve a BIRAC representative. The shortlisted applicants will be called as Social Innovators and will enter into an agreement with SPARSH Centre.</a:t>
            </a:r>
            <a:endParaRPr lang="en-IN" dirty="0"/>
          </a:p>
        </p:txBody>
      </p:sp>
    </p:spTree>
    <p:extLst>
      <p:ext uri="{BB962C8B-B14F-4D97-AF65-F5344CB8AC3E}">
        <p14:creationId xmlns:p14="http://schemas.microsoft.com/office/powerpoint/2010/main" val="300341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1" y="1007166"/>
            <a:ext cx="8136835" cy="4524315"/>
          </a:xfrm>
          <a:prstGeom prst="rect">
            <a:avLst/>
          </a:prstGeom>
        </p:spPr>
        <p:txBody>
          <a:bodyPr wrap="square">
            <a:spAutoFit/>
          </a:bodyPr>
          <a:lstStyle/>
          <a:p>
            <a:r>
              <a:rPr lang="en-US" dirty="0" smtClean="0"/>
              <a:t>The 18 months fellowship will start from Pre-Immersion orientation and Induction phase. The structure of fellowship would be as follows: </a:t>
            </a:r>
          </a:p>
          <a:p>
            <a:endParaRPr lang="en-US" dirty="0"/>
          </a:p>
          <a:p>
            <a:pPr marL="342900" indent="-342900">
              <a:buAutoNum type="arabicPeriod"/>
            </a:pPr>
            <a:r>
              <a:rPr lang="en-US" sz="2000" b="1" dirty="0" smtClean="0">
                <a:solidFill>
                  <a:srgbClr val="FF0000"/>
                </a:solidFill>
              </a:rPr>
              <a:t>Recruitment &amp; Selection of SPARSH Innovator / Fellow </a:t>
            </a:r>
          </a:p>
          <a:p>
            <a:endParaRPr lang="en-US" b="1" dirty="0"/>
          </a:p>
          <a:p>
            <a:pPr marL="285750" indent="-285750">
              <a:buFont typeface="Arial" panose="020B0604020202020204" pitchFamily="34" charset="0"/>
              <a:buChar char="•"/>
            </a:pPr>
            <a:r>
              <a:rPr lang="en-US" dirty="0" smtClean="0"/>
              <a:t>The SPARSH </a:t>
            </a:r>
            <a:r>
              <a:rPr lang="en-US" dirty="0" err="1" smtClean="0"/>
              <a:t>Centres</a:t>
            </a:r>
            <a:r>
              <a:rPr lang="en-US" dirty="0" smtClean="0"/>
              <a:t> will complete the process of selection of SPARSH fellows within 2 months of approval from BIRAC to operationalize the program. Each partner shall recruit a maximum of 10 fellows for 18 months under a particular theme.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An ideal candidate would be one who has the basic understanding of the milieu of the particular theme in different resource settings, and drive to undertake product/technology development process independently. Any training in past on various aspects of Entrepreneurship would be desirable. Nevertheless, required training and mentorship would be provided to Social innovators during the course of Program.</a:t>
            </a:r>
            <a:endParaRPr lang="en-IN" dirty="0"/>
          </a:p>
        </p:txBody>
      </p:sp>
    </p:spTree>
    <p:extLst>
      <p:ext uri="{BB962C8B-B14F-4D97-AF65-F5344CB8AC3E}">
        <p14:creationId xmlns:p14="http://schemas.microsoft.com/office/powerpoint/2010/main" val="2967039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6434" y="927653"/>
            <a:ext cx="7818783" cy="4247317"/>
          </a:xfrm>
          <a:prstGeom prst="rect">
            <a:avLst/>
          </a:prstGeom>
        </p:spPr>
        <p:txBody>
          <a:bodyPr wrap="square">
            <a:spAutoFit/>
          </a:bodyPr>
          <a:lstStyle/>
          <a:p>
            <a:r>
              <a:rPr lang="en-US" b="1" dirty="0" smtClean="0">
                <a:solidFill>
                  <a:srgbClr val="FF0000"/>
                </a:solidFill>
              </a:rPr>
              <a:t>2.</a:t>
            </a:r>
            <a:r>
              <a:rPr lang="en-US" b="1" dirty="0" smtClean="0"/>
              <a:t> </a:t>
            </a:r>
            <a:r>
              <a:rPr lang="en-US" sz="2000" b="1" dirty="0" smtClean="0">
                <a:solidFill>
                  <a:srgbClr val="FF0000"/>
                </a:solidFill>
              </a:rPr>
              <a:t>Pre-Immersion orientation &amp; Induction</a:t>
            </a:r>
            <a:r>
              <a:rPr lang="en-US" sz="2000" b="1" dirty="0" smtClean="0"/>
              <a:t>: </a:t>
            </a:r>
          </a:p>
          <a:p>
            <a:endParaRPr lang="en-US" b="1" dirty="0"/>
          </a:p>
          <a:p>
            <a:pPr marL="285750" indent="-285750">
              <a:buFont typeface="Arial" panose="020B0604020202020204" pitchFamily="34" charset="0"/>
              <a:buChar char="•"/>
            </a:pPr>
            <a:r>
              <a:rPr lang="en-US" dirty="0" smtClean="0"/>
              <a:t>Once the fellows are selected, SPARSH partners are expected to brief the fellows about objectives &amp; expected outcomes of the program as well as provide necessary tools and guidance to identify existing gaps &amp; needs in the identified thematic area.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centers are also responsible for training the innovators on process of systematic clinical &amp; community observation, needs assessment and refinement, affordable technology development &amp; Commercialization, market and industry research and enabling rural / remote settings. For these aspects it is expected from SPARSH </a:t>
            </a:r>
            <a:r>
              <a:rPr lang="en-US" dirty="0" err="1" smtClean="0"/>
              <a:t>Centres</a:t>
            </a:r>
            <a:r>
              <a:rPr lang="en-US" dirty="0" smtClean="0"/>
              <a:t> to have clinical and rural partners and mentors of primary, secondary and tertiary levels in Healthcare and other areas. SPARSH knowledge partner will organize pre-Immersion workshop for the SPARSH fellows.</a:t>
            </a:r>
            <a:endParaRPr lang="en-IN" dirty="0"/>
          </a:p>
        </p:txBody>
      </p:sp>
    </p:spTree>
    <p:extLst>
      <p:ext uri="{BB962C8B-B14F-4D97-AF65-F5344CB8AC3E}">
        <p14:creationId xmlns:p14="http://schemas.microsoft.com/office/powerpoint/2010/main" val="3084112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374" y="516835"/>
            <a:ext cx="9501808" cy="5940088"/>
          </a:xfrm>
          <a:prstGeom prst="rect">
            <a:avLst/>
          </a:prstGeom>
        </p:spPr>
        <p:txBody>
          <a:bodyPr wrap="square">
            <a:spAutoFit/>
          </a:bodyPr>
          <a:lstStyle/>
          <a:p>
            <a:r>
              <a:rPr lang="en-US" sz="2000" b="1" dirty="0" smtClean="0">
                <a:solidFill>
                  <a:srgbClr val="FF0000"/>
                </a:solidFill>
              </a:rPr>
              <a:t>3.</a:t>
            </a:r>
            <a:r>
              <a:rPr lang="en-US" sz="2000" b="1" dirty="0" smtClean="0"/>
              <a:t> </a:t>
            </a:r>
            <a:r>
              <a:rPr lang="en-US" sz="2000" b="1" dirty="0" smtClean="0">
                <a:solidFill>
                  <a:srgbClr val="FF0000"/>
                </a:solidFill>
              </a:rPr>
              <a:t>Immersion </a:t>
            </a:r>
          </a:p>
          <a:p>
            <a:endParaRPr lang="en-US" dirty="0" smtClean="0"/>
          </a:p>
          <a:p>
            <a:pPr marL="285750" indent="-285750">
              <a:buFont typeface="Arial" panose="020B0604020202020204" pitchFamily="34" charset="0"/>
              <a:buChar char="•"/>
            </a:pPr>
            <a:r>
              <a:rPr lang="en-US" dirty="0" smtClean="0"/>
              <a:t>The “immersion” component of the program would be for a period of 5- 6 months. During this period the social innovators would ideally be exposed to both clinical/agricultural settings as well as rural (or urban resource poor) community settings. Within the clinical landscape, it would be desirable that the fellows gain exposure at 3 levels- primary, secondary &amp; tertiary healthcare.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is expected that during the immersion period, fellows would identify multitudes of needs and conduct detailed ethnography and need assessment studies of different communities. Rural or Urban resource poor community immersion would expose them to cultural aspects and other pain points faced by a community.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SPARSH partners are expected to be in continuous engagement with fellows throughout this period and take periodic reviews of the fellows. Besides other support, they are also expected to provide mentoring on Intellectual Property Rights and technology commercialization issues.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BIRAC expects a written report from each of the fellows at the end of the immersion program about the experiences and summary of the Ideas generated during the Immersion.</a:t>
            </a:r>
            <a:endParaRPr lang="en-IN" dirty="0"/>
          </a:p>
        </p:txBody>
      </p:sp>
    </p:spTree>
    <p:extLst>
      <p:ext uri="{BB962C8B-B14F-4D97-AF65-F5344CB8AC3E}">
        <p14:creationId xmlns:p14="http://schemas.microsoft.com/office/powerpoint/2010/main" val="2163054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853" y="781879"/>
            <a:ext cx="8958470" cy="5109091"/>
          </a:xfrm>
          <a:prstGeom prst="rect">
            <a:avLst/>
          </a:prstGeom>
        </p:spPr>
        <p:txBody>
          <a:bodyPr wrap="square">
            <a:spAutoFit/>
          </a:bodyPr>
          <a:lstStyle/>
          <a:p>
            <a:r>
              <a:rPr lang="en-US" sz="2000" b="1" dirty="0" smtClean="0">
                <a:solidFill>
                  <a:srgbClr val="FF0000"/>
                </a:solidFill>
              </a:rPr>
              <a:t>4</a:t>
            </a:r>
            <a:r>
              <a:rPr lang="en-US" sz="2000" b="1" dirty="0" smtClean="0"/>
              <a:t>. </a:t>
            </a:r>
            <a:r>
              <a:rPr lang="en-US" sz="2000" b="1" dirty="0" smtClean="0">
                <a:solidFill>
                  <a:srgbClr val="FF0000"/>
                </a:solidFill>
              </a:rPr>
              <a:t>Post Immersion Filtration </a:t>
            </a:r>
          </a:p>
          <a:p>
            <a:endParaRPr lang="en-US" dirty="0"/>
          </a:p>
          <a:p>
            <a:pPr marL="285750" indent="-285750">
              <a:buFont typeface="Arial" panose="020B0604020202020204" pitchFamily="34" charset="0"/>
              <a:buChar char="•"/>
            </a:pPr>
            <a:r>
              <a:rPr lang="en-US" dirty="0" smtClean="0"/>
              <a:t>On completion of the immersion component, fellows are expected to do desk research to understand various solutions explored and list out all the gaps &amp; need analysis carried out during immersion.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Further to this they are expected to filter their list and narrowed down to top 2-3 ideas that align well with possible product or service strategies. This would involve a mix of business &amp; technical learnings related to market dynamics, technology landscaping, regulatory challenges, business plan formulation and grant writing skills.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is expected that the SPARSH partners would mentor and provide them with connect points especially with mentors from business (such from business schools) technical and regulatory fields. The partners will also identify and encourage participation of SPARSH fellows in workshops and conferences for social innovators relevant to their requirements and connect them to opinion leaders or stakeholders for individual specific meetings. </a:t>
            </a:r>
          </a:p>
        </p:txBody>
      </p:sp>
    </p:spTree>
    <p:extLst>
      <p:ext uri="{BB962C8B-B14F-4D97-AF65-F5344CB8AC3E}">
        <p14:creationId xmlns:p14="http://schemas.microsoft.com/office/powerpoint/2010/main" val="3756818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8870" y="1007164"/>
            <a:ext cx="8560904" cy="3693319"/>
          </a:xfrm>
          <a:prstGeom prst="rect">
            <a:avLst/>
          </a:prstGeom>
        </p:spPr>
        <p:txBody>
          <a:bodyPr wrap="square">
            <a:spAutoFit/>
          </a:bodyPr>
          <a:lstStyle/>
          <a:p>
            <a:pPr marL="285750" indent="-285750">
              <a:buFont typeface="Arial" panose="020B0604020202020204" pitchFamily="34" charset="0"/>
              <a:buChar char="•"/>
            </a:pPr>
            <a:r>
              <a:rPr lang="en-US" dirty="0" smtClean="0"/>
              <a:t>The Social Innovators will come out with detailed report on the 2-3 final ideas shortlisted by them. The detailed requirements for the next stage should also be envisaged. Fellows are expected to submit to BIRAC a detailed plan of action for taking identified gap/need to the next stage either in terms of product design or delivery component with at least two milestone stages.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During the filtration process, the SPARSH fellows will get an opportunity to review the technologies available with the technology transfer offices of BIRAC-NBM. If a fellow is interested in taking the already existing IP/technology in the related theme, the same can be placed for approval along with other 2-3 ideas shortlisted through immersion.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SPARSH knowledge partner will organize Post-Immersion workshop for the fellows in collaboration with BIRAC and SPARSH implementation partner.</a:t>
            </a:r>
            <a:endParaRPr lang="en-IN" dirty="0"/>
          </a:p>
        </p:txBody>
      </p:sp>
    </p:spTree>
    <p:extLst>
      <p:ext uri="{BB962C8B-B14F-4D97-AF65-F5344CB8AC3E}">
        <p14:creationId xmlns:p14="http://schemas.microsoft.com/office/powerpoint/2010/main" val="287522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8136" y="1020417"/>
            <a:ext cx="8825949" cy="4278094"/>
          </a:xfrm>
          <a:prstGeom prst="rect">
            <a:avLst/>
          </a:prstGeom>
        </p:spPr>
        <p:txBody>
          <a:bodyPr wrap="square">
            <a:spAutoFit/>
          </a:bodyPr>
          <a:lstStyle/>
          <a:p>
            <a:r>
              <a:rPr lang="en-US" sz="2000" b="1" i="0" dirty="0" smtClean="0">
                <a:solidFill>
                  <a:srgbClr val="FF0000"/>
                </a:solidFill>
                <a:effectLst/>
                <a:latin typeface="Arial" panose="020B0604020202020204" pitchFamily="34" charset="0"/>
              </a:rPr>
              <a:t>INTRODUCTION</a:t>
            </a:r>
          </a:p>
          <a:p>
            <a:endParaRPr lang="en-US" b="1" i="0" dirty="0" smtClean="0">
              <a:effectLst/>
              <a:latin typeface="Arial" panose="020B0604020202020204" pitchFamily="34" charset="0"/>
            </a:endParaRPr>
          </a:p>
          <a:p>
            <a:pPr marL="285750" indent="-285750">
              <a:buFont typeface="Arial" panose="020B0604020202020204" pitchFamily="34" charset="0"/>
              <a:buChar char="•"/>
            </a:pPr>
            <a:r>
              <a:rPr lang="en-US" b="1" i="0" dirty="0" smtClean="0">
                <a:effectLst/>
                <a:latin typeface="Arial" panose="020B0604020202020204" pitchFamily="34" charset="0"/>
              </a:rPr>
              <a:t>SPARSH</a:t>
            </a:r>
            <a:r>
              <a:rPr lang="en-US" b="0" i="0" dirty="0" smtClean="0">
                <a:effectLst/>
                <a:latin typeface="Arial" panose="020B0604020202020204" pitchFamily="34" charset="0"/>
              </a:rPr>
              <a:t> the social innovation initiative of BIRAC is strategically designed to leverage biotechnological interventions for addressing critical societal issues. </a:t>
            </a:r>
          </a:p>
          <a:p>
            <a:pPr marL="285750" indent="-285750">
              <a:buFont typeface="Arial" panose="020B0604020202020204" pitchFamily="34" charset="0"/>
              <a:buChar char="•"/>
            </a:pPr>
            <a:endParaRPr lang="en-US" dirty="0">
              <a:latin typeface="Arial" panose="020B0604020202020204" pitchFamily="34" charset="0"/>
            </a:endParaRPr>
          </a:p>
          <a:p>
            <a:pPr marL="285750" indent="-285750">
              <a:buFont typeface="Arial" panose="020B0604020202020204" pitchFamily="34" charset="0"/>
              <a:buChar char="•"/>
            </a:pPr>
            <a:r>
              <a:rPr lang="en-US" b="0" i="0" dirty="0" smtClean="0">
                <a:effectLst/>
                <a:latin typeface="Arial" panose="020B0604020202020204" pitchFamily="34" charset="0"/>
              </a:rPr>
              <a:t>The core premise of the SPARSH scheme revolves around nurturing a cadre of accomplished "Social Innovators" within the biotech domain. </a:t>
            </a:r>
          </a:p>
          <a:p>
            <a:pPr marL="285750" indent="-285750">
              <a:buFont typeface="Arial" panose="020B0604020202020204" pitchFamily="34" charset="0"/>
              <a:buChar char="•"/>
            </a:pPr>
            <a:endParaRPr lang="en-US" dirty="0">
              <a:latin typeface="Arial" panose="020B0604020202020204" pitchFamily="34" charset="0"/>
            </a:endParaRPr>
          </a:p>
          <a:p>
            <a:pPr marL="285750" indent="-285750">
              <a:buFont typeface="Arial" panose="020B0604020202020204" pitchFamily="34" charset="0"/>
              <a:buChar char="•"/>
            </a:pPr>
            <a:r>
              <a:rPr lang="en-US" b="0" i="0" dirty="0" smtClean="0">
                <a:effectLst/>
                <a:latin typeface="Arial" panose="020B0604020202020204" pitchFamily="34" charset="0"/>
              </a:rPr>
              <a:t>This distinguished group is equipped to adeptly identify community needs and gaps, subsequently formulating innovative product developments or services to bridge these disparities. </a:t>
            </a:r>
          </a:p>
          <a:p>
            <a:pPr marL="285750" indent="-285750">
              <a:buFont typeface="Arial" panose="020B0604020202020204" pitchFamily="34" charset="0"/>
              <a:buChar char="•"/>
            </a:pPr>
            <a:endParaRPr lang="en-US" dirty="0">
              <a:latin typeface="Arial" panose="020B0604020202020204" pitchFamily="34" charset="0"/>
            </a:endParaRPr>
          </a:p>
          <a:p>
            <a:pPr marL="285750" indent="-285750">
              <a:buFont typeface="Arial" panose="020B0604020202020204" pitchFamily="34" charset="0"/>
              <a:buChar char="•"/>
            </a:pPr>
            <a:r>
              <a:rPr lang="en-US" b="0" i="0" dirty="0" smtClean="0">
                <a:effectLst/>
                <a:latin typeface="Arial" panose="020B0604020202020204" pitchFamily="34" charset="0"/>
              </a:rPr>
              <a:t>SPARSH program provides comprehensive approach, encompassing immersive experiences in clinical and rural settings, complemented by essential funding assistance through mini kick-start grants.</a:t>
            </a:r>
            <a:endParaRPr lang="en-IN" dirty="0"/>
          </a:p>
        </p:txBody>
      </p:sp>
    </p:spTree>
    <p:extLst>
      <p:ext uri="{BB962C8B-B14F-4D97-AF65-F5344CB8AC3E}">
        <p14:creationId xmlns:p14="http://schemas.microsoft.com/office/powerpoint/2010/main" val="810635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863" y="394692"/>
            <a:ext cx="10336694" cy="6463308"/>
          </a:xfrm>
          <a:prstGeom prst="rect">
            <a:avLst/>
          </a:prstGeom>
        </p:spPr>
        <p:txBody>
          <a:bodyPr wrap="square">
            <a:spAutoFit/>
          </a:bodyPr>
          <a:lstStyle/>
          <a:p>
            <a:r>
              <a:rPr lang="en-US" dirty="0" smtClean="0">
                <a:solidFill>
                  <a:srgbClr val="FF0000"/>
                </a:solidFill>
              </a:rPr>
              <a:t>5. </a:t>
            </a:r>
            <a:r>
              <a:rPr lang="en-US" sz="2000" b="1" dirty="0" smtClean="0">
                <a:solidFill>
                  <a:srgbClr val="FF0000"/>
                </a:solidFill>
              </a:rPr>
              <a:t>Product Design, Prototyping and Delivery Mechanism </a:t>
            </a:r>
          </a:p>
          <a:p>
            <a:endParaRPr lang="en-US" b="1" dirty="0" smtClean="0">
              <a:solidFill>
                <a:srgbClr val="FF0000"/>
              </a:solidFill>
            </a:endParaRPr>
          </a:p>
          <a:p>
            <a:pPr marL="285750" indent="-285750">
              <a:buFont typeface="Arial" panose="020B0604020202020204" pitchFamily="34" charset="0"/>
              <a:buChar char="•"/>
            </a:pPr>
            <a:r>
              <a:rPr lang="en-US" dirty="0" smtClean="0"/>
              <a:t>This stage will provide the live prototype development environment or planning a delivery implementation to the Social innovators.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detailed plan of action submitted by applicant will be reviewed by Partner and a report for release of grant should be submitted to BIRAC.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On submission of the plan, BIRAC would then release the mini </a:t>
            </a:r>
            <a:r>
              <a:rPr lang="en-US" dirty="0" err="1" smtClean="0"/>
              <a:t>kickstart</a:t>
            </a:r>
            <a:r>
              <a:rPr lang="en-US" dirty="0" smtClean="0"/>
              <a:t> grant of INR 5,00,000 in two stages of (INR 2,50,000 each time) routed via the partner.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If two or more fellows wish to work together as a team on developing a single identified need, they can combine their mini kick-start grants. However, this must be communicated to BIRAC in advance and a project lead for the joint project be identified and agreed upon.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team then has to submit a detailed milestone based plan to the SPARSH Centre &amp; BIRAC for approval before the combined mini kick-start grant is released &amp; routed via the SPARSH Centre.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Once BIRAC approval has been provided for a joint project, it cannot be reversed. Wherever two Social innovators decide to work for a joint project, the combined mini Kick start grant will be provided in two milestone stages as for individuals. </a:t>
            </a:r>
          </a:p>
          <a:p>
            <a:endParaRPr lang="en-US" dirty="0"/>
          </a:p>
          <a:p>
            <a:endParaRPr lang="en-IN" dirty="0"/>
          </a:p>
        </p:txBody>
      </p:sp>
    </p:spTree>
    <p:extLst>
      <p:ext uri="{BB962C8B-B14F-4D97-AF65-F5344CB8AC3E}">
        <p14:creationId xmlns:p14="http://schemas.microsoft.com/office/powerpoint/2010/main" val="604097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2" y="1192696"/>
            <a:ext cx="8176591" cy="2862322"/>
          </a:xfrm>
          <a:prstGeom prst="rect">
            <a:avLst/>
          </a:prstGeom>
        </p:spPr>
        <p:txBody>
          <a:bodyPr wrap="square">
            <a:spAutoFit/>
          </a:bodyPr>
          <a:lstStyle/>
          <a:p>
            <a:pPr marL="285750" indent="-285750">
              <a:buFont typeface="Arial" panose="020B0604020202020204" pitchFamily="34" charset="0"/>
              <a:buChar char="•"/>
            </a:pPr>
            <a:r>
              <a:rPr lang="en-US" dirty="0" smtClean="0"/>
              <a:t>The mini kick start grant can be utilized for designing, prototyping, consumables, equipment, accessories, experiments for </a:t>
            </a:r>
            <a:r>
              <a:rPr lang="en-US" dirty="0" err="1" smtClean="0"/>
              <a:t>PoC</a:t>
            </a:r>
            <a:r>
              <a:rPr lang="en-US" dirty="0" smtClean="0"/>
              <a:t>, legal and IP activities related to the approved solution.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is expected that the SPARSH partner would help connect the fellows to product designers and engineers and various design labs during this period. SPARSH Centre will also provide access to its own Tinkering Labs to the Social innovators.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SPARSH knowledge partner will organize “Venture Design Workshop” for the fellows in collaboration with BIRAC and SPARSH Centre.</a:t>
            </a:r>
            <a:endParaRPr lang="en-IN" dirty="0"/>
          </a:p>
        </p:txBody>
      </p:sp>
    </p:spTree>
    <p:extLst>
      <p:ext uri="{BB962C8B-B14F-4D97-AF65-F5344CB8AC3E}">
        <p14:creationId xmlns:p14="http://schemas.microsoft.com/office/powerpoint/2010/main" val="336813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2" y="834887"/>
            <a:ext cx="8322365" cy="4893647"/>
          </a:xfrm>
          <a:prstGeom prst="rect">
            <a:avLst/>
          </a:prstGeom>
        </p:spPr>
        <p:txBody>
          <a:bodyPr wrap="square">
            <a:spAutoFit/>
          </a:bodyPr>
          <a:lstStyle/>
          <a:p>
            <a:r>
              <a:rPr lang="en-IN" sz="2000" b="1" dirty="0" smtClean="0">
                <a:solidFill>
                  <a:srgbClr val="FF0000"/>
                </a:solidFill>
              </a:rPr>
              <a:t>Intellectual Property</a:t>
            </a:r>
          </a:p>
          <a:p>
            <a:endParaRPr lang="en-US" b="1" dirty="0" smtClean="0"/>
          </a:p>
          <a:p>
            <a:r>
              <a:rPr lang="en-US" dirty="0" smtClean="0"/>
              <a:t>The IP generated during the SPARSH program would rest with the social innovators and neither BIRAC nor partners would claim the IP rights.</a:t>
            </a:r>
          </a:p>
          <a:p>
            <a:endParaRPr lang="en-US" dirty="0"/>
          </a:p>
          <a:p>
            <a:r>
              <a:rPr lang="en-IN" sz="2000" b="1" dirty="0" smtClean="0">
                <a:solidFill>
                  <a:srgbClr val="FF0000"/>
                </a:solidFill>
              </a:rPr>
              <a:t>Outcome</a:t>
            </a:r>
          </a:p>
          <a:p>
            <a:endParaRPr lang="en-IN" sz="2000" b="1" dirty="0" smtClean="0"/>
          </a:p>
          <a:p>
            <a:pPr marL="285750" indent="-285750">
              <a:buFont typeface="Arial" panose="020B0604020202020204" pitchFamily="34" charset="0"/>
              <a:buChar char="•"/>
            </a:pPr>
            <a:r>
              <a:rPr lang="en-US" dirty="0" smtClean="0"/>
              <a:t>On completion, BIRAC expects the Social innovators to reach a point where they have made enough advancements with respect to generation of data or development of product/technology for enterprise creation, licensing or to apply for further funding under various schemes of BIRAC or other agencies. </a:t>
            </a:r>
          </a:p>
          <a:p>
            <a:endParaRPr lang="en-US" dirty="0"/>
          </a:p>
          <a:p>
            <a:pPr marL="285750" indent="-285750">
              <a:buFont typeface="Arial" panose="020B0604020202020204" pitchFamily="34" charset="0"/>
              <a:buChar char="•"/>
            </a:pPr>
            <a:r>
              <a:rPr lang="en-US" dirty="0" smtClean="0"/>
              <a:t>The SPARSH Centre is expected to submit an outcome report to BIRAC at the end of the cycle highlighting the achievements of the SPARSH fellows in terms of awards won, patents filed, technology transferred, enterprise developed or follow on funding raised.</a:t>
            </a:r>
            <a:endParaRPr lang="en-IN" dirty="0"/>
          </a:p>
        </p:txBody>
      </p:sp>
    </p:spTree>
    <p:extLst>
      <p:ext uri="{BB962C8B-B14F-4D97-AF65-F5344CB8AC3E}">
        <p14:creationId xmlns:p14="http://schemas.microsoft.com/office/powerpoint/2010/main" val="559563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82201" y="858942"/>
            <a:ext cx="4104009" cy="400110"/>
          </a:xfrm>
          <a:prstGeom prst="rect">
            <a:avLst/>
          </a:prstGeom>
        </p:spPr>
        <p:txBody>
          <a:bodyPr wrap="none">
            <a:spAutoFit/>
          </a:bodyPr>
          <a:lstStyle/>
          <a:p>
            <a:r>
              <a:rPr lang="en-IN" sz="2000" b="1" dirty="0" smtClean="0">
                <a:solidFill>
                  <a:srgbClr val="FF0000"/>
                </a:solidFill>
              </a:rPr>
              <a:t>Milestones, timeline and budget </a:t>
            </a:r>
            <a:endParaRPr lang="en-IN" sz="20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22590424"/>
              </p:ext>
            </p:extLst>
          </p:nvPr>
        </p:nvGraphicFramePr>
        <p:xfrm>
          <a:off x="1831223" y="1634066"/>
          <a:ext cx="6451386" cy="3759200"/>
        </p:xfrm>
        <a:graphic>
          <a:graphicData uri="http://schemas.openxmlformats.org/drawingml/2006/table">
            <a:tbl>
              <a:tblPr firstRow="1" bandRow="1">
                <a:tableStyleId>{5C22544A-7EE6-4342-B048-85BDC9FD1C3A}</a:tableStyleId>
              </a:tblPr>
              <a:tblGrid>
                <a:gridCol w="697948"/>
                <a:gridCol w="3180522"/>
                <a:gridCol w="1166191"/>
                <a:gridCol w="1406725"/>
              </a:tblGrid>
              <a:tr h="370840">
                <a:tc>
                  <a:txBody>
                    <a:bodyPr/>
                    <a:lstStyle/>
                    <a:p>
                      <a:r>
                        <a:rPr lang="en-US" dirty="0" smtClean="0"/>
                        <a:t>S. No. </a:t>
                      </a:r>
                      <a:endParaRPr lang="en-IN" dirty="0"/>
                    </a:p>
                  </a:txBody>
                  <a:tcPr/>
                </a:tc>
                <a:tc>
                  <a:txBody>
                    <a:bodyPr/>
                    <a:lstStyle/>
                    <a:p>
                      <a:r>
                        <a:rPr lang="en-US" dirty="0" smtClean="0"/>
                        <a:t>Milestone per cycle for </a:t>
                      </a:r>
                      <a:r>
                        <a:rPr lang="en-US" dirty="0" err="1" smtClean="0"/>
                        <a:t>centre</a:t>
                      </a:r>
                      <a:r>
                        <a:rPr lang="en-US" dirty="0" smtClean="0"/>
                        <a:t> and partner </a:t>
                      </a:r>
                      <a:endParaRPr lang="en-IN" dirty="0"/>
                    </a:p>
                  </a:txBody>
                  <a:tcPr/>
                </a:tc>
                <a:tc>
                  <a:txBody>
                    <a:bodyPr/>
                    <a:lstStyle/>
                    <a:p>
                      <a:r>
                        <a:rPr lang="en-IN" dirty="0" smtClean="0"/>
                        <a:t>Timelines (Months)</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release of funds </a:t>
                      </a:r>
                      <a:endParaRPr lang="en-IN" dirty="0" smtClean="0"/>
                    </a:p>
                    <a:p>
                      <a:endParaRPr lang="en-IN" dirty="0"/>
                    </a:p>
                  </a:txBody>
                  <a:tcPr/>
                </a:tc>
              </a:tr>
              <a:tr h="370840">
                <a:tc>
                  <a:txBody>
                    <a:bodyPr/>
                    <a:lstStyle/>
                    <a:p>
                      <a:r>
                        <a:rPr lang="en-US" dirty="0" smtClean="0"/>
                        <a:t>1</a:t>
                      </a:r>
                      <a:endParaRPr lang="en-IN" dirty="0"/>
                    </a:p>
                  </a:txBody>
                  <a:tcPr/>
                </a:tc>
                <a:tc>
                  <a:txBody>
                    <a:bodyPr/>
                    <a:lstStyle/>
                    <a:p>
                      <a:r>
                        <a:rPr lang="en-IN" dirty="0" smtClean="0"/>
                        <a:t>Contract Signing </a:t>
                      </a:r>
                      <a:endParaRPr lang="en-IN" dirty="0"/>
                    </a:p>
                  </a:txBody>
                  <a:tcPr/>
                </a:tc>
                <a:tc>
                  <a:txBody>
                    <a:bodyPr/>
                    <a:lstStyle/>
                    <a:p>
                      <a:r>
                        <a:rPr lang="en-US" dirty="0" smtClean="0"/>
                        <a:t>0</a:t>
                      </a:r>
                      <a:endParaRPr lang="en-IN" dirty="0"/>
                    </a:p>
                  </a:txBody>
                  <a:tcPr/>
                </a:tc>
                <a:tc>
                  <a:txBody>
                    <a:bodyPr/>
                    <a:lstStyle/>
                    <a:p>
                      <a:r>
                        <a:rPr lang="en-US" dirty="0" smtClean="0"/>
                        <a:t>30%</a:t>
                      </a:r>
                      <a:endParaRPr lang="en-IN" dirty="0"/>
                    </a:p>
                  </a:txBody>
                  <a:tcPr/>
                </a:tc>
              </a:tr>
              <a:tr h="734318">
                <a:tc>
                  <a:txBody>
                    <a:bodyPr/>
                    <a:lstStyle/>
                    <a:p>
                      <a:r>
                        <a:rPr lang="en-US" dirty="0" smtClean="0"/>
                        <a:t>2</a:t>
                      </a:r>
                      <a:endParaRPr lang="en-IN" dirty="0"/>
                    </a:p>
                  </a:txBody>
                  <a:tcPr/>
                </a:tc>
                <a:tc>
                  <a:txBody>
                    <a:bodyPr/>
                    <a:lstStyle/>
                    <a:p>
                      <a:r>
                        <a:rPr lang="en-US" dirty="0" smtClean="0"/>
                        <a:t>Post immersion filtration and submission of dossier on final idea by SPARSH fellows</a:t>
                      </a:r>
                      <a:endParaRPr lang="en-IN" dirty="0"/>
                    </a:p>
                  </a:txBody>
                  <a:tcPr/>
                </a:tc>
                <a:tc>
                  <a:txBody>
                    <a:bodyPr/>
                    <a:lstStyle/>
                    <a:p>
                      <a:r>
                        <a:rPr lang="en-US" dirty="0" smtClean="0"/>
                        <a:t>8</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30%</a:t>
                      </a:r>
                      <a:endParaRPr lang="en-IN" dirty="0" smtClean="0"/>
                    </a:p>
                    <a:p>
                      <a:endParaRPr lang="en-IN" dirty="0"/>
                    </a:p>
                  </a:txBody>
                  <a:tcPr/>
                </a:tc>
              </a:tr>
              <a:tr h="370840">
                <a:tc>
                  <a:txBody>
                    <a:bodyPr/>
                    <a:lstStyle/>
                    <a:p>
                      <a:r>
                        <a:rPr lang="en-US" dirty="0" smtClean="0"/>
                        <a:t>3</a:t>
                      </a:r>
                      <a:endParaRPr lang="en-IN" dirty="0"/>
                    </a:p>
                  </a:txBody>
                  <a:tcPr/>
                </a:tc>
                <a:tc>
                  <a:txBody>
                    <a:bodyPr/>
                    <a:lstStyle/>
                    <a:p>
                      <a:r>
                        <a:rPr lang="en-US" dirty="0" smtClean="0"/>
                        <a:t>Product designing and prototyping of approved solution by the SPARSH fellows</a:t>
                      </a:r>
                      <a:endParaRPr lang="en-IN" dirty="0"/>
                    </a:p>
                  </a:txBody>
                  <a:tcPr/>
                </a:tc>
                <a:tc>
                  <a:txBody>
                    <a:bodyPr/>
                    <a:lstStyle/>
                    <a:p>
                      <a:r>
                        <a:rPr lang="en-US" dirty="0" smtClean="0"/>
                        <a:t>16</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30%</a:t>
                      </a:r>
                      <a:endParaRPr lang="en-IN" dirty="0" smtClean="0"/>
                    </a:p>
                    <a:p>
                      <a:endParaRPr lang="en-IN" dirty="0"/>
                    </a:p>
                  </a:txBody>
                  <a:tcPr/>
                </a:tc>
              </a:tr>
              <a:tr h="370840">
                <a:tc>
                  <a:txBody>
                    <a:bodyPr/>
                    <a:lstStyle/>
                    <a:p>
                      <a:r>
                        <a:rPr lang="en-US" dirty="0" smtClean="0"/>
                        <a:t>4</a:t>
                      </a:r>
                      <a:endParaRPr lang="en-IN" dirty="0"/>
                    </a:p>
                  </a:txBody>
                  <a:tcPr/>
                </a:tc>
                <a:tc>
                  <a:txBody>
                    <a:bodyPr/>
                    <a:lstStyle/>
                    <a:p>
                      <a:r>
                        <a:rPr lang="en-IN" dirty="0" smtClean="0"/>
                        <a:t>Report submission</a:t>
                      </a:r>
                      <a:endParaRPr lang="en-IN" dirty="0"/>
                    </a:p>
                  </a:txBody>
                  <a:tcPr/>
                </a:tc>
                <a:tc>
                  <a:txBody>
                    <a:bodyPr/>
                    <a:lstStyle/>
                    <a:p>
                      <a:r>
                        <a:rPr lang="en-US" dirty="0" smtClean="0"/>
                        <a:t>20</a:t>
                      </a:r>
                      <a:endParaRPr lang="en-IN" dirty="0"/>
                    </a:p>
                  </a:txBody>
                  <a:tcPr/>
                </a:tc>
                <a:tc>
                  <a:txBody>
                    <a:bodyPr/>
                    <a:lstStyle/>
                    <a:p>
                      <a:r>
                        <a:rPr lang="en-US" dirty="0" smtClean="0"/>
                        <a:t>10%</a:t>
                      </a:r>
                      <a:endParaRPr lang="en-IN" dirty="0"/>
                    </a:p>
                  </a:txBody>
                  <a:tcPr/>
                </a:tc>
              </a:tr>
            </a:tbl>
          </a:graphicData>
        </a:graphic>
      </p:graphicFrame>
    </p:spTree>
    <p:extLst>
      <p:ext uri="{BB962C8B-B14F-4D97-AF65-F5344CB8AC3E}">
        <p14:creationId xmlns:p14="http://schemas.microsoft.com/office/powerpoint/2010/main" val="342983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957" y="304800"/>
            <a:ext cx="6742669" cy="400110"/>
          </a:xfrm>
          <a:prstGeom prst="rect">
            <a:avLst/>
          </a:prstGeom>
        </p:spPr>
        <p:txBody>
          <a:bodyPr wrap="square">
            <a:spAutoFit/>
          </a:bodyPr>
          <a:lstStyle/>
          <a:p>
            <a:r>
              <a:rPr lang="it-IT" sz="2000" b="1" dirty="0" smtClean="0">
                <a:solidFill>
                  <a:srgbClr val="FF0000"/>
                </a:solidFill>
              </a:rPr>
              <a:t>Budget per cycle per SPARSH Centre (Rupees)</a:t>
            </a:r>
            <a:endParaRPr lang="en-IN" sz="2000"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68988674"/>
              </p:ext>
            </p:extLst>
          </p:nvPr>
        </p:nvGraphicFramePr>
        <p:xfrm>
          <a:off x="1126436" y="859662"/>
          <a:ext cx="8711094" cy="5858226"/>
        </p:xfrm>
        <a:graphic>
          <a:graphicData uri="http://schemas.openxmlformats.org/drawingml/2006/table">
            <a:tbl>
              <a:tblPr firstRow="1" bandRow="1">
                <a:tableStyleId>{5C22544A-7EE6-4342-B048-85BDC9FD1C3A}</a:tableStyleId>
              </a:tblPr>
              <a:tblGrid>
                <a:gridCol w="940904"/>
                <a:gridCol w="2531164"/>
                <a:gridCol w="5239026"/>
              </a:tblGrid>
              <a:tr h="465555">
                <a:tc>
                  <a:txBody>
                    <a:bodyPr/>
                    <a:lstStyle/>
                    <a:p>
                      <a:r>
                        <a:rPr lang="en-US" b="1" dirty="0" smtClean="0">
                          <a:solidFill>
                            <a:schemeClr val="tx1"/>
                          </a:solidFill>
                        </a:rPr>
                        <a:t>(A). </a:t>
                      </a:r>
                      <a:endParaRPr lang="en-IN" b="1" dirty="0">
                        <a:solidFill>
                          <a:schemeClr val="tx1"/>
                        </a:solidFill>
                      </a:endParaRPr>
                    </a:p>
                  </a:txBody>
                  <a:tcPr/>
                </a:tc>
                <a:tc>
                  <a:txBody>
                    <a:bodyPr/>
                    <a:lstStyle/>
                    <a:p>
                      <a:r>
                        <a:rPr lang="en-US" dirty="0" smtClean="0"/>
                        <a:t>Budget Head </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Proposed Budget</a:t>
                      </a:r>
                      <a:endParaRPr lang="en-IN" dirty="0" smtClean="0"/>
                    </a:p>
                    <a:p>
                      <a:endParaRPr lang="en-IN" dirty="0"/>
                    </a:p>
                  </a:txBody>
                  <a:tcPr/>
                </a:tc>
              </a:tr>
              <a:tr h="1013578">
                <a:tc>
                  <a:txBody>
                    <a:bodyPr/>
                    <a:lstStyle/>
                    <a:p>
                      <a:endParaRPr lang="en-IN"/>
                    </a:p>
                  </a:txBody>
                  <a:tcPr/>
                </a:tc>
                <a:tc>
                  <a:txBody>
                    <a:bodyPr/>
                    <a:lstStyle/>
                    <a:p>
                      <a:r>
                        <a:rPr lang="en-IN" dirty="0" smtClean="0"/>
                        <a:t>Research Fellowship</a:t>
                      </a:r>
                      <a:endParaRPr lang="en-IN" dirty="0"/>
                    </a:p>
                  </a:txBody>
                  <a:tcPr/>
                </a:tc>
                <a:tc>
                  <a:txBody>
                    <a:bodyPr/>
                    <a:lstStyle/>
                    <a:p>
                      <a:r>
                        <a:rPr lang="en-US" dirty="0" err="1" smtClean="0"/>
                        <a:t>Rs</a:t>
                      </a:r>
                      <a:r>
                        <a:rPr lang="en-US" dirty="0" smtClean="0"/>
                        <a:t>. 50,000 per month per fellow x18 months = </a:t>
                      </a:r>
                      <a:r>
                        <a:rPr lang="en-US" dirty="0" err="1" smtClean="0"/>
                        <a:t>Rs</a:t>
                      </a:r>
                      <a:r>
                        <a:rPr lang="en-US" dirty="0" smtClean="0"/>
                        <a:t>. 9 Lakhs per fellow (Subject to a maximum of </a:t>
                      </a:r>
                      <a:r>
                        <a:rPr lang="en-US" dirty="0" err="1" smtClean="0"/>
                        <a:t>Rs</a:t>
                      </a:r>
                      <a:r>
                        <a:rPr lang="en-US" dirty="0" smtClean="0"/>
                        <a:t>. 90 lakhs for 10 fellows)</a:t>
                      </a:r>
                      <a:endParaRPr lang="en-IN" dirty="0"/>
                    </a:p>
                  </a:txBody>
                  <a:tcPr/>
                </a:tc>
              </a:tr>
              <a:tr h="569544">
                <a:tc>
                  <a:txBody>
                    <a:bodyPr/>
                    <a:lstStyle/>
                    <a:p>
                      <a:endParaRPr lang="en-IN"/>
                    </a:p>
                  </a:txBody>
                  <a:tcPr/>
                </a:tc>
                <a:tc>
                  <a:txBody>
                    <a:bodyPr/>
                    <a:lstStyle/>
                    <a:p>
                      <a:r>
                        <a:rPr lang="en-IN" dirty="0" smtClean="0"/>
                        <a:t>Kick Start Grant</a:t>
                      </a:r>
                      <a:endParaRPr lang="en-IN" dirty="0"/>
                    </a:p>
                  </a:txBody>
                  <a:tcPr/>
                </a:tc>
                <a:tc>
                  <a:txBody>
                    <a:bodyPr/>
                    <a:lstStyle/>
                    <a:p>
                      <a:r>
                        <a:rPr lang="en-US" dirty="0" smtClean="0"/>
                        <a:t>5 lakh per fellow (subject to maximum of </a:t>
                      </a:r>
                      <a:r>
                        <a:rPr lang="en-US" dirty="0" err="1" smtClean="0"/>
                        <a:t>Rs</a:t>
                      </a:r>
                      <a:r>
                        <a:rPr lang="en-US" dirty="0" smtClean="0"/>
                        <a:t>. 50 Lakhs for 10 Fellows)</a:t>
                      </a:r>
                      <a:endParaRPr lang="en-IN" dirty="0"/>
                    </a:p>
                  </a:txBody>
                  <a:tcPr/>
                </a:tc>
              </a:tr>
              <a:tr h="411062">
                <a:tc>
                  <a:txBody>
                    <a:bodyPr/>
                    <a:lstStyle/>
                    <a:p>
                      <a:endParaRPr lang="en-IN"/>
                    </a:p>
                  </a:txBody>
                  <a:tcPr/>
                </a:tc>
                <a:tc>
                  <a:txBody>
                    <a:bodyPr/>
                    <a:lstStyle/>
                    <a:p>
                      <a:r>
                        <a:rPr lang="en-IN" dirty="0" smtClean="0"/>
                        <a:t>Sub Total (A) </a:t>
                      </a:r>
                      <a:endParaRPr lang="en-IN" dirty="0"/>
                    </a:p>
                  </a:txBody>
                  <a:tcPr/>
                </a:tc>
                <a:tc>
                  <a:txBody>
                    <a:bodyPr/>
                    <a:lstStyle/>
                    <a:p>
                      <a:r>
                        <a:rPr lang="en-IN" dirty="0" smtClean="0"/>
                        <a:t>140 Lakhs (maximum)</a:t>
                      </a:r>
                      <a:endParaRPr lang="en-IN" dirty="0"/>
                    </a:p>
                  </a:txBody>
                  <a:tcPr/>
                </a:tc>
              </a:tr>
              <a:tr h="353289">
                <a:tc>
                  <a:txBody>
                    <a:bodyPr/>
                    <a:lstStyle/>
                    <a:p>
                      <a:r>
                        <a:rPr lang="en-US" b="1" dirty="0" smtClean="0"/>
                        <a:t>(B)</a:t>
                      </a:r>
                      <a:endParaRPr lang="en-IN" b="1" dirty="0"/>
                    </a:p>
                  </a:txBody>
                  <a:tcPr/>
                </a:tc>
                <a:tc>
                  <a:txBody>
                    <a:bodyPr/>
                    <a:lstStyle/>
                    <a:p>
                      <a:r>
                        <a:rPr lang="en-IN" b="1" dirty="0" smtClean="0"/>
                        <a:t>Budget Head</a:t>
                      </a:r>
                      <a:endParaRPr lang="en-IN" b="1" dirty="0"/>
                    </a:p>
                  </a:txBody>
                  <a:tcPr/>
                </a:tc>
                <a:tc>
                  <a:txBody>
                    <a:bodyPr/>
                    <a:lstStyle/>
                    <a:p>
                      <a:r>
                        <a:rPr lang="en-US" b="1" dirty="0" smtClean="0"/>
                        <a:t>Proposed Budget</a:t>
                      </a:r>
                      <a:endParaRPr lang="en-IN" b="1" dirty="0"/>
                    </a:p>
                  </a:txBody>
                  <a:tcPr/>
                </a:tc>
              </a:tr>
              <a:tr h="583876">
                <a:tc>
                  <a:txBody>
                    <a:bodyPr/>
                    <a:lstStyle/>
                    <a:p>
                      <a:endParaRPr lang="en-IN"/>
                    </a:p>
                  </a:txBody>
                  <a:tcPr/>
                </a:tc>
                <a:tc>
                  <a:txBody>
                    <a:bodyPr/>
                    <a:lstStyle/>
                    <a:p>
                      <a:r>
                        <a:rPr lang="en-US" dirty="0" smtClean="0"/>
                        <a:t>Management Fees for SPARSH Centre</a:t>
                      </a:r>
                      <a:endParaRPr lang="en-IN" dirty="0"/>
                    </a:p>
                  </a:txBody>
                  <a:tcPr/>
                </a:tc>
                <a:tc>
                  <a:txBody>
                    <a:bodyPr/>
                    <a:lstStyle/>
                    <a:p>
                      <a:r>
                        <a:rPr lang="en-IN" dirty="0" smtClean="0"/>
                        <a:t>Up to 4 Lakhs</a:t>
                      </a:r>
                      <a:endParaRPr lang="en-IN" dirty="0"/>
                    </a:p>
                  </a:txBody>
                  <a:tcPr/>
                </a:tc>
              </a:tr>
              <a:tr h="411062">
                <a:tc>
                  <a:txBody>
                    <a:bodyPr/>
                    <a:lstStyle/>
                    <a:p>
                      <a:endParaRPr lang="en-IN"/>
                    </a:p>
                  </a:txBody>
                  <a:tcPr/>
                </a:tc>
                <a:tc>
                  <a:txBody>
                    <a:bodyPr/>
                    <a:lstStyle/>
                    <a:p>
                      <a:r>
                        <a:rPr lang="en-IN" dirty="0" smtClean="0"/>
                        <a:t>Manpower Cost</a:t>
                      </a:r>
                      <a:endParaRPr lang="en-IN" dirty="0"/>
                    </a:p>
                  </a:txBody>
                  <a:tcPr/>
                </a:tc>
                <a:tc>
                  <a:txBody>
                    <a:bodyPr/>
                    <a:lstStyle/>
                    <a:p>
                      <a:r>
                        <a:rPr lang="en-IN" dirty="0" err="1" smtClean="0"/>
                        <a:t>Rs</a:t>
                      </a:r>
                      <a:r>
                        <a:rPr lang="en-IN" dirty="0" smtClean="0"/>
                        <a:t>. 60,000 x 20 = Rs.12 Lakhs (Maximum)</a:t>
                      </a:r>
                      <a:endParaRPr lang="en-IN" dirty="0"/>
                    </a:p>
                  </a:txBody>
                  <a:tcPr/>
                </a:tc>
              </a:tr>
              <a:tr h="486891">
                <a:tc>
                  <a:txBody>
                    <a:bodyPr/>
                    <a:lstStyle/>
                    <a:p>
                      <a:endParaRPr lang="en-IN"/>
                    </a:p>
                  </a:txBody>
                  <a:tcPr/>
                </a:tc>
                <a:tc>
                  <a:txBody>
                    <a:bodyPr/>
                    <a:lstStyle/>
                    <a:p>
                      <a:r>
                        <a:rPr lang="en-US" dirty="0" smtClean="0"/>
                        <a:t>Honorarium to experts, clinical/rural partners </a:t>
                      </a:r>
                      <a:endParaRPr lang="en-IN" dirty="0"/>
                    </a:p>
                  </a:txBody>
                  <a:tcPr/>
                </a:tc>
                <a:tc>
                  <a:txBody>
                    <a:bodyPr/>
                    <a:lstStyle/>
                    <a:p>
                      <a:r>
                        <a:rPr lang="en-IN" dirty="0" smtClean="0"/>
                        <a:t>Up to 3 Lakhs</a:t>
                      </a:r>
                      <a:endParaRPr lang="en-IN" dirty="0"/>
                    </a:p>
                  </a:txBody>
                  <a:tcPr/>
                </a:tc>
              </a:tr>
              <a:tr h="411062">
                <a:tc>
                  <a:txBody>
                    <a:bodyPr/>
                    <a:lstStyle/>
                    <a:p>
                      <a:endParaRPr lang="en-IN"/>
                    </a:p>
                  </a:txBody>
                  <a:tcPr/>
                </a:tc>
                <a:tc>
                  <a:txBody>
                    <a:bodyPr/>
                    <a:lstStyle/>
                    <a:p>
                      <a:r>
                        <a:rPr lang="en-IN" dirty="0" smtClean="0"/>
                        <a:t>Workshop Conference</a:t>
                      </a:r>
                      <a:endParaRPr lang="en-IN" dirty="0"/>
                    </a:p>
                  </a:txBody>
                  <a:tcPr/>
                </a:tc>
                <a:tc>
                  <a:txBody>
                    <a:bodyPr/>
                    <a:lstStyle/>
                    <a:p>
                      <a:r>
                        <a:rPr lang="en-IN" dirty="0" smtClean="0"/>
                        <a:t>Up to 4 Lakhs</a:t>
                      </a:r>
                      <a:endParaRPr lang="en-IN" dirty="0"/>
                    </a:p>
                  </a:txBody>
                  <a:tcPr/>
                </a:tc>
              </a:tr>
              <a:tr h="411062">
                <a:tc>
                  <a:txBody>
                    <a:bodyPr/>
                    <a:lstStyle/>
                    <a:p>
                      <a:endParaRPr lang="en-IN"/>
                    </a:p>
                  </a:txBody>
                  <a:tcPr/>
                </a:tc>
                <a:tc>
                  <a:txBody>
                    <a:bodyPr/>
                    <a:lstStyle/>
                    <a:p>
                      <a:r>
                        <a:rPr lang="en-IN" dirty="0" smtClean="0"/>
                        <a:t>Contingency</a:t>
                      </a:r>
                      <a:endParaRPr lang="en-IN" dirty="0"/>
                    </a:p>
                  </a:txBody>
                  <a:tcPr/>
                </a:tc>
                <a:tc>
                  <a:txBody>
                    <a:bodyPr/>
                    <a:lstStyle/>
                    <a:p>
                      <a:r>
                        <a:rPr lang="en-IN" dirty="0" smtClean="0"/>
                        <a:t>Up to 2 Lakhs</a:t>
                      </a:r>
                      <a:endParaRPr lang="en-IN" dirty="0"/>
                    </a:p>
                  </a:txBody>
                  <a:tcPr/>
                </a:tc>
              </a:tr>
            </a:tbl>
          </a:graphicData>
        </a:graphic>
      </p:graphicFrame>
    </p:spTree>
    <p:extLst>
      <p:ext uri="{BB962C8B-B14F-4D97-AF65-F5344CB8AC3E}">
        <p14:creationId xmlns:p14="http://schemas.microsoft.com/office/powerpoint/2010/main" val="2466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9446745"/>
              </p:ext>
            </p:extLst>
          </p:nvPr>
        </p:nvGraphicFramePr>
        <p:xfrm>
          <a:off x="1077844" y="865440"/>
          <a:ext cx="8127999" cy="1483360"/>
        </p:xfrm>
        <a:graphic>
          <a:graphicData uri="http://schemas.openxmlformats.org/drawingml/2006/table">
            <a:tbl>
              <a:tblPr firstRow="1" bandRow="1">
                <a:tableStyleId>{5C22544A-7EE6-4342-B048-85BDC9FD1C3A}</a:tableStyleId>
              </a:tblPr>
              <a:tblGrid>
                <a:gridCol w="1612348"/>
                <a:gridCol w="2941982"/>
                <a:gridCol w="3573669"/>
              </a:tblGrid>
              <a:tr h="370840">
                <a:tc>
                  <a:txBody>
                    <a:bodyPr/>
                    <a:lstStyle/>
                    <a:p>
                      <a:endParaRPr lang="en-IN" dirty="0"/>
                    </a:p>
                  </a:txBody>
                  <a:tcPr/>
                </a:tc>
                <a:tc>
                  <a:txBody>
                    <a:bodyPr/>
                    <a:lstStyle/>
                    <a:p>
                      <a:endParaRPr lang="en-IN" dirty="0"/>
                    </a:p>
                  </a:txBody>
                  <a:tcPr/>
                </a:tc>
                <a:tc>
                  <a:txBody>
                    <a:bodyPr/>
                    <a:lstStyle/>
                    <a:p>
                      <a:endParaRPr lang="en-IN"/>
                    </a:p>
                  </a:txBody>
                  <a:tcPr/>
                </a:tc>
              </a:tr>
              <a:tr h="370840">
                <a:tc>
                  <a:txBody>
                    <a:bodyPr/>
                    <a:lstStyle/>
                    <a:p>
                      <a:endParaRPr lang="en-IN"/>
                    </a:p>
                  </a:txBody>
                  <a:tcPr/>
                </a:tc>
                <a:tc>
                  <a:txBody>
                    <a:bodyPr/>
                    <a:lstStyle/>
                    <a:p>
                      <a:r>
                        <a:rPr lang="en-IN" dirty="0" smtClean="0"/>
                        <a:t>Travel/Field/site visits</a:t>
                      </a:r>
                      <a:endParaRPr lang="en-IN" dirty="0"/>
                    </a:p>
                  </a:txBody>
                  <a:tcPr/>
                </a:tc>
                <a:tc>
                  <a:txBody>
                    <a:bodyPr/>
                    <a:lstStyle/>
                    <a:p>
                      <a:r>
                        <a:rPr lang="en-IN" dirty="0" smtClean="0"/>
                        <a:t>Up to 5 Lakhs</a:t>
                      </a:r>
                      <a:endParaRPr lang="en-IN" dirty="0"/>
                    </a:p>
                  </a:txBody>
                  <a:tcPr/>
                </a:tc>
              </a:tr>
              <a:tr h="370840">
                <a:tc>
                  <a:txBody>
                    <a:bodyPr/>
                    <a:lstStyle/>
                    <a:p>
                      <a:endParaRPr lang="en-IN"/>
                    </a:p>
                  </a:txBody>
                  <a:tcPr/>
                </a:tc>
                <a:tc>
                  <a:txBody>
                    <a:bodyPr/>
                    <a:lstStyle/>
                    <a:p>
                      <a:r>
                        <a:rPr lang="en-IN" dirty="0" smtClean="0"/>
                        <a:t>Sub Total (B)</a:t>
                      </a:r>
                      <a:endParaRPr lang="en-IN" dirty="0"/>
                    </a:p>
                  </a:txBody>
                  <a:tcPr/>
                </a:tc>
                <a:tc>
                  <a:txBody>
                    <a:bodyPr/>
                    <a:lstStyle/>
                    <a:p>
                      <a:r>
                        <a:rPr lang="en-IN" dirty="0" smtClean="0"/>
                        <a:t>Up to 30 Lakhs</a:t>
                      </a:r>
                      <a:endParaRPr lang="en-IN" dirty="0"/>
                    </a:p>
                  </a:txBody>
                  <a:tcPr/>
                </a:tc>
              </a:tr>
              <a:tr h="370840">
                <a:tc>
                  <a:txBody>
                    <a:bodyPr/>
                    <a:lstStyle/>
                    <a:p>
                      <a:endParaRPr lang="en-IN"/>
                    </a:p>
                  </a:txBody>
                  <a:tcPr/>
                </a:tc>
                <a:tc>
                  <a:txBody>
                    <a:bodyPr/>
                    <a:lstStyle/>
                    <a:p>
                      <a:r>
                        <a:rPr lang="en-IN" dirty="0" smtClean="0"/>
                        <a:t>Total (A + B) </a:t>
                      </a:r>
                      <a:endParaRPr lang="en-IN" dirty="0"/>
                    </a:p>
                  </a:txBody>
                  <a:tcPr/>
                </a:tc>
                <a:tc>
                  <a:txBody>
                    <a:bodyPr/>
                    <a:lstStyle/>
                    <a:p>
                      <a:r>
                        <a:rPr lang="en-IN" dirty="0" smtClean="0"/>
                        <a:t>Up to 170 Lakhs</a:t>
                      </a:r>
                      <a:endParaRPr lang="en-IN" dirty="0"/>
                    </a:p>
                  </a:txBody>
                  <a:tcPr/>
                </a:tc>
              </a:tr>
            </a:tbl>
          </a:graphicData>
        </a:graphic>
      </p:graphicFrame>
      <p:sp>
        <p:nvSpPr>
          <p:cNvPr id="3" name="Rectangle 2"/>
          <p:cNvSpPr/>
          <p:nvPr/>
        </p:nvSpPr>
        <p:spPr>
          <a:xfrm>
            <a:off x="1192695" y="2928876"/>
            <a:ext cx="6559826" cy="1754326"/>
          </a:xfrm>
          <a:prstGeom prst="rect">
            <a:avLst/>
          </a:prstGeom>
        </p:spPr>
        <p:txBody>
          <a:bodyPr wrap="square">
            <a:spAutoFit/>
          </a:bodyPr>
          <a:lstStyle/>
          <a:p>
            <a:r>
              <a:rPr lang="en-US" b="1" dirty="0" smtClean="0"/>
              <a:t>Note : Budget will be apportioned on the basis of number of selected fellows.</a:t>
            </a:r>
          </a:p>
          <a:p>
            <a:endParaRPr lang="en-US" b="1" dirty="0"/>
          </a:p>
          <a:p>
            <a:r>
              <a:rPr lang="en-US" b="1" dirty="0" smtClean="0"/>
              <a:t>Budget for Knowledge Partner: The budget for knowledge partner would be determined on case to case basis depending on the </a:t>
            </a:r>
            <a:r>
              <a:rPr lang="en-US" b="1" dirty="0" err="1" smtClean="0"/>
              <a:t>Centres</a:t>
            </a:r>
            <a:r>
              <a:rPr lang="en-US" b="1" dirty="0" smtClean="0"/>
              <a:t> &amp; Fellows assigned to them in the SPARSH program. </a:t>
            </a:r>
            <a:endParaRPr lang="en-IN" b="1" dirty="0"/>
          </a:p>
        </p:txBody>
      </p:sp>
    </p:spTree>
    <p:extLst>
      <p:ext uri="{BB962C8B-B14F-4D97-AF65-F5344CB8AC3E}">
        <p14:creationId xmlns:p14="http://schemas.microsoft.com/office/powerpoint/2010/main" val="1513245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6" y="1179442"/>
            <a:ext cx="8401878" cy="3724096"/>
          </a:xfrm>
          <a:prstGeom prst="rect">
            <a:avLst/>
          </a:prstGeom>
        </p:spPr>
        <p:txBody>
          <a:bodyPr wrap="square">
            <a:spAutoFit/>
          </a:bodyPr>
          <a:lstStyle/>
          <a:p>
            <a:r>
              <a:rPr lang="en-IN" sz="2000" b="1" cap="all" dirty="0">
                <a:solidFill>
                  <a:srgbClr val="FF0000"/>
                </a:solidFill>
              </a:rPr>
              <a:t>WHO CAN APPLY?</a:t>
            </a:r>
          </a:p>
          <a:p>
            <a:endParaRPr lang="en-US" b="0" i="0" dirty="0" smtClean="0">
              <a:solidFill>
                <a:srgbClr val="FF0000"/>
              </a:solidFill>
              <a:effectLst/>
              <a:latin typeface="Arial" panose="020B0604020202020204" pitchFamily="34" charset="0"/>
            </a:endParaRPr>
          </a:p>
          <a:p>
            <a:r>
              <a:rPr lang="en-US" b="0" i="0" dirty="0" smtClean="0">
                <a:effectLst/>
                <a:latin typeface="Arial" panose="020B0604020202020204" pitchFamily="34" charset="0"/>
              </a:rPr>
              <a:t>Incubation centers, Research Parks, Foundations, Technology Centers, Public Research Institutions, Private Research Institutions, established as a legal entity under the relevant Law of India having at least 51% Indian stakeholders (owners/partners/trustees/ members/associates etc.) are eligible to apply.</a:t>
            </a:r>
          </a:p>
          <a:p>
            <a:endParaRPr lang="en-US" b="0" i="0" dirty="0" smtClean="0">
              <a:effectLst/>
              <a:latin typeface="Arial" panose="020B0604020202020204" pitchFamily="34" charset="0"/>
            </a:endParaRPr>
          </a:p>
          <a:p>
            <a:r>
              <a:rPr lang="en-US" b="0" i="0" dirty="0" smtClean="0">
                <a:effectLst/>
                <a:latin typeface="Arial" panose="020B0604020202020204" pitchFamily="34" charset="0"/>
              </a:rPr>
              <a:t>It is desirous for the applicant organization to have:</a:t>
            </a:r>
          </a:p>
          <a:p>
            <a:r>
              <a:rPr lang="en-US" b="0" i="0" dirty="0" smtClean="0">
                <a:effectLst/>
                <a:latin typeface="Arial" panose="020B0604020202020204" pitchFamily="34" charset="0"/>
              </a:rPr>
              <a:t/>
            </a:r>
            <a:br>
              <a:rPr lang="en-US" b="0" i="0" dirty="0" smtClean="0">
                <a:effectLst/>
                <a:latin typeface="Arial" panose="020B0604020202020204" pitchFamily="34" charset="0"/>
              </a:rPr>
            </a:br>
            <a:r>
              <a:rPr lang="en-US" b="1" i="0" dirty="0" err="1" smtClean="0">
                <a:effectLst/>
                <a:latin typeface="Arial" panose="020B0604020202020204" pitchFamily="34" charset="0"/>
              </a:rPr>
              <a:t>i</a:t>
            </a:r>
            <a:r>
              <a:rPr lang="en-US" b="1" i="0" dirty="0" smtClean="0">
                <a:effectLst/>
                <a:latin typeface="Arial" panose="020B0604020202020204" pitchFamily="34" charset="0"/>
              </a:rPr>
              <a:t>. Operational expertise in implementing programs on innovative products/processes/technologies in above-mentioned thematic areas</a:t>
            </a:r>
            <a:r>
              <a:rPr lang="en-US" b="1" i="0" dirty="0" smtClean="0">
                <a:effectLst/>
                <a:latin typeface="Arial" panose="020B0604020202020204" pitchFamily="34" charset="0"/>
              </a:rPr>
              <a:t>.</a:t>
            </a:r>
          </a:p>
          <a:p>
            <a:r>
              <a:rPr lang="en-US" b="0" i="0" dirty="0" smtClean="0">
                <a:effectLst/>
                <a:latin typeface="Arial" panose="020B0604020202020204" pitchFamily="34" charset="0"/>
              </a:rPr>
              <a:t/>
            </a:r>
            <a:br>
              <a:rPr lang="en-US" b="0" i="0" dirty="0" smtClean="0">
                <a:effectLst/>
                <a:latin typeface="Arial" panose="020B0604020202020204" pitchFamily="34" charset="0"/>
              </a:rPr>
            </a:br>
            <a:r>
              <a:rPr lang="en-US" b="1" i="0" dirty="0" smtClean="0">
                <a:effectLst/>
                <a:latin typeface="Arial" panose="020B0604020202020204" pitchFamily="34" charset="0"/>
              </a:rPr>
              <a:t>ii. Subject/business experts to provide mentorship to fellows</a:t>
            </a:r>
            <a:endParaRPr lang="en-US" b="0" i="0" dirty="0">
              <a:effectLst/>
              <a:latin typeface="Arial" panose="020B0604020202020204" pitchFamily="34" charset="0"/>
            </a:endParaRPr>
          </a:p>
        </p:txBody>
      </p:sp>
    </p:spTree>
    <p:extLst>
      <p:ext uri="{BB962C8B-B14F-4D97-AF65-F5344CB8AC3E}">
        <p14:creationId xmlns:p14="http://schemas.microsoft.com/office/powerpoint/2010/main" val="1344809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3183" y="1073427"/>
            <a:ext cx="8534400" cy="4093428"/>
          </a:xfrm>
          <a:prstGeom prst="rect">
            <a:avLst/>
          </a:prstGeom>
        </p:spPr>
        <p:txBody>
          <a:bodyPr wrap="square">
            <a:spAutoFit/>
          </a:bodyPr>
          <a:lstStyle/>
          <a:p>
            <a:r>
              <a:rPr lang="en-IN" sz="2000" b="1" i="0" u="none" strike="noStrike" cap="all" dirty="0" smtClean="0">
                <a:solidFill>
                  <a:srgbClr val="FF0000"/>
                </a:solidFill>
                <a:effectLst/>
                <a:latin typeface="inherit"/>
              </a:rPr>
              <a:t>HOW TO APPLY?</a:t>
            </a:r>
          </a:p>
          <a:p>
            <a:endParaRPr lang="en-US" sz="2000" b="1" cap="all" dirty="0">
              <a:latin typeface="inherit"/>
            </a:endParaRPr>
          </a:p>
          <a:p>
            <a:r>
              <a:rPr lang="en-US" dirty="0"/>
              <a:t>Proposals are to be submitted online at BIRAC </a:t>
            </a:r>
            <a:r>
              <a:rPr lang="en-US" b="1" dirty="0"/>
              <a:t>website www.birac.nic.in</a:t>
            </a:r>
            <a:endParaRPr lang="en-US" dirty="0"/>
          </a:p>
          <a:p>
            <a:r>
              <a:rPr lang="en-US" dirty="0"/>
              <a:t/>
            </a:r>
            <a:br>
              <a:rPr lang="en-US" dirty="0"/>
            </a:br>
            <a:r>
              <a:rPr lang="en-US" dirty="0"/>
              <a:t>Last Date for submission of proposals:</a:t>
            </a:r>
            <a:r>
              <a:rPr lang="en-US" b="1" dirty="0"/>
              <a:t> 5:30 pm of 15th September 2023</a:t>
            </a:r>
            <a:endParaRPr lang="en-US" dirty="0"/>
          </a:p>
          <a:p>
            <a:r>
              <a:rPr lang="en-US" dirty="0"/>
              <a:t/>
            </a:r>
            <a:br>
              <a:rPr lang="en-US" dirty="0"/>
            </a:br>
            <a:r>
              <a:rPr lang="en-US" dirty="0"/>
              <a:t>Contact : For further information or clarification, please email on:</a:t>
            </a:r>
          </a:p>
          <a:p>
            <a:r>
              <a:rPr lang="en-US" dirty="0"/>
              <a:t/>
            </a:r>
            <a:br>
              <a:rPr lang="en-US" dirty="0"/>
            </a:br>
            <a:r>
              <a:rPr lang="en-US" b="1" dirty="0"/>
              <a:t>sparsh@birac.nic.in</a:t>
            </a:r>
            <a:r>
              <a:rPr lang="en-US" dirty="0"/>
              <a:t> or</a:t>
            </a:r>
            <a:r>
              <a:rPr lang="en-US" b="1" dirty="0"/>
              <a:t> investment@birac.nic.in</a:t>
            </a:r>
            <a:endParaRPr lang="en-US" dirty="0"/>
          </a:p>
          <a:p>
            <a:endParaRPr lang="en-US" b="0" i="0" cap="all" dirty="0" smtClean="0">
              <a:effectLst/>
              <a:latin typeface="inherit"/>
            </a:endParaRPr>
          </a:p>
          <a:p>
            <a:r>
              <a:rPr lang="en-US" sz="2000" b="1" cap="all" dirty="0">
                <a:solidFill>
                  <a:srgbClr val="FF0000"/>
                </a:solidFill>
              </a:rPr>
              <a:t>ANNOUNCEMENT DATE | LAST SUBMISSION </a:t>
            </a:r>
            <a:r>
              <a:rPr lang="en-US" sz="2000" b="1" cap="all" dirty="0" smtClean="0">
                <a:solidFill>
                  <a:srgbClr val="FF0000"/>
                </a:solidFill>
              </a:rPr>
              <a:t>DATE</a:t>
            </a:r>
          </a:p>
          <a:p>
            <a:endParaRPr lang="en-US" sz="2000" b="1" cap="all" dirty="0"/>
          </a:p>
          <a:p>
            <a:r>
              <a:rPr lang="en-US" b="1" dirty="0"/>
              <a:t>Announcement Date:</a:t>
            </a:r>
            <a:r>
              <a:rPr lang="en-US" dirty="0"/>
              <a:t> 15-08-2023</a:t>
            </a:r>
            <a:r>
              <a:rPr lang="en-US" dirty="0" smtClean="0"/>
              <a:t/>
            </a:r>
            <a:br>
              <a:rPr lang="en-US" dirty="0" smtClean="0"/>
            </a:br>
            <a:r>
              <a:rPr lang="en-US" b="1" dirty="0"/>
              <a:t>Last Submission Date:</a:t>
            </a:r>
            <a:r>
              <a:rPr lang="en-US" dirty="0"/>
              <a:t> 15-09-2023 05:30 PM</a:t>
            </a:r>
            <a:endParaRPr lang="en-IN" b="0" i="0" cap="all" dirty="0">
              <a:effectLst/>
              <a:latin typeface="inherit"/>
            </a:endParaRPr>
          </a:p>
        </p:txBody>
      </p:sp>
    </p:spTree>
    <p:extLst>
      <p:ext uri="{BB962C8B-B14F-4D97-AF65-F5344CB8AC3E}">
        <p14:creationId xmlns:p14="http://schemas.microsoft.com/office/powerpoint/2010/main" val="2035768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6539" y="4187687"/>
            <a:ext cx="6268279" cy="830997"/>
          </a:xfrm>
          <a:prstGeom prst="rect">
            <a:avLst/>
          </a:prstGeom>
          <a:noFill/>
        </p:spPr>
        <p:txBody>
          <a:bodyPr wrap="square" rtlCol="0">
            <a:spAutoFit/>
          </a:bodyPr>
          <a:lstStyle/>
          <a:p>
            <a:r>
              <a:rPr lang="en-US" sz="4800" b="1" dirty="0" smtClean="0">
                <a:solidFill>
                  <a:srgbClr val="FF0000"/>
                </a:solidFill>
              </a:rPr>
              <a:t>THANK YOU</a:t>
            </a:r>
            <a:endParaRPr lang="en-IN" sz="4800" b="1" dirty="0">
              <a:solidFill>
                <a:srgbClr val="FF0000"/>
              </a:solidFill>
            </a:endParaRPr>
          </a:p>
        </p:txBody>
      </p:sp>
    </p:spTree>
    <p:extLst>
      <p:ext uri="{BB962C8B-B14F-4D97-AF65-F5344CB8AC3E}">
        <p14:creationId xmlns:p14="http://schemas.microsoft.com/office/powerpoint/2010/main" val="215636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13" y="450575"/>
            <a:ext cx="9872869" cy="5764696"/>
          </a:xfrm>
          <a:prstGeom prst="rect">
            <a:avLst/>
          </a:prstGeom>
        </p:spPr>
        <p:txBody>
          <a:bodyPr wrap="square">
            <a:spAutoFit/>
          </a:bodyPr>
          <a:lstStyle/>
          <a:p>
            <a:pPr marL="285750" indent="-285750">
              <a:buFont typeface="Arial" panose="020B0604020202020204" pitchFamily="34" charset="0"/>
              <a:buChar char="•"/>
            </a:pPr>
            <a:r>
              <a:rPr lang="en-US" b="1" dirty="0" smtClean="0"/>
              <a:t>The mandate of this fellowship program is </a:t>
            </a:r>
            <a:r>
              <a:rPr lang="en-US" dirty="0"/>
              <a:t>t</a:t>
            </a:r>
            <a:r>
              <a:rPr lang="en-US" dirty="0" smtClean="0"/>
              <a:t>o identify specific needs and gaps in socially relevant areas, which can then be bridged and serviced through innovative product development and services.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This program is a unique Social Innovation platform that not only provides opportunity for clinical and rural immersion but also monthly fellowship and mini kick start grant to young Social Innovators for developing a prototype/technology.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program is implemented through SPARSH partners under the guidance and mentoring of a knowledge partner.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Till date, 14 SPARSH </a:t>
            </a:r>
            <a:r>
              <a:rPr lang="en-US" dirty="0" err="1" smtClean="0"/>
              <a:t>Centres</a:t>
            </a:r>
            <a:r>
              <a:rPr lang="en-US" dirty="0" smtClean="0"/>
              <a:t> spread over 9 states have been established which currently house a group of 64 Social Innovators working on various problems in six thematic areas of social relevance viz. (</a:t>
            </a:r>
            <a:r>
              <a:rPr lang="en-US" dirty="0" err="1" smtClean="0"/>
              <a:t>i</a:t>
            </a:r>
            <a:r>
              <a:rPr lang="en-US" dirty="0" smtClean="0"/>
              <a:t>) Maternal and Child Health, (ii) Ageing and Health, (iii) Food and Nutrition, (iv) Waste to Value, (v) Combating environmental pollution and (vi) </a:t>
            </a:r>
            <a:r>
              <a:rPr lang="en-US" dirty="0" err="1" smtClean="0"/>
              <a:t>Agri</a:t>
            </a:r>
            <a:r>
              <a:rPr lang="en-US" dirty="0" smtClean="0"/>
              <a:t>-Tech (including reducing post-harvest losses).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100+ social innovators in above mentioned thematic areas have already graduated, and several novel and interesting ideas to tackle related problems were generated. Some of these ideas were further refined and taken forward for product development. Most of the innovators who were mentored under the program have been successful in raising follow-on funding or starting their own enterprise. </a:t>
            </a:r>
            <a:endParaRPr lang="en-IN" dirty="0"/>
          </a:p>
        </p:txBody>
      </p:sp>
    </p:spTree>
    <p:extLst>
      <p:ext uri="{BB962C8B-B14F-4D97-AF65-F5344CB8AC3E}">
        <p14:creationId xmlns:p14="http://schemas.microsoft.com/office/powerpoint/2010/main" val="331233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921" y="687961"/>
            <a:ext cx="8706679" cy="5724644"/>
          </a:xfrm>
          <a:prstGeom prst="rect">
            <a:avLst/>
          </a:prstGeom>
        </p:spPr>
        <p:txBody>
          <a:bodyPr wrap="square">
            <a:spAutoFit/>
          </a:bodyPr>
          <a:lstStyle/>
          <a:p>
            <a:r>
              <a:rPr lang="en-US" sz="2000" b="1" dirty="0" smtClean="0">
                <a:solidFill>
                  <a:srgbClr val="FF0000"/>
                </a:solidFill>
              </a:rPr>
              <a:t>Achievements </a:t>
            </a:r>
          </a:p>
          <a:p>
            <a:endParaRPr lang="en-US" sz="2000" b="1" dirty="0" smtClean="0"/>
          </a:p>
          <a:p>
            <a:r>
              <a:rPr lang="en-US" dirty="0" smtClean="0"/>
              <a:t>• 160+ fellowships to young innovators </a:t>
            </a:r>
          </a:p>
          <a:p>
            <a:r>
              <a:rPr lang="en-US" dirty="0" smtClean="0"/>
              <a:t>• 700+ problems of the communities mapped </a:t>
            </a:r>
          </a:p>
          <a:p>
            <a:r>
              <a:rPr lang="en-US" dirty="0" smtClean="0"/>
              <a:t>• 80+ prototypes developed </a:t>
            </a:r>
          </a:p>
          <a:p>
            <a:r>
              <a:rPr lang="en-US" dirty="0" smtClean="0"/>
              <a:t>• 70+ Start-ups created </a:t>
            </a:r>
          </a:p>
          <a:p>
            <a:r>
              <a:rPr lang="en-US" dirty="0" smtClean="0"/>
              <a:t>• 40+ IPs filed </a:t>
            </a:r>
          </a:p>
          <a:p>
            <a:endParaRPr lang="en-US" dirty="0"/>
          </a:p>
          <a:p>
            <a:r>
              <a:rPr lang="en-US" sz="2000" b="1" cap="all" dirty="0" smtClean="0">
                <a:solidFill>
                  <a:srgbClr val="FF0000"/>
                </a:solidFill>
              </a:rPr>
              <a:t>KEY FEATURES OF THE CALL</a:t>
            </a:r>
            <a:endParaRPr lang="en-US" sz="2000" b="1" i="0" dirty="0" smtClean="0">
              <a:solidFill>
                <a:srgbClr val="FF0000"/>
              </a:solidFill>
              <a:effectLst/>
              <a:latin typeface="Arial" panose="020B0604020202020204" pitchFamily="34" charset="0"/>
            </a:endParaRPr>
          </a:p>
          <a:p>
            <a:endParaRPr lang="en-US" dirty="0" smtClean="0">
              <a:solidFill>
                <a:srgbClr val="FF0000"/>
              </a:solidFill>
              <a:latin typeface="Arial" panose="020B0604020202020204" pitchFamily="34" charset="0"/>
            </a:endParaRPr>
          </a:p>
          <a:p>
            <a:r>
              <a:rPr lang="en-US" b="0" i="0" dirty="0" smtClean="0">
                <a:effectLst/>
                <a:latin typeface="Arial" panose="020B0604020202020204" pitchFamily="34" charset="0"/>
              </a:rPr>
              <a:t>BIRAC -SPARSH </a:t>
            </a:r>
            <a:r>
              <a:rPr lang="en-US" b="0" i="0" dirty="0" err="1" smtClean="0">
                <a:effectLst/>
                <a:latin typeface="Arial" panose="020B0604020202020204" pitchFamily="34" charset="0"/>
              </a:rPr>
              <a:t>Centres</a:t>
            </a:r>
            <a:r>
              <a:rPr lang="en-US" b="0" i="0" dirty="0" smtClean="0">
                <a:effectLst/>
                <a:latin typeface="Arial" panose="020B0604020202020204" pitchFamily="34" charset="0"/>
              </a:rPr>
              <a:t> are responsible for implementation of Social innovation program of BIRAC and will provide a host </a:t>
            </a:r>
            <a:r>
              <a:rPr lang="en-US" b="0" i="0" dirty="0" err="1" smtClean="0">
                <a:effectLst/>
                <a:latin typeface="Arial" panose="020B0604020202020204" pitchFamily="34" charset="0"/>
              </a:rPr>
              <a:t>oftechnical</a:t>
            </a:r>
            <a:r>
              <a:rPr lang="en-US" b="0" i="0" dirty="0" smtClean="0">
                <a:effectLst/>
                <a:latin typeface="Arial" panose="020B0604020202020204" pitchFamily="34" charset="0"/>
              </a:rPr>
              <a:t>, IP, business and marketing mentoring to the </a:t>
            </a:r>
            <a:r>
              <a:rPr lang="en-US" b="0" i="0" dirty="0" err="1" smtClean="0">
                <a:effectLst/>
                <a:latin typeface="Arial" panose="020B0604020202020204" pitchFamily="34" charset="0"/>
              </a:rPr>
              <a:t>fellows.Under</a:t>
            </a:r>
            <a:r>
              <a:rPr lang="en-US" b="0" i="0" dirty="0" smtClean="0">
                <a:effectLst/>
                <a:latin typeface="Arial" panose="020B0604020202020204" pitchFamily="34" charset="0"/>
              </a:rPr>
              <a:t> the present call, proposals are invited from interested agencies for establishment of SPARSH </a:t>
            </a:r>
            <a:r>
              <a:rPr lang="en-US" b="0" i="0" dirty="0" err="1" smtClean="0">
                <a:effectLst/>
                <a:latin typeface="Arial" panose="020B0604020202020204" pitchFamily="34" charset="0"/>
              </a:rPr>
              <a:t>Centres</a:t>
            </a:r>
            <a:r>
              <a:rPr lang="en-US" b="0" i="0" dirty="0" smtClean="0">
                <a:effectLst/>
                <a:latin typeface="Arial" panose="020B0604020202020204" pitchFamily="34" charset="0"/>
              </a:rPr>
              <a:t> in following thematic areas:</a:t>
            </a:r>
          </a:p>
          <a:p>
            <a:endParaRPr lang="en-US" b="0" i="0" dirty="0" smtClean="0">
              <a:effectLst/>
              <a:latin typeface="Arial" panose="020B0604020202020204" pitchFamily="34" charset="0"/>
            </a:endParaRPr>
          </a:p>
          <a:p>
            <a:r>
              <a:rPr lang="en-US" b="0" i="0" dirty="0" smtClean="0">
                <a:effectLst/>
                <a:latin typeface="Arial" panose="020B0604020202020204" pitchFamily="34" charset="0"/>
              </a:rPr>
              <a:t>• </a:t>
            </a:r>
            <a:r>
              <a:rPr lang="en-US" b="1" i="0" dirty="0" smtClean="0">
                <a:effectLst/>
                <a:latin typeface="Arial" panose="020B0604020202020204" pitchFamily="34" charset="0"/>
              </a:rPr>
              <a:t>Public Health</a:t>
            </a:r>
            <a:endParaRPr lang="en-US" b="0" i="0" dirty="0" smtClean="0">
              <a:effectLst/>
              <a:latin typeface="Arial" panose="020B0604020202020204" pitchFamily="34" charset="0"/>
            </a:endParaRPr>
          </a:p>
          <a:p>
            <a:r>
              <a:rPr lang="en-US" b="0" i="0" dirty="0" smtClean="0">
                <a:effectLst/>
                <a:latin typeface="Arial" panose="020B0604020202020204" pitchFamily="34" charset="0"/>
              </a:rPr>
              <a:t>• </a:t>
            </a:r>
            <a:r>
              <a:rPr lang="en-US" b="1" i="0" dirty="0" smtClean="0">
                <a:effectLst/>
                <a:latin typeface="Arial" panose="020B0604020202020204" pitchFamily="34" charset="0"/>
              </a:rPr>
              <a:t>Farm to plate</a:t>
            </a:r>
            <a:endParaRPr lang="en-US" b="0" i="0" dirty="0" smtClean="0">
              <a:effectLst/>
              <a:latin typeface="Arial" panose="020B0604020202020204" pitchFamily="34" charset="0"/>
            </a:endParaRPr>
          </a:p>
          <a:p>
            <a:r>
              <a:rPr lang="en-US" b="0" i="0" dirty="0" smtClean="0">
                <a:effectLst/>
                <a:latin typeface="Arial" panose="020B0604020202020204" pitchFamily="34" charset="0"/>
              </a:rPr>
              <a:t>• </a:t>
            </a:r>
            <a:r>
              <a:rPr lang="en-US" b="1" i="0" dirty="0" smtClean="0">
                <a:effectLst/>
                <a:latin typeface="Arial" panose="020B0604020202020204" pitchFamily="34" charset="0"/>
              </a:rPr>
              <a:t>Climate Resilience</a:t>
            </a:r>
            <a:endParaRPr lang="en-US" b="0" i="0" dirty="0" smtClean="0">
              <a:effectLst/>
              <a:latin typeface="Arial" panose="020B0604020202020204" pitchFamily="34" charset="0"/>
            </a:endParaRPr>
          </a:p>
          <a:p>
            <a:endParaRPr lang="en-IN" dirty="0"/>
          </a:p>
        </p:txBody>
      </p:sp>
    </p:spTree>
    <p:extLst>
      <p:ext uri="{BB962C8B-B14F-4D97-AF65-F5344CB8AC3E}">
        <p14:creationId xmlns:p14="http://schemas.microsoft.com/office/powerpoint/2010/main" val="415678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339" y="1007165"/>
            <a:ext cx="9263270" cy="4862870"/>
          </a:xfrm>
          <a:prstGeom prst="rect">
            <a:avLst/>
          </a:prstGeom>
        </p:spPr>
        <p:txBody>
          <a:bodyPr wrap="square">
            <a:spAutoFit/>
          </a:bodyPr>
          <a:lstStyle/>
          <a:p>
            <a:r>
              <a:rPr lang="en-US" sz="2000" b="1" dirty="0" smtClean="0">
                <a:solidFill>
                  <a:srgbClr val="FF0000"/>
                </a:solidFill>
              </a:rPr>
              <a:t>Roles and Responsibilities of SPARSH </a:t>
            </a:r>
            <a:r>
              <a:rPr lang="en-US" sz="2000" b="1" dirty="0" err="1" smtClean="0">
                <a:solidFill>
                  <a:srgbClr val="FF0000"/>
                </a:solidFill>
              </a:rPr>
              <a:t>Centres</a:t>
            </a:r>
            <a:endParaRPr lang="en-US" sz="2000" b="1" dirty="0" smtClean="0">
              <a:solidFill>
                <a:srgbClr val="FF0000"/>
              </a:solidFill>
            </a:endParaRPr>
          </a:p>
          <a:p>
            <a:endParaRPr lang="en-US" sz="2000" b="1" dirty="0" smtClean="0"/>
          </a:p>
          <a:p>
            <a:r>
              <a:rPr lang="en-US" dirty="0" smtClean="0"/>
              <a:t> </a:t>
            </a:r>
            <a:r>
              <a:rPr lang="en-US" dirty="0" err="1" smtClean="0"/>
              <a:t>i</a:t>
            </a:r>
            <a:r>
              <a:rPr lang="en-US" dirty="0" smtClean="0"/>
              <a:t>. Overall implementation and management of program. </a:t>
            </a:r>
          </a:p>
          <a:p>
            <a:r>
              <a:rPr lang="en-US" dirty="0" smtClean="0"/>
              <a:t> </a:t>
            </a:r>
          </a:p>
          <a:p>
            <a:r>
              <a:rPr lang="en-US" dirty="0" smtClean="0"/>
              <a:t>This includes: </a:t>
            </a:r>
          </a:p>
          <a:p>
            <a:r>
              <a:rPr lang="en-US" dirty="0" smtClean="0"/>
              <a:t>➢ Provide desired infrastructure such as dedicated work space, common equipment and other services like mentoring, networking to the Fellows (As explained in the operational section of this document).</a:t>
            </a:r>
          </a:p>
          <a:p>
            <a:r>
              <a:rPr lang="en-US" dirty="0" smtClean="0"/>
              <a:t>➢ Monitoring the progress of SPARSH fellows and submitting the project progress report to BIRAC as per the prescribed timelines. </a:t>
            </a:r>
          </a:p>
          <a:p>
            <a:r>
              <a:rPr lang="en-US" dirty="0" smtClean="0"/>
              <a:t>➢ Selection of social innovation fellows in consultation with BIRAC. </a:t>
            </a:r>
          </a:p>
          <a:p>
            <a:endParaRPr lang="en-US" dirty="0" smtClean="0"/>
          </a:p>
          <a:p>
            <a:r>
              <a:rPr lang="en-US" dirty="0" smtClean="0"/>
              <a:t>ii. Work with Knowledge Partner associated with the program and extend full support to it in mentoring and monitoring of SPARSH fellows.</a:t>
            </a:r>
          </a:p>
          <a:p>
            <a:endParaRPr lang="en-US" dirty="0" smtClean="0"/>
          </a:p>
          <a:p>
            <a:r>
              <a:rPr lang="en-US" dirty="0" smtClean="0"/>
              <a:t>iii. SPARSH </a:t>
            </a:r>
            <a:r>
              <a:rPr lang="en-US" dirty="0" err="1" smtClean="0"/>
              <a:t>Centres</a:t>
            </a:r>
            <a:r>
              <a:rPr lang="en-US" dirty="0" smtClean="0"/>
              <a:t>, if so desire, may share resources with other SPARSH Centers for optimal utilization of infrastructure.</a:t>
            </a:r>
            <a:endParaRPr lang="en-IN" dirty="0"/>
          </a:p>
        </p:txBody>
      </p:sp>
    </p:spTree>
    <p:extLst>
      <p:ext uri="{BB962C8B-B14F-4D97-AF65-F5344CB8AC3E}">
        <p14:creationId xmlns:p14="http://schemas.microsoft.com/office/powerpoint/2010/main" val="787548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8382" y="1007164"/>
            <a:ext cx="8057321" cy="4278094"/>
          </a:xfrm>
          <a:prstGeom prst="rect">
            <a:avLst/>
          </a:prstGeom>
        </p:spPr>
        <p:txBody>
          <a:bodyPr wrap="square">
            <a:spAutoFit/>
          </a:bodyPr>
          <a:lstStyle/>
          <a:p>
            <a:r>
              <a:rPr lang="en-US" sz="2000" b="1" dirty="0" smtClean="0">
                <a:solidFill>
                  <a:srgbClr val="FF0000"/>
                </a:solidFill>
              </a:rPr>
              <a:t>SPARSH Knowledge Partner </a:t>
            </a:r>
          </a:p>
          <a:p>
            <a:endParaRPr lang="en-US" dirty="0"/>
          </a:p>
          <a:p>
            <a:pPr marL="285750" indent="-285750">
              <a:buFont typeface="Arial" panose="020B0604020202020204" pitchFamily="34" charset="0"/>
              <a:buChar char="•"/>
            </a:pPr>
            <a:r>
              <a:rPr lang="en-US" dirty="0" smtClean="0"/>
              <a:t>For the mentoring of SPARSH </a:t>
            </a:r>
            <a:r>
              <a:rPr lang="en-US" dirty="0" err="1" smtClean="0"/>
              <a:t>centres</a:t>
            </a:r>
            <a:r>
              <a:rPr lang="en-US" dirty="0" smtClean="0"/>
              <a:t> and SPARSH Fellows, a Knowledge Partner is associated with the Program.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To a great extent, success of social venture in creating sustainable social impact depends on understanding social, economic and environmental context. Immersion to the context is essential for the innovators for this purpose and the products and/or service thus designed, developed and offered by the entrepreneurs must have relevance to the society in general and targeted people in specific. Strategic aspects such as alignment with the industry structure, market-fit and positioning are the vital aspects of the social venture to influence success of the social ventures. The SPARSH knowledge partner shall provide the necessary guidance to the fellows in this regard.</a:t>
            </a:r>
            <a:endParaRPr lang="en-IN" dirty="0"/>
          </a:p>
        </p:txBody>
      </p:sp>
    </p:spTree>
    <p:extLst>
      <p:ext uri="{BB962C8B-B14F-4D97-AF65-F5344CB8AC3E}">
        <p14:creationId xmlns:p14="http://schemas.microsoft.com/office/powerpoint/2010/main" val="19027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43" y="728871"/>
            <a:ext cx="8110331" cy="5285642"/>
          </a:xfrm>
          <a:prstGeom prst="rect">
            <a:avLst/>
          </a:prstGeom>
        </p:spPr>
        <p:txBody>
          <a:bodyPr wrap="square">
            <a:spAutoFit/>
          </a:bodyPr>
          <a:lstStyle/>
          <a:p>
            <a:r>
              <a:rPr lang="en-US" sz="2000" b="1" dirty="0" smtClean="0">
                <a:solidFill>
                  <a:srgbClr val="FF0000"/>
                </a:solidFill>
              </a:rPr>
              <a:t>Roles and Responsibilities </a:t>
            </a:r>
          </a:p>
          <a:p>
            <a:endParaRPr lang="en-US" sz="2000" b="1" dirty="0" smtClean="0"/>
          </a:p>
          <a:p>
            <a:pPr marL="400050" indent="-400050">
              <a:buAutoNum type="romanLcPeriod"/>
            </a:pPr>
            <a:r>
              <a:rPr lang="en-US" dirty="0" smtClean="0"/>
              <a:t>The Knowledge Partner will help the SPARSH Fellows to learn the processes and tools to understand societal and associated cultural dimensions as well as train them with entrepreneurial mind set, venture creation, managerial methods to become a successful social entrepreneur/ innovator. </a:t>
            </a:r>
          </a:p>
          <a:p>
            <a:pPr marL="400050" indent="-400050">
              <a:buAutoNum type="romanLcPeriod"/>
            </a:pPr>
            <a:endParaRPr lang="en-US" dirty="0"/>
          </a:p>
          <a:p>
            <a:pPr marL="400050" indent="-400050">
              <a:buAutoNum type="romanLcPeriod" startAt="2"/>
            </a:pPr>
            <a:r>
              <a:rPr lang="en-US" dirty="0" smtClean="0"/>
              <a:t>The Knowledge Partner will engage with social innovators through-out the course of the </a:t>
            </a:r>
            <a:r>
              <a:rPr lang="en-US" dirty="0" err="1" smtClean="0"/>
              <a:t>programme</a:t>
            </a:r>
            <a:r>
              <a:rPr lang="en-US" dirty="0" smtClean="0"/>
              <a:t> and provide overall guidance through periodic lectures, field visits, boot camps, webinars etc.</a:t>
            </a:r>
          </a:p>
          <a:p>
            <a:pPr marL="400050" indent="-400050">
              <a:buAutoNum type="romanLcPeriod" startAt="2"/>
            </a:pPr>
            <a:endParaRPr lang="en-US" dirty="0"/>
          </a:p>
          <a:p>
            <a:pPr marL="400050" indent="-400050">
              <a:buAutoNum type="romanLcPeriod" startAt="2"/>
            </a:pPr>
            <a:r>
              <a:rPr lang="en-US" dirty="0" smtClean="0"/>
              <a:t> It will be responsible for organizing at least three training workshops in partnership with the SPARSH </a:t>
            </a:r>
            <a:r>
              <a:rPr lang="en-US" dirty="0" err="1" smtClean="0"/>
              <a:t>Centres</a:t>
            </a:r>
            <a:r>
              <a:rPr lang="en-US" dirty="0" smtClean="0"/>
              <a:t> and in consultation with BIRAC during each cycle of the Program. </a:t>
            </a:r>
          </a:p>
          <a:p>
            <a:pPr marL="400050" indent="-400050">
              <a:buAutoNum type="romanLcPeriod" startAt="2"/>
            </a:pPr>
            <a:endParaRPr lang="en-US" dirty="0"/>
          </a:p>
          <a:p>
            <a:pPr marL="400050" indent="-400050">
              <a:buAutoNum type="romanLcPeriod" startAt="2"/>
            </a:pPr>
            <a:r>
              <a:rPr lang="en-US" dirty="0" smtClean="0"/>
              <a:t>It will serve as a brand ambassador for SPARSH and will help in connections and outreach.</a:t>
            </a:r>
            <a:endParaRPr lang="en-IN" dirty="0"/>
          </a:p>
        </p:txBody>
      </p:sp>
    </p:spTree>
    <p:extLst>
      <p:ext uri="{BB962C8B-B14F-4D97-AF65-F5344CB8AC3E}">
        <p14:creationId xmlns:p14="http://schemas.microsoft.com/office/powerpoint/2010/main" val="1001285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6434" y="874645"/>
            <a:ext cx="7659757" cy="4616648"/>
          </a:xfrm>
          <a:prstGeom prst="rect">
            <a:avLst/>
          </a:prstGeom>
        </p:spPr>
        <p:txBody>
          <a:bodyPr wrap="square">
            <a:spAutoFit/>
          </a:bodyPr>
          <a:lstStyle/>
          <a:p>
            <a:r>
              <a:rPr lang="en-US" sz="2000" b="1" dirty="0" smtClean="0">
                <a:solidFill>
                  <a:srgbClr val="FF0000"/>
                </a:solidFill>
              </a:rPr>
              <a:t>Criteria for selection of SPARSH Centre and Knowledge Partner: </a:t>
            </a:r>
          </a:p>
          <a:p>
            <a:endParaRPr lang="en-US" b="1" dirty="0"/>
          </a:p>
          <a:p>
            <a:r>
              <a:rPr lang="en-US" dirty="0" smtClean="0"/>
              <a:t>The BIRAC SPARSH Committee comprising of experts from various domains will be responsible for selection of the new centers and partners taking following criteria into consideration: </a:t>
            </a:r>
          </a:p>
          <a:p>
            <a:endParaRPr lang="en-US" dirty="0" smtClean="0"/>
          </a:p>
          <a:p>
            <a:r>
              <a:rPr lang="en-US" sz="2000" b="1" dirty="0" smtClean="0">
                <a:solidFill>
                  <a:srgbClr val="FF0000"/>
                </a:solidFill>
              </a:rPr>
              <a:t>SPARSH </a:t>
            </a:r>
            <a:r>
              <a:rPr lang="en-US" sz="2000" b="1" dirty="0" err="1" smtClean="0">
                <a:solidFill>
                  <a:srgbClr val="FF0000"/>
                </a:solidFill>
              </a:rPr>
              <a:t>Centres</a:t>
            </a:r>
            <a:r>
              <a:rPr lang="en-US" sz="2000" b="1" dirty="0" smtClean="0">
                <a:solidFill>
                  <a:srgbClr val="FF0000"/>
                </a:solidFill>
              </a:rPr>
              <a:t>-</a:t>
            </a:r>
          </a:p>
          <a:p>
            <a:endParaRPr lang="en-US" b="1" dirty="0" smtClean="0"/>
          </a:p>
          <a:p>
            <a:pPr marL="342900" indent="-342900">
              <a:buAutoNum type="arabicPeriod"/>
            </a:pPr>
            <a:r>
              <a:rPr lang="en-US" dirty="0" smtClean="0"/>
              <a:t>Past experience in running similar programs </a:t>
            </a:r>
          </a:p>
          <a:p>
            <a:r>
              <a:rPr lang="en-US" dirty="0" smtClean="0"/>
              <a:t>2. Infrastructure availability (Incubation facilities, tinkering/wet labs, designing &amp; prototyping facilities, farms/ green house, etc.) </a:t>
            </a:r>
          </a:p>
          <a:p>
            <a:r>
              <a:rPr lang="en-US" dirty="0" smtClean="0"/>
              <a:t>3. Accessibility to experts/mentors </a:t>
            </a:r>
          </a:p>
          <a:p>
            <a:r>
              <a:rPr lang="en-US" dirty="0" smtClean="0"/>
              <a:t>4. IP, regulatory, business plan development expertise.</a:t>
            </a:r>
          </a:p>
          <a:p>
            <a:r>
              <a:rPr lang="en-US" dirty="0" smtClean="0"/>
              <a:t>5. Connections with the clinical hospitals, community officers, government program coordinators etc. for networking.</a:t>
            </a:r>
            <a:endParaRPr lang="en-IN" dirty="0"/>
          </a:p>
        </p:txBody>
      </p:sp>
    </p:spTree>
    <p:extLst>
      <p:ext uri="{BB962C8B-B14F-4D97-AF65-F5344CB8AC3E}">
        <p14:creationId xmlns:p14="http://schemas.microsoft.com/office/powerpoint/2010/main" val="683248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948" y="1060174"/>
            <a:ext cx="7421217" cy="2893100"/>
          </a:xfrm>
          <a:prstGeom prst="rect">
            <a:avLst/>
          </a:prstGeom>
        </p:spPr>
        <p:txBody>
          <a:bodyPr wrap="square">
            <a:spAutoFit/>
          </a:bodyPr>
          <a:lstStyle/>
          <a:p>
            <a:r>
              <a:rPr lang="en-US" sz="2000" b="1" dirty="0" smtClean="0">
                <a:solidFill>
                  <a:srgbClr val="FF0000"/>
                </a:solidFill>
              </a:rPr>
              <a:t>Knowledge partners </a:t>
            </a:r>
          </a:p>
          <a:p>
            <a:endParaRPr lang="en-US" dirty="0"/>
          </a:p>
          <a:p>
            <a:pPr marL="342900" indent="-342900">
              <a:buAutoNum type="arabicPeriod"/>
            </a:pPr>
            <a:r>
              <a:rPr lang="en-US" dirty="0" smtClean="0"/>
              <a:t>Prior experience in running similar programs </a:t>
            </a:r>
          </a:p>
          <a:p>
            <a:pPr marL="342900" indent="-342900">
              <a:buAutoNum type="arabicPeriod"/>
            </a:pPr>
            <a:r>
              <a:rPr lang="en-US" dirty="0" smtClean="0"/>
              <a:t>Experience in developing and delivering courses/ tools for problem identification, designing, material selection, prototyping, experiment/ study design, investment pitching etc. </a:t>
            </a:r>
          </a:p>
          <a:p>
            <a:pPr marL="342900" indent="-342900">
              <a:buAutoNum type="arabicPeriod"/>
            </a:pPr>
            <a:r>
              <a:rPr lang="en-US" dirty="0" smtClean="0"/>
              <a:t>Accessibility to desired experts/mentors </a:t>
            </a:r>
          </a:p>
          <a:p>
            <a:pPr marL="342900" indent="-342900">
              <a:buAutoNum type="arabicPeriod"/>
            </a:pPr>
            <a:r>
              <a:rPr lang="en-US" dirty="0" smtClean="0"/>
              <a:t>IP, regulatory, business plan development expertise </a:t>
            </a:r>
          </a:p>
          <a:p>
            <a:pPr marL="342900" indent="-342900">
              <a:buAutoNum type="arabicPeriod"/>
            </a:pPr>
            <a:r>
              <a:rPr lang="en-US" dirty="0" smtClean="0"/>
              <a:t>Connections with the clinical hospitals, community officers, government program coordinators etc. for networking </a:t>
            </a:r>
            <a:endParaRPr lang="en-IN" dirty="0"/>
          </a:p>
        </p:txBody>
      </p:sp>
    </p:spTree>
    <p:extLst>
      <p:ext uri="{BB962C8B-B14F-4D97-AF65-F5344CB8AC3E}">
        <p14:creationId xmlns:p14="http://schemas.microsoft.com/office/powerpoint/2010/main" val="11349515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507</TotalTime>
  <Words>3029</Words>
  <Application>Microsoft Office PowerPoint</Application>
  <PresentationFormat>Widescreen</PresentationFormat>
  <Paragraphs>254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inherit</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49</cp:revision>
  <dcterms:created xsi:type="dcterms:W3CDTF">2023-09-08T05:40:09Z</dcterms:created>
  <dcterms:modified xsi:type="dcterms:W3CDTF">2023-09-09T04:47:16Z</dcterms:modified>
</cp:coreProperties>
</file>